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3B795-E0C3-4141-BAAC-27F1F22966FE}" type="datetimeFigureOut">
              <a:rPr lang="en-US" smtClean="0"/>
              <a:pPr/>
              <a:t>09/02/2011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6251A-5517-4D94-8F77-7564EA264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489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2.wdp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1581150"/>
            <a:ext cx="5943600" cy="2000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886200"/>
            <a:ext cx="548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5515-05E2-4F43-BAD7-AC1F8793AD4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-76199"/>
            <a:ext cx="2286000" cy="7010399"/>
            <a:chOff x="0" y="-76199"/>
            <a:chExt cx="2286000" cy="7010399"/>
          </a:xfrm>
        </p:grpSpPr>
        <p:grpSp>
          <p:nvGrpSpPr>
            <p:cNvPr id="8" name="Group 7"/>
            <p:cNvGrpSpPr/>
            <p:nvPr/>
          </p:nvGrpSpPr>
          <p:grpSpPr>
            <a:xfrm>
              <a:off x="0" y="-76199"/>
              <a:ext cx="2286000" cy="7010399"/>
              <a:chOff x="1" y="-76199"/>
              <a:chExt cx="2667000" cy="7010399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 xmlns="">
                      <a14:imgLayer r:embed="rId3">
                        <a14:imgEffect>
                          <a14:colorTemperature colorTemp="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" y="1326062"/>
                <a:ext cx="2667000" cy="140237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0000">
                    <a:srgbClr val="89A1CE"/>
                  </a:gs>
                  <a:gs pos="75000">
                    <a:schemeClr val="accent1">
                      <a:tint val="44500"/>
                      <a:satMod val="160000"/>
                      <a:alpha val="15000"/>
                      <a:lumMod val="5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0"/>
              </a:gradFill>
              <a:effectLst/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 xmlns="">
                      <a14:imgLayer r:embed="rId3">
                        <a14:imgEffect>
                          <a14:colorTemperature colorTemp="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" y="5531823"/>
                <a:ext cx="2667000" cy="140237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0000">
                    <a:srgbClr val="89A1CE"/>
                  </a:gs>
                  <a:gs pos="75000">
                    <a:schemeClr val="accent1">
                      <a:tint val="44500"/>
                      <a:satMod val="160000"/>
                      <a:alpha val="15000"/>
                      <a:lumMod val="5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0"/>
              </a:gradFill>
              <a:effectLst/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 xmlns="">
                      <a14:imgLayer r:embed="rId3">
                        <a14:imgEffect>
                          <a14:colorTemperature colorTemp="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" y="4129446"/>
                <a:ext cx="2667000" cy="140237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0000">
                    <a:srgbClr val="89A1CE"/>
                  </a:gs>
                  <a:gs pos="75000">
                    <a:schemeClr val="accent1">
                      <a:tint val="44500"/>
                      <a:satMod val="160000"/>
                      <a:alpha val="15000"/>
                      <a:lumMod val="5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0"/>
              </a:gradFill>
              <a:effectLst/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 xmlns="">
                      <a14:imgLayer r:embed="rId3">
                        <a14:imgEffect>
                          <a14:colorTemperature colorTemp="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" y="2726953"/>
                <a:ext cx="2667000" cy="140237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0000">
                    <a:srgbClr val="89A1CE"/>
                  </a:gs>
                  <a:gs pos="75000">
                    <a:schemeClr val="accent1">
                      <a:tint val="44500"/>
                      <a:satMod val="160000"/>
                      <a:alpha val="15000"/>
                      <a:lumMod val="5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0"/>
              </a:gradFill>
              <a:effectLst/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 xmlns="">
                      <a14:imgLayer r:embed="rId3">
                        <a14:imgEffect>
                          <a14:colorTemperature colorTemp="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" y="-76199"/>
                <a:ext cx="2667000" cy="140237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0000">
                    <a:srgbClr val="89A1CE"/>
                  </a:gs>
                  <a:gs pos="75000">
                    <a:schemeClr val="accent1">
                      <a:tint val="44500"/>
                      <a:satMod val="160000"/>
                      <a:alpha val="15000"/>
                      <a:lumMod val="5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0"/>
              </a:gradFill>
              <a:effectLst/>
            </p:spPr>
          </p:pic>
        </p:grpSp>
        <p:pic>
          <p:nvPicPr>
            <p:cNvPr id="9" name="Picture 9" descr="USAAA sea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4" y="749300"/>
              <a:ext cx="2209800" cy="2146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612725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008313" cy="990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28800"/>
            <a:ext cx="5111750" cy="4297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19400"/>
            <a:ext cx="3008313" cy="3306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7512-D749-4118-A3B8-D7C0CB062E07}" type="datetime3">
              <a:rPr lang="en-US" smtClean="0"/>
              <a:pPr/>
              <a:t>2 September 2011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5515-05E2-4F43-BAD7-AC1F8793AD4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57200" y="6324600"/>
            <a:ext cx="8229600" cy="27432"/>
            <a:chOff x="457200" y="6373368"/>
            <a:chExt cx="8229600" cy="27432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57200" y="6400800"/>
              <a:ext cx="8229600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57200" y="6373368"/>
              <a:ext cx="8229600" cy="0"/>
            </a:xfrm>
            <a:prstGeom prst="line">
              <a:avLst/>
            </a:prstGeom>
            <a:ln w="9525" cmpd="sng">
              <a:solidFill>
                <a:srgbClr val="FFCC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itle 1"/>
          <p:cNvSpPr txBox="1">
            <a:spLocks/>
          </p:cNvSpPr>
          <p:nvPr userDrawn="1"/>
        </p:nvSpPr>
        <p:spPr>
          <a:xfrm>
            <a:off x="1828800" y="228600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6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09728"/>
            <a:ext cx="1488816" cy="1490472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>
            <a:off x="457200" y="1676400"/>
            <a:ext cx="8229600" cy="0"/>
          </a:xfrm>
          <a:prstGeom prst="line">
            <a:avLst/>
          </a:prstGeom>
          <a:ln w="63500" cmpd="thickThin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" name="Picture 9" descr="USAAA seal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80838"/>
            <a:ext cx="1490472" cy="1490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 userDrawn="1"/>
        </p:nvSpPr>
        <p:spPr>
          <a:xfrm>
            <a:off x="3200400" y="6400800"/>
            <a:ext cx="2748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Franklin Gothic Book" pitchFamily="34" charset="0"/>
              </a:rPr>
              <a:t>Providing Solutions for Army Challenges</a:t>
            </a:r>
            <a:endParaRPr lang="en-US" sz="1200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1997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28800"/>
            <a:ext cx="5486400" cy="28987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751A-D1DD-4EF8-A697-A23DA376FDAF}" type="datetime3">
              <a:rPr lang="en-US" smtClean="0"/>
              <a:pPr/>
              <a:t>2 September 2011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5515-05E2-4F43-BAD7-AC1F8793AD4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57200" y="6324600"/>
            <a:ext cx="8229600" cy="27432"/>
            <a:chOff x="457200" y="6373368"/>
            <a:chExt cx="8229600" cy="27432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57200" y="6400800"/>
              <a:ext cx="8229600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57200" y="6373368"/>
              <a:ext cx="8229600" cy="0"/>
            </a:xfrm>
            <a:prstGeom prst="line">
              <a:avLst/>
            </a:prstGeom>
            <a:ln w="9525" cmpd="sng">
              <a:solidFill>
                <a:srgbClr val="FFCC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itle 1"/>
          <p:cNvSpPr txBox="1">
            <a:spLocks/>
          </p:cNvSpPr>
          <p:nvPr userDrawn="1"/>
        </p:nvSpPr>
        <p:spPr>
          <a:xfrm>
            <a:off x="1828800" y="228600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6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09728"/>
            <a:ext cx="1488816" cy="1490472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>
            <a:off x="457200" y="1676400"/>
            <a:ext cx="8229600" cy="0"/>
          </a:xfrm>
          <a:prstGeom prst="line">
            <a:avLst/>
          </a:prstGeom>
          <a:ln w="63500" cmpd="thickThin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" name="Picture 9" descr="USAAA seal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80838"/>
            <a:ext cx="1490472" cy="1490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 userDrawn="1"/>
        </p:nvSpPr>
        <p:spPr>
          <a:xfrm>
            <a:off x="3200400" y="6400800"/>
            <a:ext cx="2748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Franklin Gothic Book" pitchFamily="34" charset="0"/>
              </a:rPr>
              <a:t>Providing Solutions for Army Challenges</a:t>
            </a:r>
            <a:endParaRPr lang="en-US" sz="1200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6132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0"/>
            <a:ext cx="8229600" cy="4373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E9AC-8E03-4693-9271-311147A85445}" type="datetime3">
              <a:rPr lang="en-US" smtClean="0"/>
              <a:pPr/>
              <a:t>2 September 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5515-05E2-4F43-BAD7-AC1F8793AD4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57200" y="6324600"/>
            <a:ext cx="8229600" cy="27432"/>
            <a:chOff x="457200" y="6373368"/>
            <a:chExt cx="8229600" cy="2743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57200" y="6400800"/>
              <a:ext cx="8229600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57200" y="6373368"/>
              <a:ext cx="8229600" cy="0"/>
            </a:xfrm>
            <a:prstGeom prst="line">
              <a:avLst/>
            </a:prstGeom>
            <a:ln w="9525" cmpd="sng">
              <a:solidFill>
                <a:srgbClr val="FFCC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86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5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09728"/>
            <a:ext cx="1488816" cy="14904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457200" y="1676400"/>
            <a:ext cx="8229600" cy="0"/>
          </a:xfrm>
          <a:prstGeom prst="line">
            <a:avLst/>
          </a:prstGeom>
          <a:ln w="63500" cmpd="thickThin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9" name="Picture 9" descr="USAAA seal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80838"/>
            <a:ext cx="1490472" cy="1490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3200400" y="6400800"/>
            <a:ext cx="2748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Franklin Gothic Book" pitchFamily="34" charset="0"/>
              </a:rPr>
              <a:t>Providing Solutions for Army Challenges</a:t>
            </a:r>
            <a:endParaRPr lang="en-US" sz="1200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541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6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029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A47D3-E9E2-497E-9979-BB3C2D378955}" type="datetime3">
              <a:rPr lang="en-US" smtClean="0"/>
              <a:pPr/>
              <a:t>2 September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5515-05E2-4F43-BAD7-AC1F8793AD4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 rot="5400000">
            <a:off x="-2415859" y="3177858"/>
            <a:ext cx="5791835" cy="45721"/>
            <a:chOff x="457200" y="6373368"/>
            <a:chExt cx="8229600" cy="2743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57200" y="6400800"/>
              <a:ext cx="8229600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57200" y="6373368"/>
              <a:ext cx="8229600" cy="0"/>
            </a:xfrm>
            <a:prstGeom prst="line">
              <a:avLst/>
            </a:prstGeom>
            <a:ln w="9525" cmpd="sng">
              <a:solidFill>
                <a:srgbClr val="FFCC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itle 1"/>
          <p:cNvSpPr txBox="1">
            <a:spLocks/>
          </p:cNvSpPr>
          <p:nvPr userDrawn="1"/>
        </p:nvSpPr>
        <p:spPr>
          <a:xfrm rot="5400000">
            <a:off x="6705599" y="2552702"/>
            <a:ext cx="289560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7315200" y="304801"/>
            <a:ext cx="1" cy="5855919"/>
          </a:xfrm>
          <a:prstGeom prst="line">
            <a:avLst/>
          </a:prstGeom>
          <a:ln w="63500" cmpd="thickThin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 rot="5400000">
            <a:off x="-1143582" y="2830486"/>
            <a:ext cx="2748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Franklin Gothic Book" pitchFamily="34" charset="0"/>
              </a:rPr>
              <a:t>Providing Solutions for Army Challenges</a:t>
            </a:r>
            <a:endParaRPr lang="en-US" sz="1200" dirty="0">
              <a:latin typeface="Franklin Gothic Book" pitchFamily="34" charset="0"/>
            </a:endParaRPr>
          </a:p>
        </p:txBody>
      </p:sp>
      <p:pic>
        <p:nvPicPr>
          <p:cNvPr id="19" name="Picture 9" descr="USAAA seal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424928" y="4648200"/>
            <a:ext cx="1490472" cy="1490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444" b="99556" l="889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7430625" y="228600"/>
            <a:ext cx="1490472" cy="149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0290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5515-05E2-4F43-BAD7-AC1F8793AD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2743200" y="624989"/>
            <a:ext cx="5486400" cy="50138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-76199"/>
            <a:ext cx="2286000" cy="7010399"/>
            <a:chOff x="0" y="-76199"/>
            <a:chExt cx="2286000" cy="7010399"/>
          </a:xfrm>
        </p:grpSpPr>
        <p:grpSp>
          <p:nvGrpSpPr>
            <p:cNvPr id="13" name="Group 12"/>
            <p:cNvGrpSpPr/>
            <p:nvPr/>
          </p:nvGrpSpPr>
          <p:grpSpPr>
            <a:xfrm>
              <a:off x="0" y="-76199"/>
              <a:ext cx="2286000" cy="7010399"/>
              <a:chOff x="1" y="-76199"/>
              <a:chExt cx="2667000" cy="7010399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 xmlns="">
                      <a14:imgLayer r:embed="rId3">
                        <a14:imgEffect>
                          <a14:colorTemperature colorTemp="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" y="1326062"/>
                <a:ext cx="2667000" cy="140237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0000">
                    <a:srgbClr val="89A1CE"/>
                  </a:gs>
                  <a:gs pos="75000">
                    <a:schemeClr val="accent1">
                      <a:tint val="44500"/>
                      <a:satMod val="160000"/>
                      <a:alpha val="15000"/>
                      <a:lumMod val="5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0"/>
              </a:gradFill>
              <a:effectLst/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 xmlns="">
                      <a14:imgLayer r:embed="rId3">
                        <a14:imgEffect>
                          <a14:colorTemperature colorTemp="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" y="5531823"/>
                <a:ext cx="2667000" cy="140237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0000">
                    <a:srgbClr val="89A1CE"/>
                  </a:gs>
                  <a:gs pos="75000">
                    <a:schemeClr val="accent1">
                      <a:tint val="44500"/>
                      <a:satMod val="160000"/>
                      <a:alpha val="15000"/>
                      <a:lumMod val="5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0"/>
              </a:gradFill>
              <a:effectLst/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 xmlns="">
                      <a14:imgLayer r:embed="rId3">
                        <a14:imgEffect>
                          <a14:colorTemperature colorTemp="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" y="4129446"/>
                <a:ext cx="2667000" cy="140237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0000">
                    <a:srgbClr val="89A1CE"/>
                  </a:gs>
                  <a:gs pos="75000">
                    <a:schemeClr val="accent1">
                      <a:tint val="44500"/>
                      <a:satMod val="160000"/>
                      <a:alpha val="15000"/>
                      <a:lumMod val="5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0"/>
              </a:gradFill>
              <a:effectLst/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 xmlns="">
                      <a14:imgLayer r:embed="rId3">
                        <a14:imgEffect>
                          <a14:colorTemperature colorTemp="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" y="2726953"/>
                <a:ext cx="2667000" cy="140237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0000">
                    <a:srgbClr val="89A1CE"/>
                  </a:gs>
                  <a:gs pos="75000">
                    <a:schemeClr val="accent1">
                      <a:tint val="44500"/>
                      <a:satMod val="160000"/>
                      <a:alpha val="15000"/>
                      <a:lumMod val="5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0"/>
              </a:gradFill>
              <a:effectLst/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 xmlns="">
                      <a14:imgLayer r:embed="rId3">
                        <a14:imgEffect>
                          <a14:colorTemperature colorTemp="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" y="-76199"/>
                <a:ext cx="2667000" cy="140237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0000">
                    <a:srgbClr val="89A1CE"/>
                  </a:gs>
                  <a:gs pos="75000">
                    <a:schemeClr val="accent1">
                      <a:tint val="44500"/>
                      <a:satMod val="160000"/>
                      <a:alpha val="15000"/>
                      <a:lumMod val="5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0"/>
              </a:gradFill>
              <a:effectLst/>
            </p:spPr>
          </p:pic>
        </p:grpSp>
        <p:pic>
          <p:nvPicPr>
            <p:cNvPr id="23" name="Picture 9" descr="USAAA sea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4" y="749300"/>
              <a:ext cx="2209800" cy="2146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428039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5515-05E2-4F43-BAD7-AC1F8793AD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>
          <a:xfrm>
            <a:off x="2743200" y="624989"/>
            <a:ext cx="5486400" cy="50138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-76199"/>
            <a:ext cx="2286000" cy="7010399"/>
            <a:chOff x="0" y="-76199"/>
            <a:chExt cx="2286000" cy="7010399"/>
          </a:xfrm>
        </p:grpSpPr>
        <p:grpSp>
          <p:nvGrpSpPr>
            <p:cNvPr id="13" name="Group 12"/>
            <p:cNvGrpSpPr/>
            <p:nvPr/>
          </p:nvGrpSpPr>
          <p:grpSpPr>
            <a:xfrm>
              <a:off x="0" y="-76199"/>
              <a:ext cx="2286000" cy="7010399"/>
              <a:chOff x="1" y="-76199"/>
              <a:chExt cx="2667000" cy="7010399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 xmlns="">
                      <a14:imgLayer r:embed="rId3">
                        <a14:imgEffect>
                          <a14:colorTemperature colorTemp="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" y="1326062"/>
                <a:ext cx="2667000" cy="140237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0000">
                    <a:srgbClr val="89A1CE"/>
                  </a:gs>
                  <a:gs pos="75000">
                    <a:schemeClr val="accent1">
                      <a:tint val="44500"/>
                      <a:satMod val="160000"/>
                      <a:alpha val="15000"/>
                      <a:lumMod val="5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0"/>
              </a:gradFill>
              <a:effectLst/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 xmlns="">
                      <a14:imgLayer r:embed="rId3">
                        <a14:imgEffect>
                          <a14:colorTemperature colorTemp="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" y="5531823"/>
                <a:ext cx="2667000" cy="140237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0000">
                    <a:srgbClr val="89A1CE"/>
                  </a:gs>
                  <a:gs pos="75000">
                    <a:schemeClr val="accent1">
                      <a:tint val="44500"/>
                      <a:satMod val="160000"/>
                      <a:alpha val="15000"/>
                      <a:lumMod val="5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0"/>
              </a:gradFill>
              <a:effectLst/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 xmlns="">
                      <a14:imgLayer r:embed="rId3">
                        <a14:imgEffect>
                          <a14:colorTemperature colorTemp="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" y="4129446"/>
                <a:ext cx="2667000" cy="140237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0000">
                    <a:srgbClr val="89A1CE"/>
                  </a:gs>
                  <a:gs pos="75000">
                    <a:schemeClr val="accent1">
                      <a:tint val="44500"/>
                      <a:satMod val="160000"/>
                      <a:alpha val="15000"/>
                      <a:lumMod val="5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0"/>
              </a:gradFill>
              <a:effectLst/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 xmlns="">
                      <a14:imgLayer r:embed="rId3">
                        <a14:imgEffect>
                          <a14:colorTemperature colorTemp="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" y="2726953"/>
                <a:ext cx="2667000" cy="140237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0000">
                    <a:srgbClr val="89A1CE"/>
                  </a:gs>
                  <a:gs pos="75000">
                    <a:schemeClr val="accent1">
                      <a:tint val="44500"/>
                      <a:satMod val="160000"/>
                      <a:alpha val="15000"/>
                      <a:lumMod val="5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0"/>
              </a:gradFill>
              <a:effectLst/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 xmlns="">
                      <a14:imgLayer r:embed="rId3">
                        <a14:imgEffect>
                          <a14:colorTemperature colorTemp="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" y="-76199"/>
                <a:ext cx="2667000" cy="140237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0000">
                    <a:srgbClr val="89A1CE"/>
                  </a:gs>
                  <a:gs pos="75000">
                    <a:schemeClr val="accent1">
                      <a:tint val="44500"/>
                      <a:satMod val="160000"/>
                      <a:alpha val="15000"/>
                      <a:lumMod val="5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0"/>
              </a:gradFill>
              <a:effectLst/>
            </p:spPr>
          </p:pic>
        </p:grpSp>
        <p:pic>
          <p:nvPicPr>
            <p:cNvPr id="23" name="Picture 9" descr="USAAA sea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4" y="749300"/>
              <a:ext cx="2209800" cy="2146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8239093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86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EF87-1930-406B-ADF1-0FF5237001AE}" type="datetime3">
              <a:rPr lang="en-US" smtClean="0"/>
              <a:pPr/>
              <a:t>2 September 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5515-05E2-4F43-BAD7-AC1F8793AD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09728"/>
            <a:ext cx="1488816" cy="1490472"/>
          </a:xfrm>
          <a:prstGeom prst="rect">
            <a:avLst/>
          </a:prstGeom>
        </p:spPr>
      </p:pic>
      <p:pic>
        <p:nvPicPr>
          <p:cNvPr id="8" name="Picture 9" descr="USAAA seal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80838"/>
            <a:ext cx="1490472" cy="1490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1676400"/>
            <a:ext cx="8229600" cy="0"/>
          </a:xfrm>
          <a:prstGeom prst="line">
            <a:avLst/>
          </a:prstGeom>
          <a:ln w="63500" cmpd="thickThin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3200400" y="6400800"/>
            <a:ext cx="2748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Franklin Gothic Book" pitchFamily="34" charset="0"/>
              </a:rPr>
              <a:t>Providing Solutions for Army Challenges</a:t>
            </a:r>
            <a:endParaRPr lang="en-US" sz="1200" dirty="0">
              <a:latin typeface="Franklin Gothic Book" pitchFamily="34" charset="0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57200" y="6324600"/>
            <a:ext cx="8229600" cy="27432"/>
            <a:chOff x="457200" y="6373368"/>
            <a:chExt cx="8229600" cy="2743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57200" y="6400800"/>
              <a:ext cx="8229600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57200" y="6373368"/>
              <a:ext cx="8229600" cy="0"/>
            </a:xfrm>
            <a:prstGeom prst="line">
              <a:avLst/>
            </a:prstGeom>
            <a:ln w="9525" cmpd="sng">
              <a:solidFill>
                <a:srgbClr val="FFCC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646629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8F3E-DA29-4A53-A789-CE98D737728D}" type="datetime3">
              <a:rPr lang="en-US" smtClean="0"/>
              <a:pPr/>
              <a:t>2 September 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5515-05E2-4F43-BAD7-AC1F8793AD4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57200" y="6324600"/>
            <a:ext cx="8229600" cy="27432"/>
            <a:chOff x="457200" y="6373368"/>
            <a:chExt cx="8229600" cy="2743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57200" y="6400800"/>
              <a:ext cx="8229600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57200" y="6373368"/>
              <a:ext cx="8229600" cy="0"/>
            </a:xfrm>
            <a:prstGeom prst="line">
              <a:avLst/>
            </a:prstGeom>
            <a:ln w="9525" cmpd="sng">
              <a:solidFill>
                <a:srgbClr val="FFCC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5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09728"/>
            <a:ext cx="1488816" cy="14904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457200" y="1676400"/>
            <a:ext cx="8229600" cy="0"/>
          </a:xfrm>
          <a:prstGeom prst="line">
            <a:avLst/>
          </a:prstGeom>
          <a:ln w="63500" cmpd="thickThin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8" name="Picture 9" descr="USAAA seal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80838"/>
            <a:ext cx="1490472" cy="1490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3200400" y="6400800"/>
            <a:ext cx="2748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Franklin Gothic Book" pitchFamily="34" charset="0"/>
              </a:rPr>
              <a:t>Providing Solutions for Army Challenges</a:t>
            </a:r>
            <a:endParaRPr lang="en-US" sz="1200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6185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182-67A6-40E9-A1E9-CD862F786485}" type="datetime3">
              <a:rPr lang="en-US" smtClean="0"/>
              <a:pPr/>
              <a:t>2 September 2011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5515-05E2-4F43-BAD7-AC1F8793AD4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57200" y="6324600"/>
            <a:ext cx="8229600" cy="27432"/>
            <a:chOff x="457200" y="6373368"/>
            <a:chExt cx="8229600" cy="27432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57200" y="6400800"/>
              <a:ext cx="8229600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57200" y="6373368"/>
              <a:ext cx="8229600" cy="0"/>
            </a:xfrm>
            <a:prstGeom prst="line">
              <a:avLst/>
            </a:prstGeom>
            <a:ln w="9525" cmpd="sng">
              <a:solidFill>
                <a:srgbClr val="FFCC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86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6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09728"/>
            <a:ext cx="1488816" cy="1490472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>
            <a:off x="457200" y="1676400"/>
            <a:ext cx="8229600" cy="0"/>
          </a:xfrm>
          <a:prstGeom prst="line">
            <a:avLst/>
          </a:prstGeom>
          <a:ln w="63500" cmpd="thickThin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/>
        </p:nvSpPr>
        <p:spPr>
          <a:xfrm>
            <a:off x="3200400" y="6400800"/>
            <a:ext cx="2748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Franklin Gothic Book" pitchFamily="34" charset="0"/>
              </a:rPr>
              <a:t>FOUO</a:t>
            </a:r>
          </a:p>
          <a:p>
            <a:r>
              <a:rPr lang="en-US" sz="1200" dirty="0" smtClean="0">
                <a:latin typeface="Franklin Gothic Book" pitchFamily="34" charset="0"/>
              </a:rPr>
              <a:t>Providing Solutions for Army Challenges</a:t>
            </a:r>
            <a:endParaRPr lang="en-US" sz="1200" dirty="0">
              <a:latin typeface="Franklin Gothic Book" pitchFamily="34" charset="0"/>
            </a:endParaRPr>
          </a:p>
        </p:txBody>
      </p:sp>
      <p:pic>
        <p:nvPicPr>
          <p:cNvPr id="20" name="Picture 9" descr="USAAA seal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80838"/>
            <a:ext cx="1490472" cy="1490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6918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3763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1A86-86B4-41C3-82E0-9A43B6630EC9}" type="datetime3">
              <a:rPr lang="en-US" smtClean="0"/>
              <a:pPr/>
              <a:t>2 September 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5515-05E2-4F43-BAD7-AC1F8793AD4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457200" y="6324600"/>
            <a:ext cx="8229600" cy="27432"/>
            <a:chOff x="457200" y="6373368"/>
            <a:chExt cx="8229600" cy="27432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457200" y="6400800"/>
              <a:ext cx="8229600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57200" y="6373368"/>
              <a:ext cx="8229600" cy="0"/>
            </a:xfrm>
            <a:prstGeom prst="line">
              <a:avLst/>
            </a:prstGeom>
            <a:ln w="9525" cmpd="sng">
              <a:solidFill>
                <a:srgbClr val="FFCC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86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8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09728"/>
            <a:ext cx="1488816" cy="1490472"/>
          </a:xfrm>
          <a:prstGeom prst="rect">
            <a:avLst/>
          </a:prstGeom>
        </p:spPr>
      </p:pic>
      <p:cxnSp>
        <p:nvCxnSpPr>
          <p:cNvPr id="20" name="Straight Connector 19"/>
          <p:cNvCxnSpPr/>
          <p:nvPr userDrawn="1"/>
        </p:nvCxnSpPr>
        <p:spPr>
          <a:xfrm>
            <a:off x="457200" y="1676400"/>
            <a:ext cx="8229600" cy="0"/>
          </a:xfrm>
          <a:prstGeom prst="line">
            <a:avLst/>
          </a:prstGeom>
          <a:ln w="63500" cmpd="thickThin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2" name="Picture 9" descr="USAAA seal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80838"/>
            <a:ext cx="1490472" cy="1490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 userDrawn="1"/>
        </p:nvSpPr>
        <p:spPr>
          <a:xfrm>
            <a:off x="3200400" y="6400800"/>
            <a:ext cx="2748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Franklin Gothic Book" pitchFamily="34" charset="0"/>
              </a:rPr>
              <a:t>Providing Solutions for Army Challenges</a:t>
            </a:r>
            <a:endParaRPr lang="en-US" sz="1200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076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A8C8-4426-41F2-94BA-82B34D447CC2}" type="datetime3">
              <a:rPr lang="en-US" smtClean="0"/>
              <a:pPr/>
              <a:t>2 September 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5515-05E2-4F43-BAD7-AC1F8793AD4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457200" y="6324600"/>
            <a:ext cx="8229600" cy="27432"/>
            <a:chOff x="457200" y="6373368"/>
            <a:chExt cx="8229600" cy="27432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57200" y="6400800"/>
              <a:ext cx="8229600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7200" y="6373368"/>
              <a:ext cx="8229600" cy="0"/>
            </a:xfrm>
            <a:prstGeom prst="line">
              <a:avLst/>
            </a:prstGeom>
            <a:ln w="9525" cmpd="sng">
              <a:solidFill>
                <a:srgbClr val="FFCC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86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4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09728"/>
            <a:ext cx="1488816" cy="1490472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457200" y="1676400"/>
            <a:ext cx="8229600" cy="0"/>
          </a:xfrm>
          <a:prstGeom prst="line">
            <a:avLst/>
          </a:prstGeom>
          <a:ln w="63500" cmpd="thickThin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8" name="Picture 9" descr="USAAA seal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80838"/>
            <a:ext cx="1490472" cy="1490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 userDrawn="1"/>
        </p:nvSpPr>
        <p:spPr>
          <a:xfrm>
            <a:off x="3200400" y="6400800"/>
            <a:ext cx="2748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Franklin Gothic Book" pitchFamily="34" charset="0"/>
              </a:rPr>
              <a:t>Providing Solutions for Army Challenges</a:t>
            </a:r>
            <a:endParaRPr lang="en-US" sz="1200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88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507B-7388-4F26-90E4-00B38F23E4D7}" type="datetime3">
              <a:rPr lang="en-US" smtClean="0"/>
              <a:pPr/>
              <a:t>2 September 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5515-05E2-4F43-BAD7-AC1F8793AD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6029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2">
                <a:lumMod val="40000"/>
                <a:lumOff val="60000"/>
              </a:schemeClr>
            </a:gs>
            <a:gs pos="0">
              <a:schemeClr val="tx2">
                <a:lumMod val="60000"/>
                <a:lumOff val="40000"/>
              </a:schemeClr>
            </a:gs>
            <a:gs pos="50000">
              <a:schemeClr val="bg1"/>
            </a:gs>
            <a:gs pos="27000">
              <a:schemeClr val="tx2">
                <a:lumMod val="20000"/>
                <a:lumOff val="80000"/>
              </a:schemeClr>
            </a:gs>
            <a:gs pos="100000">
              <a:schemeClr val="bg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BC156-2BB0-4D0F-B2A2-33A2E8208978}" type="datetime3">
              <a:rPr lang="en-US" smtClean="0"/>
              <a:pPr/>
              <a:t>2 September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A5515-05E2-4F43-BAD7-AC1F8793AD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067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of Metrics in an Audit Organization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Federal Audit Executive Council Training Conference</a:t>
            </a:r>
          </a:p>
          <a:p>
            <a:r>
              <a:rPr lang="en-US" dirty="0" smtClean="0"/>
              <a:t>9 September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5515-05E2-4F43-BAD7-AC1F8793AD4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EF87-1930-406B-ADF1-0FF5237001AE}" type="datetime3">
              <a:rPr lang="en-US" smtClean="0"/>
              <a:pPr/>
              <a:t>2 September 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5515-05E2-4F43-BAD7-AC1F8793AD4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2209800"/>
            <a:ext cx="5867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“</a:t>
            </a:r>
            <a:r>
              <a:rPr lang="en-US" sz="3200" b="1" dirty="0" smtClean="0"/>
              <a:t>What you measure is what gets done so make sure you are measuring the right things and understand the second and third order affects of those measures</a:t>
            </a:r>
            <a:r>
              <a:rPr lang="en-US" sz="3200" dirty="0" smtClean="0"/>
              <a:t>”. 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tie to strategic plan</a:t>
            </a:r>
          </a:p>
          <a:p>
            <a:r>
              <a:rPr lang="en-US" dirty="0" smtClean="0"/>
              <a:t>Need to incorporate in performance plans</a:t>
            </a:r>
          </a:p>
          <a:p>
            <a:r>
              <a:rPr lang="en-US" dirty="0" smtClean="0"/>
              <a:t>Factors to consider include:</a:t>
            </a:r>
          </a:p>
          <a:p>
            <a:pPr lvl="1"/>
            <a:r>
              <a:rPr lang="en-US" dirty="0" smtClean="0"/>
              <a:t>Reliability of data sources</a:t>
            </a:r>
          </a:p>
          <a:p>
            <a:pPr lvl="1"/>
            <a:r>
              <a:rPr lang="en-US" dirty="0" smtClean="0"/>
              <a:t>Ability to manipulate</a:t>
            </a:r>
          </a:p>
          <a:p>
            <a:pPr lvl="1"/>
            <a:r>
              <a:rPr lang="en-US" dirty="0" smtClean="0"/>
              <a:t>Stakeholders priorities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5515-05E2-4F43-BAD7-AC1F8793AD4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savings</a:t>
            </a:r>
          </a:p>
          <a:p>
            <a:r>
              <a:rPr lang="en-US" dirty="0" smtClean="0"/>
              <a:t>Cycle Time</a:t>
            </a:r>
          </a:p>
          <a:p>
            <a:r>
              <a:rPr lang="en-US" dirty="0" smtClean="0"/>
              <a:t>Client Satisfaction</a:t>
            </a:r>
          </a:p>
          <a:p>
            <a:r>
              <a:rPr lang="en-US" dirty="0" smtClean="0"/>
              <a:t>Workforce Climate Survey</a:t>
            </a:r>
          </a:p>
          <a:p>
            <a:r>
              <a:rPr lang="en-US" dirty="0" smtClean="0"/>
              <a:t>Recommendations Fixed the Problem</a:t>
            </a:r>
          </a:p>
          <a:p>
            <a:r>
              <a:rPr lang="en-US" dirty="0" smtClean="0"/>
              <a:t>Audit Quality?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EF87-1930-406B-ADF1-0FF5237001AE}" type="datetime3">
              <a:rPr lang="en-US" smtClean="0"/>
              <a:pPr/>
              <a:t>2 September 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5515-05E2-4F43-BAD7-AC1F8793AD4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Savings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commonly used</a:t>
            </a:r>
          </a:p>
          <a:p>
            <a:r>
              <a:rPr lang="en-US" dirty="0" smtClean="0"/>
              <a:t>Easiest to demonstrate value</a:t>
            </a:r>
          </a:p>
          <a:p>
            <a:r>
              <a:rPr lang="en-US" dirty="0" smtClean="0"/>
              <a:t>Often small portion of audit plan</a:t>
            </a:r>
          </a:p>
          <a:p>
            <a:r>
              <a:rPr lang="en-US" dirty="0" smtClean="0"/>
              <a:t>Over focus can cause organization to ignore non-monetary high risk areas.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EF87-1930-406B-ADF1-0FF5237001AE}" type="datetime3">
              <a:rPr lang="en-US" smtClean="0"/>
              <a:pPr/>
              <a:t>2 September 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5515-05E2-4F43-BAD7-AC1F8793AD4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audit organizations Achilles Heel</a:t>
            </a:r>
          </a:p>
          <a:p>
            <a:r>
              <a:rPr lang="en-US" dirty="0" smtClean="0"/>
              <a:t>Hard to determine correct goal</a:t>
            </a:r>
          </a:p>
          <a:p>
            <a:r>
              <a:rPr lang="en-US" dirty="0" smtClean="0"/>
              <a:t>If over emphasized can affect quality</a:t>
            </a:r>
          </a:p>
          <a:p>
            <a:r>
              <a:rPr lang="en-US" dirty="0" smtClean="0"/>
              <a:t>Actions you can take to reduce it:</a:t>
            </a:r>
          </a:p>
          <a:p>
            <a:pPr lvl="1"/>
            <a:r>
              <a:rPr lang="en-US" dirty="0" smtClean="0"/>
              <a:t>Better planning</a:t>
            </a:r>
          </a:p>
          <a:p>
            <a:pPr lvl="1"/>
            <a:r>
              <a:rPr lang="en-US" dirty="0" smtClean="0"/>
              <a:t>More and early interaction with auditee</a:t>
            </a:r>
          </a:p>
          <a:p>
            <a:pPr lvl="1"/>
            <a:r>
              <a:rPr lang="en-US" dirty="0" smtClean="0"/>
              <a:t>Writing early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EF87-1930-406B-ADF1-0FF5237001AE}" type="datetime3">
              <a:rPr lang="en-US" smtClean="0"/>
              <a:pPr/>
              <a:t>2 September 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5515-05E2-4F43-BAD7-AC1F8793AD4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SATISFACTION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for obtaining information to improve service to the client.</a:t>
            </a:r>
          </a:p>
          <a:p>
            <a:r>
              <a:rPr lang="en-US" dirty="0" smtClean="0"/>
              <a:t>Emphasizes need to engage client</a:t>
            </a:r>
          </a:p>
          <a:p>
            <a:r>
              <a:rPr lang="en-US" dirty="0" smtClean="0"/>
              <a:t>Hard to get honest feedback</a:t>
            </a:r>
          </a:p>
          <a:p>
            <a:r>
              <a:rPr lang="en-US" dirty="0" smtClean="0"/>
              <a:t>If over-emphasized can cause auditors to lose objectivity.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EF87-1930-406B-ADF1-0FF5237001AE}" type="datetime3">
              <a:rPr lang="en-US" smtClean="0"/>
              <a:pPr/>
              <a:t>2 September 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5515-05E2-4F43-BAD7-AC1F8793AD4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WORKFORCE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Helpful to assessing health of organization.</a:t>
            </a:r>
          </a:p>
          <a:p>
            <a:r>
              <a:rPr lang="en-US" dirty="0" smtClean="0"/>
              <a:t>Can provide actionable information.</a:t>
            </a:r>
          </a:p>
          <a:p>
            <a:r>
              <a:rPr lang="en-US" dirty="0" smtClean="0"/>
              <a:t>Gives you quantifiable way to assess managers leadership skills.</a:t>
            </a:r>
          </a:p>
          <a:p>
            <a:r>
              <a:rPr lang="en-US" dirty="0" smtClean="0"/>
              <a:t>Need to take actions as a result of feedback received.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EF87-1930-406B-ADF1-0FF5237001AE}" type="datetime3">
              <a:rPr lang="en-US" smtClean="0"/>
              <a:pPr/>
              <a:t>2 September 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5515-05E2-4F43-BAD7-AC1F8793AD4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RECOMMENDATIONS FIX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to assessing impact of audits.</a:t>
            </a:r>
          </a:p>
          <a:p>
            <a:r>
              <a:rPr lang="en-US" dirty="0" smtClean="0"/>
              <a:t>Verifiable way to determine if recommendations corrected condition and if savings were achieved.</a:t>
            </a:r>
          </a:p>
          <a:p>
            <a:r>
              <a:rPr lang="en-US" dirty="0" smtClean="0"/>
              <a:t>It is a lag indicator.</a:t>
            </a:r>
          </a:p>
          <a:p>
            <a:r>
              <a:rPr lang="en-US" dirty="0" smtClean="0"/>
              <a:t>Takes an investment of resources.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EF87-1930-406B-ADF1-0FF5237001AE}" type="datetime3">
              <a:rPr lang="en-US" smtClean="0"/>
              <a:pPr/>
              <a:t>2 September 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5515-05E2-4F43-BAD7-AC1F8793AD4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Toughest area to define criteria.</a:t>
            </a:r>
          </a:p>
          <a:p>
            <a:r>
              <a:rPr lang="en-US" dirty="0" err="1" smtClean="0"/>
              <a:t>Sen</a:t>
            </a:r>
            <a:r>
              <a:rPr lang="en-US" dirty="0" smtClean="0"/>
              <a:t> Grassley’s office developed a set of criteria that included:</a:t>
            </a:r>
          </a:p>
          <a:p>
            <a:pPr lvl="1"/>
            <a:r>
              <a:rPr lang="en-US" dirty="0" smtClean="0"/>
              <a:t>Relevance</a:t>
            </a:r>
          </a:p>
          <a:p>
            <a:pPr lvl="1"/>
            <a:r>
              <a:rPr lang="en-US" dirty="0" smtClean="0"/>
              <a:t>Connecting the Dots on the Money trail</a:t>
            </a:r>
          </a:p>
          <a:p>
            <a:pPr lvl="1"/>
            <a:r>
              <a:rPr lang="en-US" dirty="0" smtClean="0"/>
              <a:t>Strength &amp;accuracy of recommendations</a:t>
            </a:r>
          </a:p>
          <a:p>
            <a:pPr lvl="1"/>
            <a:r>
              <a:rPr lang="en-US" dirty="0" smtClean="0"/>
              <a:t>Fraud &amp; Waste meter</a:t>
            </a:r>
          </a:p>
          <a:p>
            <a:pPr lvl="1"/>
            <a:r>
              <a:rPr lang="en-US" dirty="0" smtClean="0"/>
              <a:t>Timeliness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EF87-1930-406B-ADF1-0FF5237001AE}" type="datetime3">
              <a:rPr lang="en-US" smtClean="0"/>
              <a:pPr/>
              <a:t>2 September 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5515-05E2-4F43-BAD7-AC1F8793AD4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117</TotalTime>
  <Words>314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</vt:lpstr>
      <vt:lpstr>Use of Metrics in an Audit Organization</vt:lpstr>
      <vt:lpstr>GENERAL GUIDLINES</vt:lpstr>
      <vt:lpstr>COMMON METRICS</vt:lpstr>
      <vt:lpstr>Cost Savings</vt:lpstr>
      <vt:lpstr>CYCLE TIME</vt:lpstr>
      <vt:lpstr>CLIENT SATISFACTION</vt:lpstr>
      <vt:lpstr>WORKFORCE SURVEY</vt:lpstr>
      <vt:lpstr>RECOMMENDATIONS FIX THE PROBLEM</vt:lpstr>
      <vt:lpstr>AUDIT QUALITY</vt:lpstr>
      <vt:lpstr>CONCLUSION</vt:lpstr>
    </vt:vector>
  </TitlesOfParts>
  <Company>U.S.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jhornste</cp:lastModifiedBy>
  <cp:revision>13</cp:revision>
  <cp:lastPrinted>2010-06-23T12:30:21Z</cp:lastPrinted>
  <dcterms:created xsi:type="dcterms:W3CDTF">2011-09-01T12:31:09Z</dcterms:created>
  <dcterms:modified xsi:type="dcterms:W3CDTF">2011-09-02T13:45:21Z</dcterms:modified>
</cp:coreProperties>
</file>