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652" r:id="rId3"/>
    <p:sldMasterId id="2147483653" r:id="rId4"/>
    <p:sldMasterId id="2147483797" r:id="rId5"/>
    <p:sldMasterId id="2147483785" r:id="rId6"/>
    <p:sldMasterId id="2147483810" r:id="rId7"/>
    <p:sldMasterId id="2147483823" r:id="rId8"/>
    <p:sldMasterId id="2147483702" r:id="rId9"/>
    <p:sldMasterId id="2147483719" r:id="rId10"/>
    <p:sldMasterId id="2147483732" r:id="rId11"/>
    <p:sldMasterId id="2147483745" r:id="rId12"/>
    <p:sldMasterId id="2147483757" r:id="rId13"/>
    <p:sldMasterId id="2147483771" r:id="rId14"/>
  </p:sldMasterIdLst>
  <p:notesMasterIdLst>
    <p:notesMasterId r:id="rId57"/>
  </p:notesMasterIdLst>
  <p:handoutMasterIdLst>
    <p:handoutMasterId r:id="rId58"/>
  </p:handoutMasterIdLst>
  <p:sldIdLst>
    <p:sldId id="256" r:id="rId15"/>
    <p:sldId id="262" r:id="rId16"/>
    <p:sldId id="306" r:id="rId17"/>
    <p:sldId id="307" r:id="rId18"/>
    <p:sldId id="309" r:id="rId19"/>
    <p:sldId id="258" r:id="rId20"/>
    <p:sldId id="266" r:id="rId21"/>
    <p:sldId id="331" r:id="rId22"/>
    <p:sldId id="267" r:id="rId23"/>
    <p:sldId id="268" r:id="rId24"/>
    <p:sldId id="324" r:id="rId25"/>
    <p:sldId id="269" r:id="rId26"/>
    <p:sldId id="270" r:id="rId27"/>
    <p:sldId id="271" r:id="rId28"/>
    <p:sldId id="325" r:id="rId29"/>
    <p:sldId id="326" r:id="rId30"/>
    <p:sldId id="327" r:id="rId31"/>
    <p:sldId id="272" r:id="rId32"/>
    <p:sldId id="274" r:id="rId33"/>
    <p:sldId id="273" r:id="rId34"/>
    <p:sldId id="275" r:id="rId35"/>
    <p:sldId id="303" r:id="rId36"/>
    <p:sldId id="319" r:id="rId37"/>
    <p:sldId id="330" r:id="rId38"/>
    <p:sldId id="302" r:id="rId39"/>
    <p:sldId id="299" r:id="rId40"/>
    <p:sldId id="328" r:id="rId41"/>
    <p:sldId id="329" r:id="rId42"/>
    <p:sldId id="261" r:id="rId43"/>
    <p:sldId id="278" r:id="rId44"/>
    <p:sldId id="279" r:id="rId45"/>
    <p:sldId id="282" r:id="rId46"/>
    <p:sldId id="321" r:id="rId47"/>
    <p:sldId id="332" r:id="rId48"/>
    <p:sldId id="333" r:id="rId49"/>
    <p:sldId id="334" r:id="rId50"/>
    <p:sldId id="335" r:id="rId51"/>
    <p:sldId id="336" r:id="rId52"/>
    <p:sldId id="339" r:id="rId53"/>
    <p:sldId id="310" r:id="rId54"/>
    <p:sldId id="311" r:id="rId55"/>
    <p:sldId id="298"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eu T. Rubb" initials="KTR"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9B0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595" autoAdjust="0"/>
  </p:normalViewPr>
  <p:slideViewPr>
    <p:cSldViewPr>
      <p:cViewPr>
        <p:scale>
          <a:sx n="90" d="100"/>
          <a:sy n="90" d="100"/>
        </p:scale>
        <p:origin x="-594" y="-72"/>
      </p:cViewPr>
      <p:guideLst>
        <p:guide orient="horz" pos="2160"/>
        <p:guide pos="2880"/>
      </p:guideLst>
    </p:cSldViewPr>
  </p:slideViewPr>
  <p:outlineViewPr>
    <p:cViewPr>
      <p:scale>
        <a:sx n="33" d="100"/>
        <a:sy n="33" d="100"/>
      </p:scale>
      <p:origin x="0" y="6120"/>
    </p:cViewPr>
  </p:outlineViewPr>
  <p:notesTextViewPr>
    <p:cViewPr>
      <p:scale>
        <a:sx n="100" d="100"/>
        <a:sy n="100" d="100"/>
      </p:scale>
      <p:origin x="0" y="0"/>
    </p:cViewPr>
  </p:notesTextViewPr>
  <p:sorterViewPr>
    <p:cViewPr>
      <p:scale>
        <a:sx n="66" d="100"/>
        <a:sy n="66" d="100"/>
      </p:scale>
      <p:origin x="0" y="5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727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8640325-CFB9-4F81-BB60-3650A8D4376A}" type="datetimeFigureOut">
              <a:rPr lang="en-US"/>
              <a:pPr/>
              <a:t>08/09/2012</a:t>
            </a:fld>
            <a:endParaRPr lang="en-US"/>
          </a:p>
        </p:txBody>
      </p:sp>
      <p:sp>
        <p:nvSpPr>
          <p:cNvPr id="727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727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1EF40C7-EBF4-49C7-A389-637B70A6B651}" type="slidenum">
              <a:rPr lang="en-US"/>
              <a:pPr/>
              <a:t>‹#›</a:t>
            </a:fld>
            <a:endParaRPr lang="en-US"/>
          </a:p>
        </p:txBody>
      </p:sp>
    </p:spTree>
    <p:extLst>
      <p:ext uri="{BB962C8B-B14F-4D97-AF65-F5344CB8AC3E}">
        <p14:creationId xmlns:p14="http://schemas.microsoft.com/office/powerpoint/2010/main" xmlns="" val="1194004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911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911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67FD7F2A-C3E3-42A9-9174-FAA367F94029}" type="slidenum">
              <a:rPr lang="en-US"/>
              <a:pPr/>
              <a:t>‹#›</a:t>
            </a:fld>
            <a:endParaRPr lang="en-US"/>
          </a:p>
        </p:txBody>
      </p:sp>
    </p:spTree>
    <p:extLst>
      <p:ext uri="{BB962C8B-B14F-4D97-AF65-F5344CB8AC3E}">
        <p14:creationId xmlns:p14="http://schemas.microsoft.com/office/powerpoint/2010/main" xmlns="" val="1044965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fld id="{A5694D6D-EE04-4DD7-B789-5D3E01C2E078}" type="slidenum">
              <a:rPr lang="en-US"/>
              <a:pPr/>
              <a:t>42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49D118-EFA7-427C-BC0F-9BB1321EDEC4}"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B77672-4AD6-46A0-9137-F8F1342F7A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BEE4AD6-FD0E-44FA-B602-512011577AFE}"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18C25-7E14-47F3-AAD5-11C053CA45B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CA88-5F8B-47B9-B425-FD7C39160812}"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A9A6B-9B3C-4435-AE49-4B0910C41E25}" type="datetime1">
              <a:rPr lang="en-US" smtClean="0"/>
              <a:pPr/>
              <a:t>08/09/2012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1A99AB-DEBA-460D-9160-72B5266954DB}" type="datetime1">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DC7CF-4349-4E83-8EC5-5E360E90EEF6}" type="datetime1">
              <a:rPr lang="en-US" smtClean="0"/>
              <a:pPr/>
              <a:t>08/09/2012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7D865-D1C1-4F83-BE5D-462535ADCE57}"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1C181-00D3-42D2-B95F-C91A96D41FCA}"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A3357-4FDA-45B8-8A59-8E1A10145CFF}"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B2CCF-56FB-4087-B669-83BB119CEE82}"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8588A-A964-4E98-AE39-F62DBF57334A}" type="datetime1">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DC6159C3-12B5-4646-8FE2-E54B84B92E55}"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4BA0FF-CDCB-43A1-B8F7-047EC4502D31}" type="slidenum">
              <a:rPr lang="en-US" i="1"/>
              <a:pPr>
                <a:defRPr/>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A8F5216A-1016-4EE3-86D4-AAC447108A0A}"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3AF173-AE01-425F-A67A-0D4A89D06CE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44CE4E2A-1F73-4FC9-AB6F-1F2A41571ED5}" type="datetime1">
              <a:rPr lang="en-US" smtClean="0"/>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FBC8EC2-A9E8-4180-BE31-EA7B6C018B34}" type="datetime1">
              <a:rPr lang="en-US" smtClean="0"/>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7AA338-5F63-4005-9D25-79AF826C3D7C}" type="datetime1">
              <a:rPr lang="en-US" smtClean="0"/>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FB30A58-93D1-4113-84C0-DE29CBD4846D}" type="datetime1">
              <a:rPr lang="en-US" smtClean="0"/>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24ADEC5-874E-41DB-8186-9725982AA6AF}" type="datetime1">
              <a:rPr lang="en-US" smtClean="0"/>
              <a:pPr/>
              <a:t>08/09/2012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B6CEC1C-2752-4B68-B1E3-2201652BD2CA}" type="datetime1">
              <a:rPr lang="en-US" smtClean="0"/>
              <a:pPr/>
              <a:t>08/09/2012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CFAB7A-FA56-468D-8427-38CB8B9CDFA1}" type="datetime1">
              <a:rPr lang="en-US" smtClean="0"/>
              <a:pPr/>
              <a:t>08/09/2012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6031159-0079-4A24-A0AD-D264CE03EC39}" type="datetime1">
              <a:rPr lang="en-US" smtClean="0"/>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4DF4A4A-4792-4244-80E0-AF408DACD72B}" type="datetime1">
              <a:rPr lang="en-US" smtClean="0"/>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3BE532D-BCCD-4238-AEF8-5B561391506F}" type="datetime1">
              <a:rPr lang="en-US" smtClean="0"/>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FB28AEAB-916A-4247-AC80-4BF10664F88F}"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4BA0FF-CDCB-43A1-B8F7-047EC4502D31}" type="slidenum">
              <a:rPr lang="en-US" i="1"/>
              <a:pPr>
                <a:defRPr/>
              </a:pPr>
              <a:t>‹#›</a:t>
            </a:fld>
            <a:r>
              <a:rPr lang="en-US"/>
              <a:t> </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20F78099-1B29-4355-AC5B-CED1B8F91B17}" type="datetime1">
              <a:rPr lang="en-US" smtClean="0"/>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665B480E-731F-4190-B4F5-423A5815F1E7}"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4BA0FF-CDCB-43A1-B8F7-047EC4502D31}" type="slidenum">
              <a:rPr lang="en-US" i="1"/>
              <a:pPr>
                <a:defRPr/>
              </a:pPr>
              <a:t>‹#›</a:t>
            </a:fld>
            <a:r>
              <a:rPr lang="en-US"/>
              <a:t> </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6038"/>
          </a:xfrm>
          <a:solidFill>
            <a:schemeClr val="accent6"/>
          </a:solidFill>
          <a:ln>
            <a:solidFill>
              <a:schemeClr val="accent1"/>
            </a:solidFill>
          </a:ln>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D6353BE-B24A-4E5C-BCD1-C20D3FB1EEB4}" type="datetime1">
              <a:rPr lang="en-US" smtClean="0"/>
              <a:pPr>
                <a:defRPr/>
              </a:pPr>
              <a:t>08/09/2012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r>
              <a:rPr lang="en-US" smtClean="0"/>
              <a:t> </a:t>
            </a:r>
            <a:r>
              <a:rPr lang="en-US" i="1" smtClean="0"/>
              <a:t>Slide </a:t>
            </a:r>
            <a:fld id="{DA2CD601-1175-44DF-A3AC-FF4BFC0641B9}" type="slidenum">
              <a:rPr lang="en-US" i="1" smtClean="0"/>
              <a:pPr>
                <a:defRPr/>
              </a:pPr>
              <a:t>‹#›</a:t>
            </a:fld>
            <a:r>
              <a:rPr lang="en-US" smtClean="0"/>
              <a:t> </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0"/>
            <a:ext cx="3619504" cy="762000"/>
          </a:xfrm>
          <a:prstGeom prst="rect">
            <a:avLst/>
          </a:prstGeom>
          <a:noFill/>
          <a:ln w="9525">
            <a:noFill/>
            <a:miter lim="800000"/>
            <a:headEnd/>
            <a:tailEnd/>
          </a:ln>
          <a:effectLst/>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D68681-9EA5-402F-A06A-42F18808B086}"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EA565-D180-4B43-83F8-F87F085516B4}"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FA6B7-1AF0-4BF3-8D2B-0A3EAA669908}"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8FC3A-B70A-4551-B6D5-245F7F699035}"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A01F7-BD90-4C51-81CB-5ED7B3D0176F}" type="datetime1">
              <a:rPr lang="en-US" smtClean="0"/>
              <a:pPr/>
              <a:t>08/09/2012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1DFE-33FF-4D59-9C13-C16F220341F6}" type="datetime1">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F7A42-FC08-41D2-91C1-BED8AD2A9F0C}" type="datetime1">
              <a:rPr lang="en-US" smtClean="0"/>
              <a:pPr/>
              <a:t>08/09/2012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6038"/>
          </a:xfrm>
          <a:solidFill>
            <a:schemeClr val="accent6"/>
          </a:solidFill>
          <a:ln>
            <a:solidFill>
              <a:schemeClr val="accent1"/>
            </a:solidFill>
          </a:ln>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870FACBF-7294-44B0-90D1-42FF55C3EB24}" type="datetime1">
              <a:rPr lang="en-US" smtClean="0"/>
              <a:pPr>
                <a:defRPr/>
              </a:pPr>
              <a:t>08/09/2012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r>
              <a:rPr lang="en-US" smtClean="0"/>
              <a:t> </a:t>
            </a:r>
            <a:r>
              <a:rPr lang="en-US" i="1" smtClean="0"/>
              <a:t>Slide </a:t>
            </a:r>
            <a:fld id="{DA2CD601-1175-44DF-A3AC-FF4BFC0641B9}" type="slidenum">
              <a:rPr lang="en-US" i="1" smtClean="0"/>
              <a:pPr>
                <a:defRPr/>
              </a:pPr>
              <a:t>‹#›</a:t>
            </a:fld>
            <a:r>
              <a:rPr lang="en-US" smtClean="0"/>
              <a:t> </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0"/>
            <a:ext cx="3619504" cy="762000"/>
          </a:xfrm>
          <a:prstGeom prst="rect">
            <a:avLst/>
          </a:prstGeom>
          <a:noFill/>
          <a:ln w="9525">
            <a:noFill/>
            <a:miter lim="800000"/>
            <a:headEnd/>
            <a:tailEnd/>
          </a:ln>
          <a:effectLst/>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E86DD-17A8-411D-9279-216388489BF1}"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47C0C-EA16-4912-987B-EF53468589A6}"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DE8B3-26FE-4D76-A963-583621A12AB5}"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DFAD4-1682-4B8C-ADE1-D3EA1DA90AB1}"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72B7E70B-4687-4425-AD81-574108A67D58}"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4BA0FF-CDCB-43A1-B8F7-047EC4502D31}" type="slidenum">
              <a:rPr lang="en-US" i="1"/>
              <a:pPr>
                <a:defRPr/>
              </a:pPr>
              <a:t>‹#›</a:t>
            </a:fld>
            <a:r>
              <a:rPr lang="en-US"/>
              <a:t> </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A0220C-0DBB-4753-B8B9-883E12584097}"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2A69708-41B0-4E8F-BA80-DFD5C2BE4E0B}" type="slidenum">
              <a:rPr lang="en-US" i="1"/>
              <a:pPr>
                <a:defRPr/>
              </a:pPr>
              <a:t>‹#›</a:t>
            </a:fld>
            <a:r>
              <a:rPr lang="en-US"/>
              <a:t> </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96D4551-A859-4D5D-ACC7-9E25CEF754D6}"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BF8EAD4-A675-44CE-9A87-AA7DD4D417AD}" type="slidenum">
              <a:rPr lang="en-US" i="1"/>
              <a:pPr>
                <a:defRPr/>
              </a:pPr>
              <a:t>‹#›</a:t>
            </a:fld>
            <a:r>
              <a:rPr lang="en-US"/>
              <a:t> </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98AD5C7-9F24-4891-A861-598725A47CF6}"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DDA74909-2836-431C-B419-CBBC26DB3860}" type="slidenum">
              <a:rPr lang="en-US" i="1"/>
              <a:pPr>
                <a:defRPr/>
              </a:pPr>
              <a:t>‹#›</a:t>
            </a:fld>
            <a:r>
              <a:rPr lang="en-US"/>
              <a:t> </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249122-4792-4DE4-AC8D-3D6A10A1D68D}"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34B82A1D-B987-4A17-95CC-9C08D81FAF4A}" type="slidenum">
              <a:rPr lang="en-US" i="1"/>
              <a:pPr>
                <a:defRPr/>
              </a:pPr>
              <a:t>‹#›</a:t>
            </a:fld>
            <a:r>
              <a:rPr lang="en-US"/>
              <a:t> </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59B8C5F-16DF-4F4C-B0FD-B0E4C1C38481}" type="datetime1">
              <a:rPr lang="en-US" smtClean="0"/>
              <a:pPr>
                <a:defRPr/>
              </a:pPr>
              <a:t>08/09/2012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AAAE9EE1-E053-48D4-9FB6-F3F046C62663}" type="slidenum">
              <a:rPr lang="en-US" i="1"/>
              <a:pPr>
                <a:defRPr/>
              </a:pPr>
              <a:t>‹#›</a:t>
            </a:fld>
            <a:r>
              <a:rPr lang="en-US"/>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985460-FDF0-4F57-8CE6-DF8721AD419A}"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8D9CFA4-86F4-4D2B-84F9-E5E9C28D6344}" type="datetime1">
              <a:rPr lang="en-US" smtClean="0"/>
              <a:pPr>
                <a:defRPr/>
              </a:pPr>
              <a:t>08/09/2012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1A9AB3-CF21-422F-8D9B-5F85F2542D9B}" type="slidenum">
              <a:rPr lang="en-US" i="1"/>
              <a:pPr>
                <a:defRPr/>
              </a:pPr>
              <a:t>‹#›</a:t>
            </a:fld>
            <a:r>
              <a:rPr lang="en-US"/>
              <a:t> </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FD374D7-0066-4B9E-B026-74CE3EC5BE24}" type="datetime1">
              <a:rPr lang="en-US" smtClean="0"/>
              <a:pPr>
                <a:defRPr/>
              </a:pPr>
              <a:t>08/09/2012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EB11CB5-E0A5-48DB-A5B3-A8490E86A4DB}" type="slidenum">
              <a:rPr lang="en-US" i="1"/>
              <a:pPr>
                <a:defRPr/>
              </a:pPr>
              <a:t>‹#›</a:t>
            </a:fld>
            <a:r>
              <a:rPr lang="en-US"/>
              <a:t> </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B92D4B-2782-472C-88A4-64A7417D2B01}"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059DC8DA-ED92-4B60-A142-EBCABF890702}" type="slidenum">
              <a:rPr lang="en-US" i="1"/>
              <a:pPr>
                <a:defRPr/>
              </a:pPr>
              <a:t>‹#›</a:t>
            </a:fld>
            <a:r>
              <a:rPr lang="en-US"/>
              <a:t> </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77886E-9732-4178-8DA0-6B394561D6DB}"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A6DC81EA-FBA0-4EF2-A417-DB3407037624}" type="slidenum">
              <a:rPr lang="en-US" i="1"/>
              <a:pPr>
                <a:defRPr/>
              </a:pPr>
              <a:t>‹#›</a:t>
            </a:fld>
            <a:r>
              <a:rPr lang="en-US"/>
              <a:t> </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CA3369-CE80-4A3B-9CF9-146B62FA0CD8}"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7E9619BD-1E09-46BE-A4FE-72A8663A0292}" type="slidenum">
              <a:rPr lang="en-US" i="1"/>
              <a:pPr>
                <a:defRPr/>
              </a:pPr>
              <a:t>‹#›</a:t>
            </a:fld>
            <a:r>
              <a:rPr lang="en-US"/>
              <a:t> </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A7EFA0-E7B4-4868-A1CD-34BD19B8141E}"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4D661DB-339F-4565-8E45-02378D036B14}" type="slidenum">
              <a:rPr lang="en-US" i="1"/>
              <a:pPr>
                <a:defRPr/>
              </a:pPr>
              <a:t>‹#›</a:t>
            </a:fld>
            <a:r>
              <a:rPr lang="en-US"/>
              <a:t> </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7D0531-2529-4D42-9686-5618D7F9925B}"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449DEBF2-71AF-4247-902B-F37A601A270B}" type="slidenum">
              <a:rPr lang="en-US" i="1"/>
              <a:pPr>
                <a:defRPr/>
              </a:pPr>
              <a:t>‹#›</a:t>
            </a:fld>
            <a:r>
              <a:rPr lang="en-US"/>
              <a:t> </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60220A3-75CA-4EFD-BC8B-CA0069845E8D}"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E3A09F7E-9CA2-4541-96FF-CCA71B3AAF40}" type="slidenum">
              <a:rPr lang="en-US" i="1"/>
              <a:pPr>
                <a:defRPr/>
              </a:pPr>
              <a:t>‹#›</a:t>
            </a:fld>
            <a:r>
              <a:rPr lang="en-US"/>
              <a:t> </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3618084-5A9C-43C1-8F34-A183D26C3EFF}" type="datetime1">
              <a:rPr lang="en-US" smtClean="0"/>
              <a:pPr>
                <a:defRPr/>
              </a:pPr>
              <a:t>08/09/2012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r>
              <a:rPr lang="en-US" smtClean="0"/>
              <a:t> </a:t>
            </a:r>
            <a:r>
              <a:rPr lang="en-US" i="1" smtClean="0"/>
              <a:t>Slide </a:t>
            </a:r>
            <a:fld id="{DA2CD601-1175-44DF-A3AC-FF4BFC0641B9}" type="slidenum">
              <a:rPr lang="en-US" i="1" smtClean="0"/>
              <a:pPr>
                <a:defRPr/>
              </a:pPr>
              <a:t>‹#›</a:t>
            </a:fld>
            <a:r>
              <a:rPr lang="en-US" smtClean="0"/>
              <a:t> </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D42399-054B-459D-BE57-427EFD7B0EF3}"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06B54F74-CD23-4E3A-9E80-C459D001CEB4}" type="slidenum">
              <a:rPr lang="en-US" i="1"/>
              <a:pPr>
                <a:defRPr/>
              </a:pPr>
              <a:t>‹#›</a:t>
            </a:fld>
            <a:r>
              <a:rPr lang="en-US"/>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15483-E5BC-4A6D-84C3-163BA6BC2752}"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FE683E4-02A9-4AF1-9E94-9B53386E2A2B}"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3B5D1F5A-3EB9-464C-A8EA-E809E0826A2B}" type="slidenum">
              <a:rPr lang="en-US" i="1"/>
              <a:pPr>
                <a:defRPr/>
              </a:pPr>
              <a:t>‹#›</a:t>
            </a:fld>
            <a:r>
              <a:rPr lang="en-US"/>
              <a:t> </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B2F1E9F-7340-4CE2-8D54-B9C89EE8B5E8}" type="datetime1">
              <a:rPr lang="en-US" smtClean="0"/>
              <a:pPr>
                <a:defRPr/>
              </a:pPr>
              <a:t>08/09/2012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5FC4581-8146-4EC1-A1F2-6183232441D6}" type="slidenum">
              <a:rPr lang="en-US" i="1"/>
              <a:pPr>
                <a:defRPr/>
              </a:pPr>
              <a:t>‹#›</a:t>
            </a:fld>
            <a:r>
              <a:rPr lang="en-US"/>
              <a:t> </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9DF9FFE-AA63-49F7-857E-2E3A22188FC3}" type="datetime1">
              <a:rPr lang="en-US" smtClean="0"/>
              <a:pPr>
                <a:defRPr/>
              </a:pPr>
              <a:t>08/09/2012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8B066553-0F99-4419-82FC-A31A89EBA08C}" type="slidenum">
              <a:rPr lang="en-US" i="1"/>
              <a:pPr>
                <a:defRPr/>
              </a:pPr>
              <a:t>‹#›</a:t>
            </a:fld>
            <a:r>
              <a:rPr lang="en-US"/>
              <a:t> </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B7F715F-503F-4A16-AD06-755AB3D79880}" type="datetime1">
              <a:rPr lang="en-US" smtClean="0"/>
              <a:pPr>
                <a:defRPr/>
              </a:pPr>
              <a:t>08/09/2012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05396273-6FE2-4005-83F0-2565FCAFA807}" type="slidenum">
              <a:rPr lang="en-US" i="1"/>
              <a:pPr>
                <a:defRPr/>
              </a:pPr>
              <a:t>‹#›</a:t>
            </a:fld>
            <a:r>
              <a:rPr lang="en-US"/>
              <a:t> </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07D21B-3A5B-43C5-8949-0D8D09C35992}"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94C6E693-04E5-43E2-97A4-BF1967E110C5}" type="slidenum">
              <a:rPr lang="en-US" i="1"/>
              <a:pPr>
                <a:defRPr/>
              </a:pPr>
              <a:t>‹#›</a:t>
            </a:fld>
            <a:r>
              <a:rPr lang="en-US"/>
              <a:t> </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229F0FD-A8B8-4E86-839D-3ED474149D2F}"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AB66FB8-8A14-49D0-B0C0-682C2BE5F09B}" type="slidenum">
              <a:rPr lang="en-US" i="1"/>
              <a:pPr>
                <a:defRPr/>
              </a:pPr>
              <a:t>‹#›</a:t>
            </a:fld>
            <a:r>
              <a:rPr lang="en-US"/>
              <a:t> </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47D5A8-74C7-44EF-A978-B98FBE991881}"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8AF6001D-65AA-42F3-B2A6-3FCCC0B6E637}" type="slidenum">
              <a:rPr lang="en-US" i="1"/>
              <a:pPr>
                <a:defRPr/>
              </a:pPr>
              <a:t>‹#›</a:t>
            </a:fld>
            <a:r>
              <a:rPr lang="en-US"/>
              <a:t> </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411C5CD-076E-4607-A7D1-93B191181674}"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B948700-36E7-4DFF-801B-324D12F04A64}" type="slidenum">
              <a:rPr lang="en-US" i="1"/>
              <a:pPr>
                <a:defRPr/>
              </a:pPr>
              <a:t>‹#›</a:t>
            </a:fld>
            <a:r>
              <a:rPr lang="en-US"/>
              <a:t> </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EB90C127-E6C6-48A6-AFCA-7FAA539FE8F6}"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4BA0FF-CDCB-43A1-B8F7-047EC4502D31}" type="slidenum">
              <a:rPr lang="en-US" i="1"/>
              <a:pPr>
                <a:defRPr/>
              </a:pPr>
              <a:t>‹#›</a:t>
            </a:fld>
            <a:r>
              <a:rPr lang="en-US"/>
              <a:t> </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DC082-D8B9-4CD0-9699-0973A988D5E3}"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B6E5-9066-485A-8AEF-0946249D45CA}"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A5431-9E13-495D-8F05-7F797C46147C}"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634E-F829-4457-9ABC-8F764E3F1A14}"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735071-A277-49F3-BB01-C9AB072D17CB}"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F6D0A-7D10-4C25-93D0-26E720993D0D}" type="datetime1">
              <a:rPr lang="en-US" smtClean="0"/>
              <a:pPr/>
              <a:t>08/09/2012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9380E-DB6A-4BFE-9769-49D5F2A04902}" type="datetime1">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7F512-FB70-4CD3-ABF3-5A8CFB407B01}" type="datetime1">
              <a:rPr lang="en-US" smtClean="0"/>
              <a:pPr/>
              <a:t>08/09/2012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E70F-B678-4A26-8969-195A11301DFF}"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0CCCA-083B-4B88-8F8C-ED0E996A63B8}"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7ECAC-4729-4EE5-92F4-6763C01F5A4A}"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CE953-7040-49C5-86C6-E98881B9336C}"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F373D-91FF-4625-9F67-C20FF562243A}"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8B622-34D4-4AD5-8CFB-E0DA367A60E4}" type="datetime1">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11F5A1-B594-4C6C-A6D5-20573BB9C030}" type="datetime1">
              <a:rPr lang="en-US" smtClean="0"/>
              <a:pPr/>
              <a:t>08/09/2012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C3927-995B-40D6-8929-02550097FD16}" type="datetime1">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0D1A09D-693B-4876-8D0C-470380FB4048}"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5C32D6-7E80-45FE-884B-073D611931F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4BDEC-FEF4-4F66-AB56-422DC3450ED9}" type="datetime1">
              <a:rPr lang="en-US" smtClean="0"/>
              <a:pPr/>
              <a:t>08/09/2012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617C8-6233-4C62-BD4B-4C79F417ACEB}"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BDD09-7736-4295-B79B-A316421F8049}"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2443F-11E9-42C3-96E7-B9E6D1601F54}"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BB191-34AB-4017-8D2D-65A7AC7C30B1}"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60FB3B9D-2CBF-421A-9BBF-3FB36819CE99}"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4BA0FF-CDCB-43A1-B8F7-047EC4502D31}" type="slidenum">
              <a:rPr lang="en-US" i="1"/>
              <a:pPr>
                <a:defRPr/>
              </a:pPr>
              <a:t>‹#›</a:t>
            </a:fld>
            <a:r>
              <a:rPr lang="en-US"/>
              <a:t>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F8C0F88-6B52-4E8D-9C9A-1440633C2ED3}"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2A69708-41B0-4E8F-BA80-DFD5C2BE4E0B}" type="slidenum">
              <a:rPr lang="en-US" i="1"/>
              <a:pPr>
                <a:defRPr/>
              </a:pPr>
              <a:t>‹#›</a:t>
            </a:fld>
            <a:r>
              <a:rPr lang="en-US"/>
              <a:t>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AC90585-96B2-46C6-8636-9D47F846A35D}"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BF8EAD4-A675-44CE-9A87-AA7DD4D417AD}" type="slidenum">
              <a:rPr lang="en-US" i="1"/>
              <a:pPr>
                <a:defRPr/>
              </a:pPr>
              <a:t>‹#›</a:t>
            </a:fld>
            <a:r>
              <a:rPr lang="en-US"/>
              <a:t>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3DED543-84F5-487F-A8A7-E27382BBB9CA}"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DDA74909-2836-431C-B419-CBBC26DB3860}" type="slidenum">
              <a:rPr lang="en-US" i="1"/>
              <a:pPr>
                <a:defRPr/>
              </a:pPr>
              <a:t>‹#›</a:t>
            </a:fld>
            <a:r>
              <a:rPr lang="en-US"/>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A9DC3E6-2476-49CE-B2F6-27FB8B35D536}"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34B82A1D-B987-4A17-95CC-9C08D81FAF4A}" type="slidenum">
              <a:rPr lang="en-US" i="1"/>
              <a:pPr>
                <a:defRPr/>
              </a:pPr>
              <a:t>‹#›</a:t>
            </a:fld>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E2B01AA-3D80-491A-953C-4B4EB976FD69}"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2958E-6B4A-4A31-A525-B87D30D52DB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BCA736-0FA5-44AC-93CE-DAF1F79F3309}" type="datetime1">
              <a:rPr lang="en-US" smtClean="0"/>
              <a:pPr>
                <a:defRPr/>
              </a:pPr>
              <a:t>08/09/2012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AAAE9EE1-E053-48D4-9FB6-F3F046C62663}" type="slidenum">
              <a:rPr lang="en-US" i="1"/>
              <a:pPr>
                <a:defRPr/>
              </a:pPr>
              <a:t>‹#›</a:t>
            </a:fld>
            <a:r>
              <a:rPr lang="en-US"/>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A46F48A-22F9-4E12-A232-E188FDD57C04}" type="datetime1">
              <a:rPr lang="en-US" smtClean="0"/>
              <a:pPr>
                <a:defRPr/>
              </a:pPr>
              <a:t>08/09/2012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1A9AB3-CF21-422F-8D9B-5F85F2542D9B}" type="slidenum">
              <a:rPr lang="en-US" i="1"/>
              <a:pPr>
                <a:defRPr/>
              </a:pPr>
              <a:t>‹#›</a:t>
            </a:fld>
            <a:r>
              <a:rPr lang="en-US"/>
              <a: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900E925-F9D3-4197-9DB4-BB928A5A4F78}" type="datetime1">
              <a:rPr lang="en-US" smtClean="0"/>
              <a:pPr>
                <a:defRPr/>
              </a:pPr>
              <a:t>08/09/2012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EB11CB5-E0A5-48DB-A5B3-A8490E86A4DB}" type="slidenum">
              <a:rPr lang="en-US" i="1"/>
              <a:pPr>
                <a:defRPr/>
              </a:pPr>
              <a:t>‹#›</a:t>
            </a:fld>
            <a:r>
              <a:rPr lang="en-US"/>
              <a: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DB30147-A6EA-4F44-8448-7B16B542FAFE}"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059DC8DA-ED92-4B60-A142-EBCABF890702}" type="slidenum">
              <a:rPr lang="en-US" i="1"/>
              <a:pPr>
                <a:defRPr/>
              </a:pPr>
              <a:t>‹#›</a:t>
            </a:fld>
            <a:r>
              <a:rPr lang="en-US"/>
              <a:t>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C995B5-3DD5-4B8E-A757-1446D19458F3}"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A6DC81EA-FBA0-4EF2-A417-DB3407037624}" type="slidenum">
              <a:rPr lang="en-US" i="1"/>
              <a:pPr>
                <a:defRPr/>
              </a:pPr>
              <a:t>‹#›</a:t>
            </a:fld>
            <a:r>
              <a:rPr lang="en-US"/>
              <a:t>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891B08-712B-4F48-875F-A953C47F1B61}"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7E9619BD-1E09-46BE-A4FE-72A8663A0292}" type="slidenum">
              <a:rPr lang="en-US" i="1"/>
              <a:pPr>
                <a:defRPr/>
              </a:pPr>
              <a:t>‹#›</a:t>
            </a:fld>
            <a:r>
              <a:rPr lang="en-US"/>
              <a:t>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0A1A9D-FA25-4962-9EA8-04923BBA812D}"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4D661DB-339F-4565-8E45-02378D036B14}" type="slidenum">
              <a:rPr lang="en-US" i="1"/>
              <a:pPr>
                <a:defRPr/>
              </a:pPr>
              <a:t>‹#›</a:t>
            </a:fld>
            <a:r>
              <a:rPr lang="en-US"/>
              <a:t>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B110EDEB-FA1F-4E31-AD9C-2C7A5AC23A89}"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4BA0FF-CDCB-43A1-B8F7-047EC4502D31}" type="slidenum">
              <a:rPr lang="en-US" i="1"/>
              <a:pPr>
                <a:defRPr/>
              </a:pPr>
              <a:t>‹#›</a:t>
            </a:fld>
            <a:r>
              <a:rPr lang="en-US"/>
              <a:t>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7542EC-E221-4B74-84EC-C45BCCEDC09C}"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449DEBF2-71AF-4247-902B-F37A601A270B}" type="slidenum">
              <a:rPr lang="en-US" i="1"/>
              <a:pPr>
                <a:defRPr/>
              </a:pPr>
              <a:t>‹#›</a:t>
            </a:fld>
            <a:r>
              <a:rPr lang="en-US"/>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1DB7D9AD-8E48-401E-86FB-70E47E133CA4}" type="datetime1">
              <a:rPr lang="en-US" smtClean="0"/>
              <a:pPr>
                <a:defRPr/>
              </a:pPr>
              <a:t>08/09/2012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E3A09F7E-9CA2-4541-96FF-CCA71B3AAF40}" type="slidenum">
              <a:rPr lang="en-US" i="1"/>
              <a:pPr>
                <a:defRPr/>
              </a:pPr>
              <a:t>‹#›</a:t>
            </a:fld>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730D2F9-E9FD-45CA-B60E-E143669C2DB8}"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FE748F-B6D0-45A8-9670-ABAEE81D0BD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969C977-7A87-4F90-90C7-BB80B5C3A799}" type="datetime1">
              <a:rPr lang="en-US" smtClean="0"/>
              <a:pPr>
                <a:defRPr/>
              </a:pPr>
              <a:t>08/09/2012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r>
              <a:rPr lang="en-US" smtClean="0"/>
              <a:t> </a:t>
            </a:r>
            <a:r>
              <a:rPr lang="en-US" i="1" smtClean="0"/>
              <a:t>Slide </a:t>
            </a:r>
            <a:fld id="{DA2CD601-1175-44DF-A3AC-FF4BFC0641B9}" type="slidenum">
              <a:rPr lang="en-US" i="1" smtClean="0"/>
              <a:pPr>
                <a:defRPr/>
              </a:pPr>
              <a:t>‹#›</a:t>
            </a:fld>
            <a:r>
              <a:rPr lang="en-US" smtClean="0"/>
              <a:t> </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38FD6D3-FCA7-4845-805D-EF2797A1C6F8}"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06B54F74-CD23-4E3A-9E80-C459D001CEB4}" type="slidenum">
              <a:rPr lang="en-US" i="1"/>
              <a:pPr>
                <a:defRPr/>
              </a:pPr>
              <a:t>‹#›</a:t>
            </a:fld>
            <a:r>
              <a:rPr lang="en-US"/>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9E3BC63-97E1-4F30-9965-15258F338C6B}"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3B5D1F5A-3EB9-464C-A8EA-E809E0826A2B}" type="slidenum">
              <a:rPr lang="en-US" i="1"/>
              <a:pPr>
                <a:defRPr/>
              </a:pPr>
              <a:t>‹#›</a:t>
            </a:fld>
            <a:r>
              <a:rPr lang="en-US"/>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B23E291-22B0-4014-9C3A-082617C575F3}" type="datetime1">
              <a:rPr lang="en-US" smtClean="0"/>
              <a:pPr>
                <a:defRPr/>
              </a:pPr>
              <a:t>08/09/2012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5FC4581-8146-4EC1-A1F2-6183232441D6}" type="slidenum">
              <a:rPr lang="en-US" i="1"/>
              <a:pPr>
                <a:defRPr/>
              </a:pPr>
              <a:t>‹#›</a:t>
            </a:fld>
            <a:r>
              <a:rPr lang="en-US"/>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230EE2F-5799-4F55-80DB-5AAD07536FAF}" type="datetime1">
              <a:rPr lang="en-US" smtClean="0"/>
              <a:pPr>
                <a:defRPr/>
              </a:pPr>
              <a:t>08/09/2012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8B066553-0F99-4419-82FC-A31A89EBA08C}" type="slidenum">
              <a:rPr lang="en-US" i="1"/>
              <a:pPr>
                <a:defRPr/>
              </a:pPr>
              <a:t>‹#›</a:t>
            </a:fld>
            <a:r>
              <a:rPr lang="en-US"/>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D70BE06-6CF2-4825-A815-920C255BC6F5}" type="datetime1">
              <a:rPr lang="en-US" smtClean="0"/>
              <a:pPr>
                <a:defRPr/>
              </a:pPr>
              <a:t>08/09/2012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05396273-6FE2-4005-83F0-2565FCAFA807}" type="slidenum">
              <a:rPr lang="en-US" i="1"/>
              <a:pPr>
                <a:defRPr/>
              </a:pPr>
              <a:t>‹#›</a:t>
            </a:fld>
            <a:r>
              <a:rPr lang="en-US"/>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CF6B51-EB6D-43B0-9583-362992C435D2}"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94C6E693-04E5-43E2-97A4-BF1967E110C5}" type="slidenum">
              <a:rPr lang="en-US" i="1"/>
              <a:pPr>
                <a:defRPr/>
              </a:pPr>
              <a:t>‹#›</a:t>
            </a:fld>
            <a:r>
              <a:rPr lang="en-US"/>
              <a:t>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0B3407-6878-45B3-ADDA-6BEC41DA4072}"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FAB66FB8-8A14-49D0-B0C0-682C2BE5F09B}" type="slidenum">
              <a:rPr lang="en-US" i="1"/>
              <a:pPr>
                <a:defRPr/>
              </a:pPr>
              <a:t>‹#›</a:t>
            </a:fld>
            <a:r>
              <a:rPr lang="en-US"/>
              <a: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A8DEEA-431B-46FE-9328-8D0AF3771E66}"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8AF6001D-65AA-42F3-B2A6-3FCCC0B6E637}" type="slidenum">
              <a:rPr lang="en-US" i="1"/>
              <a:pPr>
                <a:defRPr/>
              </a:pPr>
              <a:t>‹#›</a:t>
            </a:fld>
            <a:r>
              <a:rPr lang="en-US"/>
              <a:t>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F90CA3-5ED8-49EB-9E80-724B53446BB3}" type="datetime1">
              <a:rPr lang="en-US" smtClean="0"/>
              <a:pPr>
                <a:defRPr/>
              </a:pPr>
              <a:t>08/09/2012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B948700-36E7-4DFF-801B-324D12F04A64}" type="slidenum">
              <a:rPr lang="en-US" i="1"/>
              <a:pPr>
                <a:defRPr/>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7093C84-C901-4D74-BCD0-F655DFEC9FC5}" type="datetime1">
              <a:rPr lang="en-US" smtClean="0"/>
              <a:pPr>
                <a:defRPr/>
              </a:pPr>
              <a:t>08/09/2012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E14DE0-14EF-420B-AA76-21A3043734AB}"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958CECAD-60FB-4303-BED4-4DB20D160FE8}"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 </a:t>
            </a:r>
            <a:r>
              <a:rPr lang="en-US" i="1"/>
              <a:t>Slide </a:t>
            </a:r>
            <a:fld id="{634BA0FF-CDCB-43A1-B8F7-047EC4502D31}" type="slidenum">
              <a:rPr lang="en-US" i="1"/>
              <a:pPr>
                <a:defRPr/>
              </a:pPr>
              <a:t>‹#›</a:t>
            </a:fld>
            <a:r>
              <a:rPr lang="en-US"/>
              <a:t> </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21FB179-CA27-4C67-9029-44BDD4885344}" type="datetime1">
              <a:rPr lang="en-US" smtClean="0"/>
              <a:pPr>
                <a:defRPr/>
              </a:pPr>
              <a:t>08/09/2012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7F26D0-B5C6-45FA-89D7-75BDB3B92C5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28EDB-C295-4C54-AE9D-5A2233D30CD5}"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A97AD9-A767-495A-AD76-DA051EDE3D38}"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F616B-7751-4F80-B0D7-C732AF150912}"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E24CC-675E-4A17-96A6-E883B8C3FAB5}" type="datetime1">
              <a:rPr lang="en-US" smtClean="0"/>
              <a:pPr/>
              <a:t>08/09/2012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i="1" smtClean="0"/>
              <a:t>Slide </a:t>
            </a:r>
            <a:fld id="{6B5A5B9C-5217-4F87-B68B-59F9289491B5}"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03F15-A011-44AE-9C0F-13991A2B7AD6}"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D9454-2E28-431D-B2FF-883780CC8A99}"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6C4059-95D3-40A6-A8F8-E2B0A69032B6}" type="datetime1">
              <a:rPr lang="en-US" smtClean="0"/>
              <a:pPr/>
              <a:t>08/09/2012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8FA82F-2CD2-4CB3-9B6B-FAE503300EB3}" type="datetime1">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50341-A36B-42F1-9890-C4321999CC04}" type="datetime1">
              <a:rPr lang="en-US" smtClean="0"/>
              <a:pPr/>
              <a:t>08/09/2012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86BC1F-3387-4708-9EA4-EE81182E675A}" type="datetime1">
              <a:rPr lang="en-US" smtClean="0"/>
              <a:pPr>
                <a:defRPr/>
              </a:pPr>
              <a:t>08/09/2012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7BF25F-B8D8-4D21-A059-C83F8D1A66A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F1A27-24C1-4B4F-BD96-F7BC7B141D5B}"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179AB-D5A1-45D9-9F82-390057D7D505}" type="datetime1">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B1CCD-D177-479E-8865-D323F62D9144}"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5BFCD-7556-49B1-B13D-6F7F6468C4C9}"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07785B-EFC3-46B1-B150-B9EDE109E4E6}"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4C6378-048D-4725-BB27-695C9BCE2A8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C0693B-4D7A-46E1-BD4B-08B23CE2C866}" type="datetimeFigureOut">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95440-8054-477F-BD65-D35F16E7ABC1}"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55606D-9732-457F-8F4C-F2E717069455}" type="datetime1">
              <a:rPr lang="en-US" smtClean="0"/>
              <a:pPr>
                <a:defRPr/>
              </a:pPr>
              <a:t>08/09/2012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E336D2-7E42-4C72-9BE4-3A208D6852B1}"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30D2A-1B98-44D0-807C-9C9BB3757101}" type="datetimeFigureOut">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495D9-3555-429B-95BD-7CA90A21FFF5}"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C3356-26D4-4ED9-B4EA-6A33C975BBDC}"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728B4-B4E3-4E07-B009-505F7ED2FF6E}" type="datetime1">
              <a:rPr lang="en-US" smtClean="0"/>
              <a:pPr/>
              <a:t>08/09/2012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3.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2.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5.jpe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4.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734DFCF3-29E6-4371-9D72-8E0575A195B6}" type="datetime1">
              <a:rPr lang="en-US" smtClean="0"/>
              <a:pPr>
                <a:defRPr/>
              </a:pPr>
              <a:t>08/09/2012</a:t>
            </a:fld>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fld id="{0CFEAF05-750A-4A7C-AE54-494809A2408A}" type="slidenum">
              <a:rPr lang="en-US"/>
              <a:pPr>
                <a:defRPr/>
              </a:pPr>
              <a:t>‹#›</a:t>
            </a:fld>
            <a:endParaRPr lang="en-US"/>
          </a:p>
        </p:txBody>
      </p:sp>
      <p:sp>
        <p:nvSpPr>
          <p:cNvPr id="41992" name="Freeform 8"/>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a:p>
        </p:txBody>
      </p:sp>
      <p:pic>
        <p:nvPicPr>
          <p:cNvPr id="1032" name="Picture 12" descr="r_sub_top"/>
          <p:cNvPicPr>
            <a:picLocks noChangeAspect="1" noChangeArrowheads="1"/>
          </p:cNvPicPr>
          <p:nvPr userDrawn="1"/>
        </p:nvPicPr>
        <p:blipFill>
          <a:blip r:embed="rId14" cstate="print"/>
          <a:srcRect l="3098" r="80516"/>
          <a:stretch>
            <a:fillRect/>
          </a:stretch>
        </p:blipFill>
        <p:spPr bwMode="auto">
          <a:xfrm>
            <a:off x="0" y="0"/>
            <a:ext cx="1371600" cy="133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715" r:id="rId12"/>
  </p:sldLayoutIdLst>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fontAlgn="base">
        <a:spcBef>
          <a:spcPct val="0"/>
        </a:spcBef>
        <a:spcAft>
          <a:spcPct val="0"/>
        </a:spcAft>
        <a:defRPr sz="3600" b="1">
          <a:solidFill>
            <a:srgbClr val="2F220B"/>
          </a:solidFill>
          <a:latin typeface="Univers" pitchFamily="34" charset="0"/>
        </a:defRPr>
      </a:lvl6pPr>
      <a:lvl7pPr marL="914400" algn="ctr" rtl="0" fontAlgn="base">
        <a:spcBef>
          <a:spcPct val="0"/>
        </a:spcBef>
        <a:spcAft>
          <a:spcPct val="0"/>
        </a:spcAft>
        <a:defRPr sz="3600" b="1">
          <a:solidFill>
            <a:srgbClr val="2F220B"/>
          </a:solidFill>
          <a:latin typeface="Univers" pitchFamily="34" charset="0"/>
        </a:defRPr>
      </a:lvl7pPr>
      <a:lvl8pPr marL="1371600" algn="ctr" rtl="0" fontAlgn="base">
        <a:spcBef>
          <a:spcPct val="0"/>
        </a:spcBef>
        <a:spcAft>
          <a:spcPct val="0"/>
        </a:spcAft>
        <a:defRPr sz="3600" b="1">
          <a:solidFill>
            <a:srgbClr val="2F220B"/>
          </a:solidFill>
          <a:latin typeface="Univers" pitchFamily="34" charset="0"/>
        </a:defRPr>
      </a:lvl8pPr>
      <a:lvl9pPr marL="1828800" algn="ctr" rtl="0" fontAlgn="base">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fontAlgn="base">
        <a:spcBef>
          <a:spcPct val="20000"/>
        </a:spcBef>
        <a:spcAft>
          <a:spcPct val="0"/>
        </a:spcAft>
        <a:buChar char="•"/>
        <a:defRPr sz="2000" b="1">
          <a:solidFill>
            <a:srgbClr val="2F220B"/>
          </a:solidFill>
          <a:latin typeface="+mn-lt"/>
        </a:defRPr>
      </a:lvl6pPr>
      <a:lvl7pPr marL="2971800" indent="-228600" algn="l" rtl="0" fontAlgn="base">
        <a:spcBef>
          <a:spcPct val="20000"/>
        </a:spcBef>
        <a:spcAft>
          <a:spcPct val="0"/>
        </a:spcAft>
        <a:buChar char="•"/>
        <a:defRPr sz="2000" b="1">
          <a:solidFill>
            <a:srgbClr val="2F220B"/>
          </a:solidFill>
          <a:latin typeface="+mn-lt"/>
        </a:defRPr>
      </a:lvl7pPr>
      <a:lvl8pPr marL="3429000" indent="-228600" algn="l" rtl="0" fontAlgn="base">
        <a:spcBef>
          <a:spcPct val="20000"/>
        </a:spcBef>
        <a:spcAft>
          <a:spcPct val="0"/>
        </a:spcAft>
        <a:buChar char="•"/>
        <a:defRPr sz="2000" b="1">
          <a:solidFill>
            <a:srgbClr val="2F220B"/>
          </a:solidFill>
          <a:latin typeface="+mn-lt"/>
        </a:defRPr>
      </a:lvl8pPr>
      <a:lvl9pPr marL="3886200" indent="-228600" algn="l" rtl="0" fontAlgn="base">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EF890ACB-A1D2-4831-AAB1-40C7D17654EA}" type="datetime1">
              <a:rPr lang="en-US" smtClean="0"/>
              <a:pPr>
                <a:defRPr/>
              </a:pPr>
              <a:t>08/09/2012</a:t>
            </a:fld>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fld id="{0CFEAF05-750A-4A7C-AE54-494809A2408A}" type="slidenum">
              <a:rPr lang="en-US" smtClean="0"/>
              <a:pPr>
                <a:defRPr/>
              </a:pPr>
              <a:t>‹#›</a:t>
            </a:fld>
            <a:endParaRPr lang="en-US"/>
          </a:p>
        </p:txBody>
      </p:sp>
      <p:sp>
        <p:nvSpPr>
          <p:cNvPr id="41992" name="Freeform 8"/>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a:p>
        </p:txBody>
      </p:sp>
      <p:pic>
        <p:nvPicPr>
          <p:cNvPr id="1032" name="Picture 12" descr="r_sub_top"/>
          <p:cNvPicPr>
            <a:picLocks noChangeAspect="1" noChangeArrowheads="1"/>
          </p:cNvPicPr>
          <p:nvPr/>
        </p:nvPicPr>
        <p:blipFill>
          <a:blip r:embed="rId14" cstate="print"/>
          <a:srcRect l="3098" r="80516"/>
          <a:stretch>
            <a:fillRect/>
          </a:stretch>
        </p:blipFill>
        <p:spPr bwMode="auto">
          <a:xfrm>
            <a:off x="0" y="0"/>
            <a:ext cx="1371600" cy="133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5BBF9-46D2-4912-8B37-826FB78171A7}" type="datetime1">
              <a:rPr lang="en-US" smtClean="0"/>
              <a:pPr/>
              <a:t>08/09/2012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E132-D533-4A1A-9BE1-B5F823105F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8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1CFD75EE-D772-4E29-B53F-1C03B95A10B3}" type="datetime1">
              <a:rPr lang="en-US" smtClean="0"/>
              <a:pPr>
                <a:defRPr/>
              </a:pPr>
              <a:t>08/09/2012</a:t>
            </a:fld>
            <a:endParaRPr lang="en-US"/>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r>
              <a:rPr lang="en-US"/>
              <a:t> </a:t>
            </a:r>
            <a:r>
              <a:rPr lang="en-US" i="1"/>
              <a:t>Slide </a:t>
            </a:r>
            <a:fld id="{720E015F-78B6-4EBE-9942-32AF18709916}" type="slidenum">
              <a:rPr lang="en-US" i="1"/>
              <a:pPr>
                <a:defRPr/>
              </a:pPr>
              <a:t>‹#›</a:t>
            </a:fld>
            <a:r>
              <a:rPr lang="en-US"/>
              <a:t> </a:t>
            </a:r>
          </a:p>
        </p:txBody>
      </p:sp>
      <p:sp>
        <p:nvSpPr>
          <p:cNvPr id="69639"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a:p>
        </p:txBody>
      </p:sp>
      <p:pic>
        <p:nvPicPr>
          <p:cNvPr id="2056" name="Picture 9" descr="PCIE%20Seal"/>
          <p:cNvPicPr>
            <a:picLocks noChangeAspect="1" noChangeArrowheads="1"/>
          </p:cNvPicPr>
          <p:nvPr/>
        </p:nvPicPr>
        <p:blipFill>
          <a:blip r:embed="rId13" cstate="print"/>
          <a:srcRect t="-1555" r="37404" b="14745"/>
          <a:stretch>
            <a:fillRect/>
          </a:stretch>
        </p:blipFill>
        <p:spPr bwMode="auto">
          <a:xfrm>
            <a:off x="34925" y="69850"/>
            <a:ext cx="1447800" cy="1300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3D7B12AF-55CF-4973-A75B-311892CAB091}" type="datetime1">
              <a:rPr lang="en-US" smtClean="0"/>
              <a:pPr>
                <a:defRPr/>
              </a:pPr>
              <a:t>08/09/2012</a:t>
            </a:fld>
            <a:endParaRPr lang="en-US"/>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r>
              <a:rPr lang="en-US"/>
              <a:t> </a:t>
            </a:r>
            <a:r>
              <a:rPr lang="en-US" i="1"/>
              <a:t>Slide </a:t>
            </a:r>
            <a:fld id="{DA2CD601-1175-44DF-A3AC-FF4BFC0641B9}" type="slidenum">
              <a:rPr lang="en-US" i="1"/>
              <a:pPr>
                <a:defRPr/>
              </a:pPr>
              <a:t>‹#›</a:t>
            </a:fld>
            <a:r>
              <a:rPr lang="en-US"/>
              <a:t> </a:t>
            </a:r>
          </a:p>
        </p:txBody>
      </p:sp>
      <p:sp>
        <p:nvSpPr>
          <p:cNvPr id="132103"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a:p>
        </p:txBody>
      </p:sp>
      <p:pic>
        <p:nvPicPr>
          <p:cNvPr id="3080" name="Picture 9" descr="Federal IG Seal &amp; Link to IGnet Homepage"/>
          <p:cNvPicPr>
            <a:picLocks noChangeAspect="1" noChangeArrowheads="1"/>
          </p:cNvPicPr>
          <p:nvPr/>
        </p:nvPicPr>
        <p:blipFill>
          <a:blip r:embed="rId15" cstate="print"/>
          <a:srcRect/>
          <a:stretch>
            <a:fillRect/>
          </a:stretch>
        </p:blipFill>
        <p:spPr bwMode="auto">
          <a:xfrm>
            <a:off x="0" y="0"/>
            <a:ext cx="1295400" cy="1295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511B5-B5FF-47B2-9A7C-6690EBD31430}" type="datetime1">
              <a:rPr lang="en-US" smtClean="0"/>
              <a:pPr/>
              <a:t>08/09/2012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ECC63-0478-4B6F-BD8A-DBD8BEAF44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C6F30-B889-4FBF-AD24-E451F99D0A19}" type="datetime1">
              <a:rPr lang="en-US" smtClean="0"/>
              <a:pPr/>
              <a:t>08/09/2012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E132-D533-4A1A-9BE1-B5F823105F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1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CB77713D-005E-49D0-8518-D48E854F9C40}" type="datetime1">
              <a:rPr lang="en-US" smtClean="0"/>
              <a:pPr>
                <a:defRPr/>
              </a:pPr>
              <a:t>08/09/2012</a:t>
            </a:fld>
            <a:endParaRPr lang="en-US"/>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r>
              <a:rPr lang="en-US"/>
              <a:t> </a:t>
            </a:r>
            <a:r>
              <a:rPr lang="en-US" i="1"/>
              <a:t>Slide </a:t>
            </a:r>
            <a:fld id="{720E015F-78B6-4EBE-9942-32AF18709916}" type="slidenum">
              <a:rPr lang="en-US" i="1"/>
              <a:pPr>
                <a:defRPr/>
              </a:pPr>
              <a:t>‹#›</a:t>
            </a:fld>
            <a:r>
              <a:rPr lang="en-US"/>
              <a:t> </a:t>
            </a:r>
          </a:p>
        </p:txBody>
      </p:sp>
      <p:sp>
        <p:nvSpPr>
          <p:cNvPr id="69639"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a:p>
        </p:txBody>
      </p:sp>
      <p:pic>
        <p:nvPicPr>
          <p:cNvPr id="2056" name="Picture 9" descr="PCIE%20Seal"/>
          <p:cNvPicPr>
            <a:picLocks noChangeAspect="1" noChangeArrowheads="1"/>
          </p:cNvPicPr>
          <p:nvPr userDrawn="1"/>
        </p:nvPicPr>
        <p:blipFill>
          <a:blip r:embed="rId14" cstate="print"/>
          <a:srcRect t="-1555" r="37404" b="14745"/>
          <a:stretch>
            <a:fillRect/>
          </a:stretch>
        </p:blipFill>
        <p:spPr bwMode="auto">
          <a:xfrm>
            <a:off x="34925" y="69850"/>
            <a:ext cx="1447800" cy="1300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16" r:id="rId12"/>
  </p:sldLayoutIdLst>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fontAlgn="base">
        <a:spcBef>
          <a:spcPct val="0"/>
        </a:spcBef>
        <a:spcAft>
          <a:spcPct val="0"/>
        </a:spcAft>
        <a:defRPr sz="3600" b="1">
          <a:solidFill>
            <a:srgbClr val="2F220B"/>
          </a:solidFill>
          <a:latin typeface="Univers" pitchFamily="34" charset="0"/>
        </a:defRPr>
      </a:lvl6pPr>
      <a:lvl7pPr marL="914400" algn="ctr" rtl="0" fontAlgn="base">
        <a:spcBef>
          <a:spcPct val="0"/>
        </a:spcBef>
        <a:spcAft>
          <a:spcPct val="0"/>
        </a:spcAft>
        <a:defRPr sz="3600" b="1">
          <a:solidFill>
            <a:srgbClr val="2F220B"/>
          </a:solidFill>
          <a:latin typeface="Univers" pitchFamily="34" charset="0"/>
        </a:defRPr>
      </a:lvl7pPr>
      <a:lvl8pPr marL="1371600" algn="ctr" rtl="0" fontAlgn="base">
        <a:spcBef>
          <a:spcPct val="0"/>
        </a:spcBef>
        <a:spcAft>
          <a:spcPct val="0"/>
        </a:spcAft>
        <a:defRPr sz="3600" b="1">
          <a:solidFill>
            <a:srgbClr val="2F220B"/>
          </a:solidFill>
          <a:latin typeface="Univers" pitchFamily="34" charset="0"/>
        </a:defRPr>
      </a:lvl8pPr>
      <a:lvl9pPr marL="1828800" algn="ctr" rtl="0" fontAlgn="base">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fontAlgn="base">
        <a:spcBef>
          <a:spcPct val="20000"/>
        </a:spcBef>
        <a:spcAft>
          <a:spcPct val="0"/>
        </a:spcAft>
        <a:buChar char="•"/>
        <a:defRPr sz="2000" b="1">
          <a:solidFill>
            <a:srgbClr val="2F220B"/>
          </a:solidFill>
          <a:latin typeface="+mn-lt"/>
        </a:defRPr>
      </a:lvl6pPr>
      <a:lvl7pPr marL="2971800" indent="-228600" algn="l" rtl="0" fontAlgn="base">
        <a:spcBef>
          <a:spcPct val="20000"/>
        </a:spcBef>
        <a:spcAft>
          <a:spcPct val="0"/>
        </a:spcAft>
        <a:buChar char="•"/>
        <a:defRPr sz="2000" b="1">
          <a:solidFill>
            <a:srgbClr val="2F220B"/>
          </a:solidFill>
          <a:latin typeface="+mn-lt"/>
        </a:defRPr>
      </a:lvl7pPr>
      <a:lvl8pPr marL="3429000" indent="-228600" algn="l" rtl="0" fontAlgn="base">
        <a:spcBef>
          <a:spcPct val="20000"/>
        </a:spcBef>
        <a:spcAft>
          <a:spcPct val="0"/>
        </a:spcAft>
        <a:buChar char="•"/>
        <a:defRPr sz="2000" b="1">
          <a:solidFill>
            <a:srgbClr val="2F220B"/>
          </a:solidFill>
          <a:latin typeface="+mn-lt"/>
        </a:defRPr>
      </a:lvl8pPr>
      <a:lvl9pPr marL="3886200" indent="-228600" algn="l" rtl="0" fontAlgn="base">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274638"/>
            <a:ext cx="8229600"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1F0F2019-2F3D-4038-BBAB-6A0480B2C0FD}" type="datetime1">
              <a:rPr lang="en-US" smtClean="0"/>
              <a:pPr>
                <a:defRPr/>
              </a:pPr>
              <a:t>08/09/2012</a:t>
            </a:fld>
            <a:endParaRPr lang="en-US" dirty="0"/>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r>
              <a:rPr lang="en-US"/>
              <a:t> </a:t>
            </a:r>
            <a:r>
              <a:rPr lang="en-US" i="1"/>
              <a:t>Slide </a:t>
            </a:r>
            <a:fld id="{DA2CD601-1175-44DF-A3AC-FF4BFC0641B9}" type="slidenum">
              <a:rPr lang="en-US" i="1"/>
              <a:pPr>
                <a:defRPr/>
              </a:pPr>
              <a:t>‹#›</a:t>
            </a:fld>
            <a:r>
              <a:rPr lang="en-US"/>
              <a:t> </a:t>
            </a:r>
          </a:p>
        </p:txBody>
      </p:sp>
      <p:sp>
        <p:nvSpPr>
          <p:cNvPr id="132103" name="Freeform 7"/>
          <p:cNvSpPr>
            <a:spLocks/>
          </p:cNvSpPr>
          <p:nvPr/>
        </p:nvSpPr>
        <p:spPr bwMode="auto">
          <a:xfrm>
            <a:off x="457199" y="1187768"/>
            <a:ext cx="8229600" cy="45719"/>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a:p>
        </p:txBody>
      </p:sp>
      <p:pic>
        <p:nvPicPr>
          <p:cNvPr id="9" name="Picture 2"/>
          <p:cNvPicPr>
            <a:picLocks noChangeAspect="1" noChangeArrowheads="1"/>
          </p:cNvPicPr>
          <p:nvPr userDrawn="1"/>
        </p:nvPicPr>
        <p:blipFill>
          <a:blip r:embed="rId15" cstate="print">
            <a:lum contrast="2000"/>
          </a:blip>
          <a:srcRect/>
          <a:stretch>
            <a:fillRect/>
          </a:stretch>
        </p:blipFill>
        <p:spPr bwMode="auto">
          <a:xfrm>
            <a:off x="0" y="6171325"/>
            <a:ext cx="3124200" cy="65717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701"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fontAlgn="base">
        <a:spcBef>
          <a:spcPct val="0"/>
        </a:spcBef>
        <a:spcAft>
          <a:spcPct val="0"/>
        </a:spcAft>
        <a:defRPr sz="3600" b="1">
          <a:solidFill>
            <a:srgbClr val="2F220B"/>
          </a:solidFill>
          <a:latin typeface="Univers" pitchFamily="34" charset="0"/>
        </a:defRPr>
      </a:lvl6pPr>
      <a:lvl7pPr marL="914400" algn="ctr" rtl="0" fontAlgn="base">
        <a:spcBef>
          <a:spcPct val="0"/>
        </a:spcBef>
        <a:spcAft>
          <a:spcPct val="0"/>
        </a:spcAft>
        <a:defRPr sz="3600" b="1">
          <a:solidFill>
            <a:srgbClr val="2F220B"/>
          </a:solidFill>
          <a:latin typeface="Univers" pitchFamily="34" charset="0"/>
        </a:defRPr>
      </a:lvl7pPr>
      <a:lvl8pPr marL="1371600" algn="ctr" rtl="0" fontAlgn="base">
        <a:spcBef>
          <a:spcPct val="0"/>
        </a:spcBef>
        <a:spcAft>
          <a:spcPct val="0"/>
        </a:spcAft>
        <a:defRPr sz="3600" b="1">
          <a:solidFill>
            <a:srgbClr val="2F220B"/>
          </a:solidFill>
          <a:latin typeface="Univers" pitchFamily="34" charset="0"/>
        </a:defRPr>
      </a:lvl8pPr>
      <a:lvl9pPr marL="1828800" algn="ctr" rtl="0" fontAlgn="base">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fontAlgn="base">
        <a:spcBef>
          <a:spcPct val="20000"/>
        </a:spcBef>
        <a:spcAft>
          <a:spcPct val="0"/>
        </a:spcAft>
        <a:buChar char="•"/>
        <a:defRPr sz="2000" b="1">
          <a:solidFill>
            <a:srgbClr val="2F220B"/>
          </a:solidFill>
          <a:latin typeface="+mn-lt"/>
        </a:defRPr>
      </a:lvl6pPr>
      <a:lvl7pPr marL="2971800" indent="-228600" algn="l" rtl="0" fontAlgn="base">
        <a:spcBef>
          <a:spcPct val="20000"/>
        </a:spcBef>
        <a:spcAft>
          <a:spcPct val="0"/>
        </a:spcAft>
        <a:buChar char="•"/>
        <a:defRPr sz="2000" b="1">
          <a:solidFill>
            <a:srgbClr val="2F220B"/>
          </a:solidFill>
          <a:latin typeface="+mn-lt"/>
        </a:defRPr>
      </a:lvl7pPr>
      <a:lvl8pPr marL="3429000" indent="-228600" algn="l" rtl="0" fontAlgn="base">
        <a:spcBef>
          <a:spcPct val="20000"/>
        </a:spcBef>
        <a:spcAft>
          <a:spcPct val="0"/>
        </a:spcAft>
        <a:buChar char="•"/>
        <a:defRPr sz="2000" b="1">
          <a:solidFill>
            <a:srgbClr val="2F220B"/>
          </a:solidFill>
          <a:latin typeface="+mn-lt"/>
        </a:defRPr>
      </a:lvl8pPr>
      <a:lvl9pPr marL="3886200" indent="-228600" algn="l" rtl="0" fontAlgn="base">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28EDB-C295-4C54-AE9D-5A2233D30CD5}" type="datetimeFigureOut">
              <a:rPr lang="en-US" smtClean="0"/>
              <a:pPr/>
              <a:t>08/09/2012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32960-4582-4C9F-9386-2D36E9376A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E24CC-675E-4A17-96A6-E883B8C3FAB5}" type="datetime1">
              <a:rPr lang="en-US" smtClean="0"/>
              <a:pPr/>
              <a:t>08/09/2012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Univers" pitchFamily="34" charset="0"/>
              </a:defRPr>
            </a:lvl1pPr>
          </a:lstStyle>
          <a:p>
            <a:r>
              <a:rPr lang="en-US" i="1" dirty="0" smtClean="0"/>
              <a:t>Slide </a:t>
            </a:r>
            <a:fld id="{6B5A5B9C-5217-4F87-B68B-59F9289491B5}" type="slidenum">
              <a:rPr lang="en-US" smtClean="0"/>
              <a:pPr/>
              <a:t>‹#›</a:t>
            </a:fld>
            <a:endParaRPr lang="en-US" dirty="0"/>
          </a:p>
        </p:txBody>
      </p:sp>
      <p:pic>
        <p:nvPicPr>
          <p:cNvPr id="7" name="Picture 2"/>
          <p:cNvPicPr>
            <a:picLocks noChangeAspect="1" noChangeArrowheads="1"/>
          </p:cNvPicPr>
          <p:nvPr userDrawn="1"/>
        </p:nvPicPr>
        <p:blipFill>
          <a:blip r:embed="rId14" cstate="print">
            <a:lum contrast="2000"/>
          </a:blip>
          <a:srcRect/>
          <a:stretch>
            <a:fillRect/>
          </a:stretch>
        </p:blipFill>
        <p:spPr bwMode="auto">
          <a:xfrm>
            <a:off x="0" y="5992449"/>
            <a:ext cx="4114800" cy="865551"/>
          </a:xfrm>
          <a:prstGeom prst="rect">
            <a:avLst/>
          </a:prstGeom>
          <a:noFill/>
          <a:ln w="9525">
            <a:noFill/>
            <a:miter lim="800000"/>
            <a:headEnd/>
            <a:tailEnd/>
          </a:ln>
          <a:effectLst/>
        </p:spPr>
      </p:pic>
      <p:sp>
        <p:nvSpPr>
          <p:cNvPr id="9" name="TextBox 8"/>
          <p:cNvSpPr txBox="1"/>
          <p:nvPr userDrawn="1"/>
        </p:nvSpPr>
        <p:spPr>
          <a:xfrm>
            <a:off x="228600" y="1371600"/>
            <a:ext cx="8686800" cy="91440"/>
          </a:xfrm>
          <a:prstGeom prst="rect">
            <a:avLst/>
          </a:prstGeom>
          <a:solidFill>
            <a:srgbClr val="E29B0C"/>
          </a:solidFill>
        </p:spPr>
        <p:txBody>
          <a:bodyPr wrap="square" rtlCol="0" anchor="t" anchorCtr="1">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809"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ü"/>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0693B-4D7A-46E1-BD4B-08B23CE2C866}" type="datetimeFigureOut">
              <a:rPr lang="en-US" smtClean="0"/>
              <a:pPr/>
              <a:t>08/09/2012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95440-8054-477F-BD65-D35F16E7AB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30D2A-1B98-44D0-807C-9C9BB3757101}" type="datetimeFigureOut">
              <a:rPr lang="en-US" smtClean="0"/>
              <a:pPr/>
              <a:t>08/09/2012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46154-4E33-4A16-BE64-32EAF908C7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B35E7-DD0A-41EF-843C-6BD4DF3C55AB}" type="datetime1">
              <a:rPr lang="en-US" smtClean="0"/>
              <a:pPr/>
              <a:t>08/09/2012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ECC63-0478-4B6F-BD8A-DBD8BEAF44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title"/>
          </p:nvPr>
        </p:nvSpPr>
        <p:spPr/>
        <p:txBody>
          <a:bodyPr>
            <a:normAutofit fontScale="90000"/>
          </a:bodyPr>
          <a:lstStyle/>
          <a:p>
            <a:pPr algn="r" eaLnBrk="1" hangingPunct="1"/>
            <a:r>
              <a:rPr lang="en-US" sz="1600" b="0" i="1" dirty="0" smtClean="0"/>
              <a:t/>
            </a:r>
            <a:br>
              <a:rPr lang="en-US" sz="1600" b="0" i="1" dirty="0" smtClean="0"/>
            </a:br>
            <a:r>
              <a:rPr lang="en-US" sz="1600" b="0" i="1" dirty="0" smtClean="0"/>
              <a:t/>
            </a:r>
            <a:br>
              <a:rPr lang="en-US" sz="1600" b="0" i="1" dirty="0" smtClean="0"/>
            </a:br>
            <a:r>
              <a:rPr lang="en-US" sz="1600" b="0" i="1" dirty="0" smtClean="0"/>
              <a:t>Peer Review Training</a:t>
            </a:r>
            <a:br>
              <a:rPr lang="en-US" sz="1600" b="0" i="1" dirty="0" smtClean="0"/>
            </a:br>
            <a:r>
              <a:rPr lang="en-US" sz="1600" b="0" i="1" dirty="0" smtClean="0"/>
              <a:t>National Science Foundation</a:t>
            </a:r>
            <a:br>
              <a:rPr lang="en-US" sz="1600" b="0" i="1" dirty="0" smtClean="0"/>
            </a:br>
            <a:r>
              <a:rPr lang="en-US" sz="1600" b="0" i="1" dirty="0" smtClean="0"/>
              <a:t>Arlington, Virginia</a:t>
            </a:r>
            <a:br>
              <a:rPr lang="en-US" sz="1600" b="0" i="1" dirty="0" smtClean="0"/>
            </a:br>
            <a:r>
              <a:rPr lang="en-US" sz="1600" b="0" i="1" dirty="0" smtClean="0"/>
              <a:t>  August 16, 2012</a:t>
            </a:r>
            <a:r>
              <a:rPr lang="en-US" sz="1600" i="1" dirty="0" smtClean="0"/>
              <a:t> </a:t>
            </a:r>
            <a:r>
              <a:rPr lang="en-US" sz="1600" b="0" i="1" dirty="0" smtClean="0"/>
              <a:t/>
            </a:r>
            <a:br>
              <a:rPr lang="en-US" sz="1600" b="0" i="1" dirty="0" smtClean="0"/>
            </a:br>
            <a:r>
              <a:rPr lang="en-US" sz="1600" b="0" i="1" dirty="0" smtClean="0"/>
              <a:t/>
            </a:r>
            <a:br>
              <a:rPr lang="en-US" sz="1600" b="0" i="1" dirty="0" smtClean="0"/>
            </a:br>
            <a:r>
              <a:rPr lang="en-US" sz="1600" i="1" dirty="0" smtClean="0"/>
              <a:t> </a:t>
            </a:r>
          </a:p>
        </p:txBody>
      </p:sp>
      <p:sp>
        <p:nvSpPr>
          <p:cNvPr id="4100" name="Rectangle 11"/>
          <p:cNvSpPr>
            <a:spLocks noGrp="1" noChangeArrowheads="1"/>
          </p:cNvSpPr>
          <p:nvPr>
            <p:ph idx="1"/>
          </p:nvPr>
        </p:nvSpPr>
        <p:spPr>
          <a:xfrm>
            <a:off x="609600" y="1524000"/>
            <a:ext cx="4267200" cy="4724400"/>
          </a:xfrm>
        </p:spPr>
        <p:txBody>
          <a:bodyPr/>
          <a:lstStyle/>
          <a:p>
            <a:pPr algn="ctr" eaLnBrk="1" hangingPunct="1"/>
            <a:endParaRPr lang="en-US" sz="3600" dirty="0" smtClean="0"/>
          </a:p>
          <a:p>
            <a:pPr eaLnBrk="1" hangingPunct="1"/>
            <a:r>
              <a:rPr lang="en-US" sz="4000" dirty="0" smtClean="0"/>
              <a:t>Peer Review</a:t>
            </a:r>
          </a:p>
          <a:p>
            <a:pPr eaLnBrk="1" hangingPunct="1"/>
            <a:r>
              <a:rPr lang="en-US" sz="4000" dirty="0" smtClean="0"/>
              <a:t>Guide Overview</a:t>
            </a:r>
          </a:p>
          <a:p>
            <a:pPr eaLnBrk="1" hangingPunct="1"/>
            <a:endParaRPr lang="en-US" sz="4400" b="0" dirty="0" smtClean="0"/>
          </a:p>
          <a:p>
            <a:pPr eaLnBrk="1" hangingPunct="1"/>
            <a:endParaRPr lang="en-US" sz="1400" b="0" dirty="0" smtClean="0"/>
          </a:p>
          <a:p>
            <a:pPr eaLnBrk="1" hangingPunct="1"/>
            <a:endParaRPr lang="en-US" sz="1400" b="0" dirty="0" smtClean="0"/>
          </a:p>
          <a:p>
            <a:pPr eaLnBrk="1" hangingPunct="1"/>
            <a:r>
              <a:rPr lang="en-US" sz="1200" b="0" dirty="0" smtClean="0"/>
              <a:t>Bob Taylor</a:t>
            </a:r>
          </a:p>
          <a:p>
            <a:pPr eaLnBrk="1" hangingPunct="1"/>
            <a:r>
              <a:rPr lang="en-US" sz="1200" b="0" dirty="0" smtClean="0"/>
              <a:t>Treasury </a:t>
            </a:r>
            <a:r>
              <a:rPr lang="en-US" sz="1200" b="0" dirty="0" err="1" smtClean="0"/>
              <a:t>OIG</a:t>
            </a:r>
            <a:endParaRPr lang="en-US" sz="1200" b="0" dirty="0" smtClean="0"/>
          </a:p>
          <a:p>
            <a:pPr eaLnBrk="1" hangingPunct="1"/>
            <a:r>
              <a:rPr lang="en-US" sz="1200" b="0" dirty="0" smtClean="0"/>
              <a:t>(202) 927-5792</a:t>
            </a:r>
          </a:p>
          <a:p>
            <a:pPr eaLnBrk="1" hangingPunct="1"/>
            <a:r>
              <a:rPr lang="en-US" sz="1200" b="0" dirty="0" smtClean="0"/>
              <a:t>TaylorR@oig.treas.gov</a:t>
            </a:r>
            <a:endParaRPr lang="en-US" sz="1200" dirty="0" smtClean="0"/>
          </a:p>
        </p:txBody>
      </p:sp>
      <p:sp>
        <p:nvSpPr>
          <p:cNvPr id="7" name="Slide Number Placeholder 5"/>
          <p:cNvSpPr>
            <a:spLocks noGrp="1"/>
          </p:cNvSpPr>
          <p:nvPr>
            <p:ph type="sldNum" sz="quarter" idx="12"/>
          </p:nvPr>
        </p:nvSpPr>
        <p:spPr/>
        <p:txBody>
          <a:bodyPr/>
          <a:lstStyle/>
          <a:p>
            <a:pPr>
              <a:defRPr/>
            </a:pPr>
            <a:r>
              <a:rPr lang="en-US"/>
              <a:t> </a:t>
            </a:r>
            <a:r>
              <a:rPr lang="en-US" i="1"/>
              <a:t>Slide </a:t>
            </a:r>
            <a:fld id="{FA505C58-6FE9-4393-B464-CB4EEAE2AFC7}" type="slidenum">
              <a:rPr lang="en-US" i="1"/>
              <a:pPr>
                <a:defRPr/>
              </a:pPr>
              <a:t>1</a:t>
            </a:fld>
            <a:r>
              <a:rPr lang="en-US"/>
              <a:t> </a:t>
            </a:r>
          </a:p>
        </p:txBody>
      </p:sp>
      <p:pic>
        <p:nvPicPr>
          <p:cNvPr id="4101" name="Picture 12"/>
          <p:cNvPicPr>
            <a:picLocks noChangeAspect="1" noChangeArrowheads="1"/>
          </p:cNvPicPr>
          <p:nvPr/>
        </p:nvPicPr>
        <p:blipFill>
          <a:blip r:embed="rId2" cstate="print"/>
          <a:srcRect/>
          <a:stretch>
            <a:fillRect/>
          </a:stretch>
        </p:blipFill>
        <p:spPr bwMode="auto">
          <a:xfrm>
            <a:off x="4875213" y="1378525"/>
            <a:ext cx="3709987" cy="4800600"/>
          </a:xfrm>
          <a:prstGeom prst="rect">
            <a:avLst/>
          </a:prstGeom>
          <a:no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457200" y="1517070"/>
            <a:ext cx="8229600" cy="4525963"/>
          </a:xfrm>
        </p:spPr>
        <p:txBody>
          <a:bodyPr/>
          <a:lstStyle/>
          <a:p>
            <a:pPr eaLnBrk="1" hangingPunct="1">
              <a:lnSpc>
                <a:spcPct val="90000"/>
              </a:lnSpc>
              <a:buFont typeface="Wingdings" pitchFamily="2" charset="2"/>
              <a:buChar char="ü"/>
            </a:pPr>
            <a:r>
              <a:rPr lang="en-US" b="0" dirty="0" smtClean="0"/>
              <a:t>Scope of peer review (cont’d)</a:t>
            </a:r>
          </a:p>
          <a:p>
            <a:pPr lvl="1" eaLnBrk="1" hangingPunct="1">
              <a:lnSpc>
                <a:spcPct val="90000"/>
              </a:lnSpc>
              <a:buFont typeface="Wingdings" pitchFamily="2" charset="2"/>
              <a:buChar char="Ø"/>
            </a:pPr>
            <a:r>
              <a:rPr lang="en-US" b="0" dirty="0" smtClean="0"/>
              <a:t>Interview select professional staff at various levels to assess understanding of and compliance with relevant quality control policies and procedures</a:t>
            </a:r>
          </a:p>
          <a:p>
            <a:pPr lvl="1" eaLnBrk="1" hangingPunct="1">
              <a:lnSpc>
                <a:spcPct val="90000"/>
              </a:lnSpc>
              <a:buFont typeface="Wingdings" pitchFamily="2" charset="2"/>
              <a:buChar char="Ø"/>
            </a:pPr>
            <a:r>
              <a:rPr lang="en-US" b="0" dirty="0" smtClean="0"/>
              <a:t>The</a:t>
            </a:r>
            <a:r>
              <a:rPr lang="en-US" dirty="0" smtClean="0"/>
              <a:t> </a:t>
            </a:r>
            <a:r>
              <a:rPr lang="en-US" b="0" dirty="0" smtClean="0"/>
              <a:t>peer review team performs an assessment of peer review risk to help determine the number and types of audits </a:t>
            </a:r>
            <a:r>
              <a:rPr lang="en-US" b="0" strike="sngStrike" dirty="0" smtClean="0"/>
              <a:t>s</a:t>
            </a:r>
            <a:r>
              <a:rPr lang="en-US" b="0" dirty="0" smtClean="0"/>
              <a:t> to select</a:t>
            </a:r>
          </a:p>
          <a:p>
            <a:pPr lvl="2" eaLnBrk="1" hangingPunct="1">
              <a:lnSpc>
                <a:spcPct val="90000"/>
              </a:lnSpc>
              <a:buFontTx/>
              <a:buChar char="•"/>
            </a:pPr>
            <a:r>
              <a:rPr lang="en-US" b="0" dirty="0" smtClean="0"/>
              <a:t>Cross-section of GAGAS engagements</a:t>
            </a:r>
          </a:p>
        </p:txBody>
      </p:sp>
      <p:sp>
        <p:nvSpPr>
          <p:cNvPr id="6" name="Slide Number Placeholder 5"/>
          <p:cNvSpPr>
            <a:spLocks noGrp="1"/>
          </p:cNvSpPr>
          <p:nvPr>
            <p:ph type="sldNum" sz="quarter" idx="12"/>
          </p:nvPr>
        </p:nvSpPr>
        <p:spPr/>
        <p:txBody>
          <a:bodyPr/>
          <a:lstStyle/>
          <a:p>
            <a:pPr>
              <a:defRPr/>
            </a:pPr>
            <a:r>
              <a:rPr lang="en-US"/>
              <a:t> </a:t>
            </a:r>
            <a:r>
              <a:rPr lang="en-US" i="1"/>
              <a:t>Slide </a:t>
            </a:r>
            <a:fld id="{16ADFEEC-2502-4E11-B810-C85CD0F03730}" type="slidenum">
              <a:rPr lang="en-US" i="1"/>
              <a:pPr>
                <a:defRPr/>
              </a:pPr>
              <a:t>10</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YB</a:t>
            </a:r>
            <a:r>
              <a:rPr lang="en-US" sz="3200" dirty="0"/>
              <a:t> General Standard for </a:t>
            </a:r>
            <a:br>
              <a:rPr lang="en-US" sz="3200" dirty="0"/>
            </a:br>
            <a:r>
              <a:rPr lang="en-US" sz="3200" dirty="0"/>
              <a:t>Quality Control and Assurance</a:t>
            </a:r>
          </a:p>
        </p:txBody>
      </p:sp>
      <p:sp>
        <p:nvSpPr>
          <p:cNvPr id="3" name="Content Placeholder 2"/>
          <p:cNvSpPr>
            <a:spLocks noGrp="1"/>
          </p:cNvSpPr>
          <p:nvPr>
            <p:ph idx="1"/>
          </p:nvPr>
        </p:nvSpPr>
        <p:spPr/>
        <p:txBody>
          <a:bodyPr/>
          <a:lstStyle/>
          <a:p>
            <a:pPr marL="342900" lvl="2" indent="-342900" eaLnBrk="1" hangingPunct="1">
              <a:lnSpc>
                <a:spcPct val="90000"/>
              </a:lnSpc>
              <a:buFont typeface="Wingdings" pitchFamily="2" charset="2"/>
              <a:buChar char="ü"/>
            </a:pPr>
            <a:r>
              <a:rPr lang="en-US" sz="3200" b="0" dirty="0"/>
              <a:t>Scope of peer review (cont’d)</a:t>
            </a:r>
          </a:p>
          <a:p>
            <a:pPr lvl="2" eaLnBrk="1" hangingPunct="1">
              <a:lnSpc>
                <a:spcPct val="90000"/>
              </a:lnSpc>
              <a:buFontTx/>
              <a:buChar char="•"/>
            </a:pPr>
            <a:r>
              <a:rPr lang="en-US" b="0" dirty="0" smtClean="0"/>
              <a:t>Cross-section </a:t>
            </a:r>
            <a:r>
              <a:rPr lang="en-US" b="0" dirty="0"/>
              <a:t>of work subject to the reviewed audit organization’s quality control </a:t>
            </a:r>
            <a:r>
              <a:rPr lang="en-US" b="0" dirty="0" smtClean="0"/>
              <a:t>system, including one or more YB audits (generally applicable to audit organizations that perform a small number of YB audits compared to other audits)</a:t>
            </a:r>
            <a:endParaRPr lang="en-US" b="0" dirty="0"/>
          </a:p>
          <a:p>
            <a:pPr lvl="1" eaLnBrk="1" hangingPunct="1">
              <a:lnSpc>
                <a:spcPct val="90000"/>
              </a:lnSpc>
              <a:buFont typeface="Wingdings" pitchFamily="2" charset="2"/>
              <a:buChar char="Ø"/>
            </a:pPr>
            <a:r>
              <a:rPr lang="en-US" b="0" dirty="0"/>
              <a:t>Timeframe/due date – established by administering entity (for us, the CIGIE Audit Committee); extension beyond 3 months granted by administering entity </a:t>
            </a:r>
            <a:r>
              <a:rPr lang="en-US" b="0" u="sng" dirty="0"/>
              <a:t>and</a:t>
            </a:r>
            <a:r>
              <a:rPr lang="en-US" b="0" dirty="0"/>
              <a:t> GAO</a:t>
            </a:r>
            <a:r>
              <a:rPr lang="en-US" dirty="0"/>
              <a:t> </a:t>
            </a:r>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11</a:t>
            </a:fld>
            <a:r>
              <a:rPr lang="en-US" smtClean="0"/>
              <a:t> </a:t>
            </a:r>
            <a:endParaRPr lang="en-US"/>
          </a:p>
        </p:txBody>
      </p:sp>
    </p:spTree>
    <p:extLst>
      <p:ext uri="{BB962C8B-B14F-4D97-AF65-F5344CB8AC3E}">
        <p14:creationId xmlns:p14="http://schemas.microsoft.com/office/powerpoint/2010/main" xmlns="" val="3152043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457200" y="1447795"/>
            <a:ext cx="8229600" cy="4525963"/>
          </a:xfrm>
        </p:spPr>
        <p:txBody>
          <a:bodyPr/>
          <a:lstStyle/>
          <a:p>
            <a:pPr eaLnBrk="1" hangingPunct="1">
              <a:buFont typeface="Wingdings" pitchFamily="2" charset="2"/>
              <a:buChar char="ü"/>
            </a:pPr>
            <a:r>
              <a:rPr lang="en-US" b="0" dirty="0" smtClean="0"/>
              <a:t>Peer review team should—</a:t>
            </a:r>
          </a:p>
          <a:p>
            <a:pPr lvl="1" eaLnBrk="1" hangingPunct="1">
              <a:buFont typeface="Wingdings" pitchFamily="2" charset="2"/>
              <a:buChar char="Ø"/>
            </a:pPr>
            <a:r>
              <a:rPr lang="en-US" sz="2400" b="0" dirty="0" smtClean="0"/>
              <a:t>Collectively has current knowledge of GAGAS and government auditing</a:t>
            </a:r>
          </a:p>
          <a:p>
            <a:pPr lvl="1" eaLnBrk="1" hangingPunct="1">
              <a:buFont typeface="Wingdings" pitchFamily="2" charset="2"/>
              <a:buChar char="Ø"/>
            </a:pPr>
            <a:r>
              <a:rPr lang="en-US" sz="2400" b="0" dirty="0" smtClean="0"/>
              <a:t>Independent (both organization and individual review team members) of audit organization being reviewed, its staff, and selected audits</a:t>
            </a:r>
          </a:p>
          <a:p>
            <a:pPr lvl="1" eaLnBrk="1" hangingPunct="1">
              <a:buFont typeface="Wingdings" pitchFamily="2" charset="2"/>
              <a:buChar char="Ø"/>
            </a:pPr>
            <a:r>
              <a:rPr lang="en-US" sz="2400" b="0" dirty="0" smtClean="0"/>
              <a:t>Sufficient knowledge of how to perform a peer review (OJT, training courses, or both)</a:t>
            </a:r>
          </a:p>
          <a:p>
            <a:pPr lvl="1" eaLnBrk="1" hangingPunct="1">
              <a:buFont typeface="Wingdings" pitchFamily="2" charset="2"/>
              <a:buChar char="Ø"/>
            </a:pPr>
            <a:r>
              <a:rPr lang="en-US" sz="2400" b="0" dirty="0" smtClean="0"/>
              <a:t>Prior experience on peer review or internal inspection team desirable</a:t>
            </a:r>
          </a:p>
        </p:txBody>
      </p:sp>
      <p:sp>
        <p:nvSpPr>
          <p:cNvPr id="6" name="Slide Number Placeholder 5"/>
          <p:cNvSpPr>
            <a:spLocks noGrp="1"/>
          </p:cNvSpPr>
          <p:nvPr>
            <p:ph type="sldNum" sz="quarter" idx="12"/>
          </p:nvPr>
        </p:nvSpPr>
        <p:spPr/>
        <p:txBody>
          <a:bodyPr/>
          <a:lstStyle/>
          <a:p>
            <a:pPr>
              <a:defRPr/>
            </a:pPr>
            <a:r>
              <a:rPr lang="en-US"/>
              <a:t> </a:t>
            </a:r>
            <a:r>
              <a:rPr lang="en-US" i="1"/>
              <a:t>Slide </a:t>
            </a:r>
            <a:fld id="{69685DC4-ECB4-479B-990E-19BC8D8AA933}" type="slidenum">
              <a:rPr lang="en-US" i="1"/>
              <a:pPr>
                <a:defRPr/>
              </a:pPr>
              <a:t>12</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457200" y="1447795"/>
            <a:ext cx="8229600" cy="4525963"/>
          </a:xfrm>
        </p:spPr>
        <p:txBody>
          <a:bodyPr/>
          <a:lstStyle/>
          <a:p>
            <a:pPr eaLnBrk="1" hangingPunct="1">
              <a:buFont typeface="Wingdings" pitchFamily="2" charset="2"/>
              <a:buChar char="ü"/>
            </a:pPr>
            <a:r>
              <a:rPr lang="en-US" b="0" dirty="0" smtClean="0"/>
              <a:t>Peer review reporting</a:t>
            </a:r>
          </a:p>
          <a:p>
            <a:pPr lvl="1" eaLnBrk="1" hangingPunct="1">
              <a:buFont typeface="Wingdings" pitchFamily="2" charset="2"/>
              <a:buChar char="Ø"/>
            </a:pPr>
            <a:r>
              <a:rPr lang="en-US" sz="2700" b="0" dirty="0" smtClean="0"/>
              <a:t>One or more written reports</a:t>
            </a:r>
          </a:p>
          <a:p>
            <a:pPr lvl="1" eaLnBrk="1" hangingPunct="1">
              <a:buFont typeface="Wingdings" pitchFamily="2" charset="2"/>
              <a:buChar char="Ø"/>
            </a:pPr>
            <a:r>
              <a:rPr lang="en-US" sz="2700" b="0" dirty="0" smtClean="0"/>
              <a:t>Describe scope of the peer review</a:t>
            </a:r>
          </a:p>
          <a:p>
            <a:pPr lvl="1" eaLnBrk="1" hangingPunct="1">
              <a:buFont typeface="Wingdings" pitchFamily="2" charset="2"/>
              <a:buChar char="Ø"/>
            </a:pPr>
            <a:r>
              <a:rPr lang="en-US" sz="2700" b="0" dirty="0" smtClean="0"/>
              <a:t>Opine on system of quality control – design and compliance</a:t>
            </a:r>
          </a:p>
          <a:p>
            <a:pPr lvl="1" eaLnBrk="1" hangingPunct="1">
              <a:buFont typeface="Wingdings" pitchFamily="2" charset="2"/>
              <a:buChar char="Ø"/>
            </a:pPr>
            <a:r>
              <a:rPr lang="en-US" sz="2700" b="0" dirty="0" smtClean="0"/>
              <a:t>Specify the professional standards to which the audit organization is being held (e.g., GAGAS) </a:t>
            </a:r>
          </a:p>
          <a:p>
            <a:pPr lvl="1" eaLnBrk="1" hangingPunct="1">
              <a:buFont typeface="Wingdings" pitchFamily="2" charset="2"/>
              <a:buChar char="Ø"/>
            </a:pPr>
            <a:r>
              <a:rPr lang="en-US" sz="2700" b="0" dirty="0" smtClean="0"/>
              <a:t>Refer to separate written communication, if one</a:t>
            </a:r>
          </a:p>
          <a:p>
            <a:pPr eaLnBrk="1" hangingPunct="1"/>
            <a:endParaRPr lang="en-US" b="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1B21B88C-017F-45BE-99D0-885A5CC06901}" type="slidenum">
              <a:rPr lang="en-US" i="1"/>
              <a:pPr>
                <a:defRPr/>
              </a:pPr>
              <a:t>13</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457200" y="1489360"/>
            <a:ext cx="8229600" cy="4525963"/>
          </a:xfrm>
        </p:spPr>
        <p:txBody>
          <a:bodyPr/>
          <a:lstStyle/>
          <a:p>
            <a:pPr eaLnBrk="1" hangingPunct="1">
              <a:lnSpc>
                <a:spcPct val="90000"/>
              </a:lnSpc>
              <a:buFont typeface="Wingdings" pitchFamily="2" charset="2"/>
              <a:buChar char="ü"/>
            </a:pPr>
            <a:r>
              <a:rPr lang="en-US" b="0" dirty="0" smtClean="0"/>
              <a:t>Peer review reporting (cont’d)</a:t>
            </a:r>
          </a:p>
          <a:p>
            <a:pPr lvl="1" eaLnBrk="1" hangingPunct="1">
              <a:lnSpc>
                <a:spcPct val="90000"/>
              </a:lnSpc>
              <a:buFont typeface="Wingdings" pitchFamily="2" charset="2"/>
              <a:buChar char="Ø"/>
            </a:pPr>
            <a:r>
              <a:rPr lang="en-US" b="0" dirty="0" smtClean="0"/>
              <a:t>Peer review team uses professional judgment in deciding type of report</a:t>
            </a:r>
          </a:p>
          <a:p>
            <a:pPr marL="285750" lvl="1" eaLnBrk="1" hangingPunct="1">
              <a:lnSpc>
                <a:spcPct val="90000"/>
              </a:lnSpc>
            </a:pPr>
            <a:r>
              <a:rPr lang="en-US" sz="3200" b="0" dirty="0" smtClean="0"/>
              <a:t>Types of peer review reports</a:t>
            </a:r>
          </a:p>
          <a:p>
            <a:pPr lvl="1" eaLnBrk="1" hangingPunct="1">
              <a:lnSpc>
                <a:spcPct val="90000"/>
              </a:lnSpc>
              <a:buFont typeface="Wingdings" pitchFamily="2" charset="2"/>
              <a:buChar char="Ø"/>
            </a:pPr>
            <a:r>
              <a:rPr lang="en-US" b="0" dirty="0" smtClean="0"/>
              <a:t>Peer review rating of “pass” </a:t>
            </a:r>
          </a:p>
          <a:p>
            <a:pPr marL="1030288" lvl="1" eaLnBrk="1" hangingPunct="1">
              <a:lnSpc>
                <a:spcPct val="90000"/>
              </a:lnSpc>
              <a:buFont typeface="Wingdings" pitchFamily="2" charset="2"/>
              <a:buChar char="§"/>
            </a:pPr>
            <a:r>
              <a:rPr lang="en-US" sz="2600" b="0" dirty="0" smtClean="0"/>
              <a:t>system of quality control suitably designed and complied with to reasonably assure performing and reporting in conformity with professional standards </a:t>
            </a:r>
            <a:r>
              <a:rPr lang="en-US" sz="2600" b="0" i="1" dirty="0" smtClean="0"/>
              <a:t>in all material respects</a:t>
            </a:r>
          </a:p>
        </p:txBody>
      </p:sp>
      <p:sp>
        <p:nvSpPr>
          <p:cNvPr id="6" name="Slide Number Placeholder 5"/>
          <p:cNvSpPr>
            <a:spLocks noGrp="1"/>
          </p:cNvSpPr>
          <p:nvPr>
            <p:ph type="sldNum" sz="quarter" idx="12"/>
          </p:nvPr>
        </p:nvSpPr>
        <p:spPr/>
        <p:txBody>
          <a:bodyPr/>
          <a:lstStyle/>
          <a:p>
            <a:pPr>
              <a:defRPr/>
            </a:pPr>
            <a:r>
              <a:rPr lang="en-US"/>
              <a:t> </a:t>
            </a:r>
            <a:r>
              <a:rPr lang="en-US" i="1"/>
              <a:t>Slide </a:t>
            </a:r>
            <a:fld id="{61C634F4-89E2-4535-8DA3-FD9CF024B47E}" type="slidenum">
              <a:rPr lang="en-US" i="1"/>
              <a:pPr>
                <a:defRPr/>
              </a:pPr>
              <a:t>14</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457200" y="1340498"/>
            <a:ext cx="8229600" cy="4525963"/>
          </a:xfrm>
        </p:spPr>
        <p:txBody>
          <a:bodyPr/>
          <a:lstStyle/>
          <a:p>
            <a:pPr marL="233363" lvl="1" indent="-233363" eaLnBrk="1" hangingPunct="1">
              <a:lnSpc>
                <a:spcPct val="90000"/>
              </a:lnSpc>
            </a:pPr>
            <a:r>
              <a:rPr lang="en-US" b="0" dirty="0" smtClean="0"/>
              <a:t>Types of Peer Review Reports (cont’d)</a:t>
            </a:r>
          </a:p>
          <a:p>
            <a:pPr lvl="1" eaLnBrk="1" hangingPunct="1">
              <a:lnSpc>
                <a:spcPct val="90000"/>
              </a:lnSpc>
              <a:buFont typeface="Wingdings" pitchFamily="2" charset="2"/>
              <a:buChar char="Ø"/>
            </a:pPr>
            <a:r>
              <a:rPr lang="en-US" b="0" dirty="0" smtClean="0"/>
              <a:t>Peer </a:t>
            </a:r>
            <a:r>
              <a:rPr lang="en-US" b="0" dirty="0"/>
              <a:t>review rating of </a:t>
            </a:r>
            <a:r>
              <a:rPr lang="en-US" b="0" dirty="0" smtClean="0"/>
              <a:t>“pass </a:t>
            </a:r>
            <a:r>
              <a:rPr lang="en-US" b="0" dirty="0"/>
              <a:t>with </a:t>
            </a:r>
            <a:r>
              <a:rPr lang="en-US" b="0" dirty="0" smtClean="0"/>
              <a:t>deficiencies”</a:t>
            </a:r>
          </a:p>
          <a:p>
            <a:pPr marL="1030288" lvl="1" eaLnBrk="1" hangingPunct="1">
              <a:lnSpc>
                <a:spcPct val="90000"/>
              </a:lnSpc>
              <a:buFont typeface="Wingdings" pitchFamily="2" charset="2"/>
              <a:buChar char="§"/>
            </a:pPr>
            <a:r>
              <a:rPr lang="en-US" sz="2600" b="0" dirty="0" smtClean="0"/>
              <a:t>reasonably assure in all material respects with the </a:t>
            </a:r>
            <a:r>
              <a:rPr lang="en-US" sz="2600" b="0" i="1" dirty="0" smtClean="0"/>
              <a:t>exception of a certain deficiency or deficiencies </a:t>
            </a:r>
            <a:r>
              <a:rPr lang="en-US" sz="2600" b="0" dirty="0" smtClean="0"/>
              <a:t>(described in report)</a:t>
            </a:r>
            <a:r>
              <a:rPr lang="en-US" sz="2600" b="0" i="1" dirty="0" smtClean="0"/>
              <a:t> </a:t>
            </a:r>
            <a:endParaRPr lang="en-US" sz="2600" b="0" dirty="0" smtClean="0"/>
          </a:p>
          <a:p>
            <a:pPr lvl="1" eaLnBrk="1" hangingPunct="1">
              <a:lnSpc>
                <a:spcPct val="90000"/>
              </a:lnSpc>
              <a:buFont typeface="Wingdings" pitchFamily="2" charset="2"/>
              <a:buChar char="Ø"/>
            </a:pPr>
            <a:r>
              <a:rPr lang="en-US" b="0" dirty="0" smtClean="0"/>
              <a:t>Peer </a:t>
            </a:r>
            <a:r>
              <a:rPr lang="en-US" b="0" dirty="0"/>
              <a:t>review rating of </a:t>
            </a:r>
            <a:r>
              <a:rPr lang="en-US" b="0" dirty="0" smtClean="0"/>
              <a:t>“fail”</a:t>
            </a:r>
          </a:p>
          <a:p>
            <a:pPr marL="1030288" lvl="1" eaLnBrk="1" hangingPunct="1">
              <a:lnSpc>
                <a:spcPct val="90000"/>
              </a:lnSpc>
              <a:buFont typeface="Wingdings" pitchFamily="2" charset="2"/>
              <a:buChar char="§"/>
            </a:pPr>
            <a:r>
              <a:rPr lang="en-US" sz="2600" b="0" i="1" dirty="0" smtClean="0"/>
              <a:t>Based on significant deficiencies </a:t>
            </a:r>
            <a:r>
              <a:rPr lang="en-US" sz="2600" b="0" dirty="0" smtClean="0"/>
              <a:t>(described in report), system is not suitably designed to reasonably assure, or audit organization has not complied with system to reasonably assure</a:t>
            </a:r>
            <a:endParaRPr lang="en-US" sz="2600" b="0" i="1" dirty="0" smtClean="0"/>
          </a:p>
          <a:p>
            <a:pPr eaLnBrk="1" hangingPunct="1">
              <a:lnSpc>
                <a:spcPct val="90000"/>
              </a:lnSpc>
              <a:buFont typeface="Wingdings" pitchFamily="2" charset="2"/>
              <a:buChar char="ü"/>
            </a:pPr>
            <a:endParaRPr lang="en-US" sz="2600" b="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61C634F4-89E2-4535-8DA3-FD9CF024B47E}" type="slidenum">
              <a:rPr lang="en-US" i="1"/>
              <a:pPr>
                <a:defRPr/>
              </a:pPr>
              <a:t>15</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457200" y="1340498"/>
            <a:ext cx="8229600" cy="4525963"/>
          </a:xfrm>
        </p:spPr>
        <p:txBody>
          <a:bodyPr/>
          <a:lstStyle/>
          <a:p>
            <a:pPr marL="744538" indent="-287338" eaLnBrk="1" hangingPunct="1">
              <a:lnSpc>
                <a:spcPct val="90000"/>
              </a:lnSpc>
              <a:buFont typeface="Wingdings" pitchFamily="2" charset="2"/>
              <a:buChar char="Ø"/>
            </a:pPr>
            <a:r>
              <a:rPr lang="en-US" sz="2600" b="0" dirty="0" smtClean="0"/>
              <a:t>Scope limitations – conditions that preclude application of peer review procedure(s) and objectives of procedure(s) cannot be accomplished through alternative procedures</a:t>
            </a:r>
          </a:p>
          <a:p>
            <a:pPr marL="1031875" indent="-287338" eaLnBrk="1" hangingPunct="1">
              <a:lnSpc>
                <a:spcPct val="90000"/>
              </a:lnSpc>
              <a:buFont typeface="Wingdings" pitchFamily="2" charset="2"/>
              <a:buChar char="§"/>
              <a:tabLst>
                <a:tab pos="1031875" algn="l"/>
              </a:tabLst>
            </a:pPr>
            <a:r>
              <a:rPr lang="en-US" sz="2600" b="0" dirty="0" smtClean="0"/>
              <a:t>Type of report is modified in the scope paragraph, body and opinion paragraph</a:t>
            </a:r>
          </a:p>
          <a:p>
            <a:pPr marL="744538" indent="-287338" eaLnBrk="1" hangingPunct="1">
              <a:lnSpc>
                <a:spcPct val="90000"/>
              </a:lnSpc>
              <a:buFont typeface="Wingdings" pitchFamily="2" charset="2"/>
              <a:buChar char="Ø"/>
              <a:tabLst>
                <a:tab pos="1031875" algn="l"/>
              </a:tabLst>
            </a:pPr>
            <a:r>
              <a:rPr lang="en-US" sz="2600" b="0" dirty="0" smtClean="0"/>
              <a:t>Either in the peer review report or in a separate written communication, the peer review team should describe deficiencies and significant deficiencies in detail, along with recommendations</a:t>
            </a:r>
          </a:p>
          <a:p>
            <a:pPr marL="0" indent="0" eaLnBrk="1" hangingPunct="1">
              <a:lnSpc>
                <a:spcPct val="90000"/>
              </a:lnSpc>
            </a:pPr>
            <a:endParaRPr lang="en-US" b="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61C634F4-89E2-4535-8DA3-FD9CF024B47E}" type="slidenum">
              <a:rPr lang="en-US" i="1"/>
              <a:pPr>
                <a:defRPr/>
              </a:pPr>
              <a:t>16</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457200" y="1340498"/>
            <a:ext cx="8229600" cy="4525963"/>
          </a:xfrm>
        </p:spPr>
        <p:txBody>
          <a:bodyPr/>
          <a:lstStyle/>
          <a:p>
            <a:pPr eaLnBrk="1" hangingPunct="1">
              <a:lnSpc>
                <a:spcPct val="90000"/>
              </a:lnSpc>
              <a:buFont typeface="Wingdings" pitchFamily="2" charset="2"/>
              <a:buChar char="ü"/>
            </a:pPr>
            <a:r>
              <a:rPr lang="en-US" b="0" dirty="0" smtClean="0"/>
              <a:t>Peer </a:t>
            </a:r>
            <a:r>
              <a:rPr lang="en-US" b="0" dirty="0"/>
              <a:t>review reports should be publicly available</a:t>
            </a:r>
          </a:p>
          <a:p>
            <a:pPr lvl="1" eaLnBrk="1" hangingPunct="1">
              <a:lnSpc>
                <a:spcPct val="90000"/>
              </a:lnSpc>
              <a:buFont typeface="Wingdings" pitchFamily="2" charset="2"/>
              <a:buChar char="Ø"/>
            </a:pPr>
            <a:r>
              <a:rPr lang="en-US" sz="2600" b="0" dirty="0"/>
              <a:t>For example, post on your Web </a:t>
            </a:r>
            <a:r>
              <a:rPr lang="en-US" sz="2600" b="0" dirty="0" smtClean="0"/>
              <a:t>site</a:t>
            </a:r>
          </a:p>
          <a:p>
            <a:pPr lvl="1" eaLnBrk="1" hangingPunct="1">
              <a:lnSpc>
                <a:spcPct val="90000"/>
              </a:lnSpc>
              <a:buFont typeface="Wingdings" pitchFamily="2" charset="2"/>
              <a:buChar char="Ø"/>
            </a:pPr>
            <a:r>
              <a:rPr lang="en-US" sz="2600" b="0" dirty="0" smtClean="0"/>
              <a:t>Public availability of separate communication </a:t>
            </a:r>
            <a:r>
              <a:rPr lang="en-US" sz="2600" b="0" u="sng" dirty="0" smtClean="0"/>
              <a:t>not</a:t>
            </a:r>
            <a:r>
              <a:rPr lang="en-US" sz="2600" b="0" dirty="0" smtClean="0"/>
              <a:t> required</a:t>
            </a:r>
            <a:endParaRPr lang="en-US" sz="2600" b="0" dirty="0"/>
          </a:p>
          <a:p>
            <a:pPr lvl="1" eaLnBrk="1" hangingPunct="1">
              <a:lnSpc>
                <a:spcPct val="90000"/>
              </a:lnSpc>
              <a:buFont typeface="Wingdings" pitchFamily="2" charset="2"/>
              <a:buChar char="Ø"/>
            </a:pPr>
            <a:r>
              <a:rPr lang="en-US" sz="2600" b="0" dirty="0" smtClean="0"/>
              <a:t>Internal audit organizations that report internally to management and those charged with governance (</a:t>
            </a:r>
            <a:r>
              <a:rPr lang="en-US" sz="2600" b="0" dirty="0"/>
              <a:t>meaning </a:t>
            </a:r>
            <a:r>
              <a:rPr lang="en-US" sz="2600" b="0" dirty="0" smtClean="0"/>
              <a:t>us, in the context of paragraph 3.31) should provide a copy of the peer review report to those charged with governance</a:t>
            </a:r>
            <a:endParaRPr lang="en-US" sz="2600" b="0" dirty="0"/>
          </a:p>
          <a:p>
            <a:pPr eaLnBrk="1" hangingPunct="1">
              <a:lnSpc>
                <a:spcPct val="90000"/>
              </a:lnSpc>
              <a:buFont typeface="Wingdings" pitchFamily="2" charset="2"/>
              <a:buChar char="ü"/>
            </a:pPr>
            <a:endParaRPr lang="en-US" sz="2600" b="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61C634F4-89E2-4535-8DA3-FD9CF024B47E}" type="slidenum">
              <a:rPr lang="en-US" i="1"/>
              <a:pPr>
                <a:defRPr/>
              </a:pPr>
              <a:t>17</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74638"/>
            <a:ext cx="8229600" cy="741362"/>
          </a:xfrm>
        </p:spPr>
        <p:txBody>
          <a:bodyPr>
            <a:normAutofit/>
          </a:bodyPr>
          <a:lstStyle/>
          <a:p>
            <a:pPr eaLnBrk="1" hangingPunct="1"/>
            <a:r>
              <a:rPr lang="en-US" sz="3200" dirty="0" smtClean="0"/>
              <a:t>AICPA Peer Review Standards</a:t>
            </a:r>
          </a:p>
        </p:txBody>
      </p:sp>
      <p:sp>
        <p:nvSpPr>
          <p:cNvPr id="18436" name="Rectangle 3"/>
          <p:cNvSpPr>
            <a:spLocks noGrp="1" noChangeArrowheads="1"/>
          </p:cNvSpPr>
          <p:nvPr>
            <p:ph idx="1"/>
          </p:nvPr>
        </p:nvSpPr>
        <p:spPr/>
        <p:txBody>
          <a:bodyPr/>
          <a:lstStyle/>
          <a:p>
            <a:pPr eaLnBrk="1" hangingPunct="1">
              <a:lnSpc>
                <a:spcPct val="90000"/>
              </a:lnSpc>
              <a:buFont typeface="Wingdings" pitchFamily="2" charset="2"/>
              <a:buChar char="ü"/>
            </a:pPr>
            <a:r>
              <a:rPr lang="en-US" sz="2400" b="0" dirty="0" smtClean="0"/>
              <a:t>Why important?</a:t>
            </a:r>
          </a:p>
          <a:p>
            <a:pPr marL="693738" eaLnBrk="1" hangingPunct="1">
              <a:lnSpc>
                <a:spcPct val="90000"/>
              </a:lnSpc>
              <a:buFont typeface="Wingdings" pitchFamily="2" charset="2"/>
              <a:buChar char="Ø"/>
            </a:pPr>
            <a:r>
              <a:rPr lang="en-US" sz="2400" b="0" dirty="0" smtClean="0"/>
              <a:t>AICPA has been at it a long time </a:t>
            </a:r>
          </a:p>
          <a:p>
            <a:pPr marL="693738" eaLnBrk="1" hangingPunct="1">
              <a:lnSpc>
                <a:spcPct val="90000"/>
              </a:lnSpc>
              <a:buFont typeface="Wingdings" pitchFamily="2" charset="2"/>
              <a:buChar char="Ø"/>
            </a:pPr>
            <a:r>
              <a:rPr lang="en-US" sz="2400" b="0" dirty="0" err="1" smtClean="0"/>
              <a:t>AICPA</a:t>
            </a:r>
            <a:r>
              <a:rPr lang="en-US" sz="2400" b="0" dirty="0" smtClean="0"/>
              <a:t> has provided the framework</a:t>
            </a:r>
          </a:p>
          <a:p>
            <a:pPr eaLnBrk="1" hangingPunct="1">
              <a:lnSpc>
                <a:spcPct val="90000"/>
              </a:lnSpc>
              <a:buFont typeface="Wingdings" pitchFamily="2" charset="2"/>
              <a:buChar char="ü"/>
            </a:pPr>
            <a:r>
              <a:rPr lang="en-US" sz="2400" b="0" dirty="0" smtClean="0"/>
              <a:t>AICPA revised standards effective for peer reviews beginning on/after January 1, 2009</a:t>
            </a:r>
          </a:p>
          <a:p>
            <a:pPr lvl="1" eaLnBrk="1" hangingPunct="1">
              <a:lnSpc>
                <a:spcPct val="90000"/>
              </a:lnSpc>
              <a:buFont typeface="Wingdings" pitchFamily="2" charset="2"/>
              <a:buChar char="Ø"/>
            </a:pPr>
            <a:r>
              <a:rPr lang="en-US" sz="2000" b="0" dirty="0" smtClean="0"/>
              <a:t>Revision significantly changed reporting</a:t>
            </a:r>
          </a:p>
          <a:p>
            <a:pPr eaLnBrk="1" hangingPunct="1">
              <a:lnSpc>
                <a:spcPct val="90000"/>
              </a:lnSpc>
              <a:buFont typeface="Wingdings" pitchFamily="2" charset="2"/>
              <a:buChar char="ü"/>
            </a:pPr>
            <a:r>
              <a:rPr lang="en-US" sz="2400" b="0" dirty="0" smtClean="0"/>
              <a:t>Out – (you will see these terms in the 2007 YB)</a:t>
            </a:r>
          </a:p>
          <a:p>
            <a:pPr lvl="1" eaLnBrk="1" hangingPunct="1">
              <a:lnSpc>
                <a:spcPct val="90000"/>
              </a:lnSpc>
              <a:buFont typeface="Wingdings" pitchFamily="2" charset="2"/>
              <a:buChar char="Ø"/>
            </a:pPr>
            <a:r>
              <a:rPr lang="en-US" sz="2000" b="0" dirty="0" smtClean="0"/>
              <a:t>Unmodified Report, Modified Report, Adverse Report </a:t>
            </a:r>
          </a:p>
          <a:p>
            <a:pPr lvl="1" eaLnBrk="1" hangingPunct="1">
              <a:lnSpc>
                <a:spcPct val="90000"/>
              </a:lnSpc>
              <a:buFont typeface="Wingdings" pitchFamily="2" charset="2"/>
              <a:buChar char="Ø"/>
            </a:pPr>
            <a:r>
              <a:rPr lang="en-US" sz="2000" b="0" dirty="0" smtClean="0"/>
              <a:t>Methodology, limitations verbiage (reference made to website for this information)</a:t>
            </a:r>
          </a:p>
          <a:p>
            <a:pPr lvl="1" eaLnBrk="1" hangingPunct="1">
              <a:lnSpc>
                <a:spcPct val="90000"/>
              </a:lnSpc>
              <a:buFont typeface="Wingdings" pitchFamily="2" charset="2"/>
              <a:buChar char="Ø"/>
            </a:pPr>
            <a:r>
              <a:rPr lang="en-US" sz="2000" b="0" dirty="0" smtClean="0"/>
              <a:t>Letter of Comment</a:t>
            </a:r>
          </a:p>
        </p:txBody>
      </p:sp>
      <p:sp>
        <p:nvSpPr>
          <p:cNvPr id="6" name="Slide Number Placeholder 5"/>
          <p:cNvSpPr>
            <a:spLocks noGrp="1"/>
          </p:cNvSpPr>
          <p:nvPr>
            <p:ph type="sldNum" sz="quarter" idx="12"/>
          </p:nvPr>
        </p:nvSpPr>
        <p:spPr/>
        <p:txBody>
          <a:bodyPr/>
          <a:lstStyle/>
          <a:p>
            <a:pPr>
              <a:defRPr/>
            </a:pPr>
            <a:r>
              <a:rPr lang="en-US"/>
              <a:t> </a:t>
            </a:r>
            <a:r>
              <a:rPr lang="en-US" i="1"/>
              <a:t>Slide </a:t>
            </a:r>
            <a:fld id="{8F934995-9923-4A29-9332-9A3FC4D0F709}" type="slidenum">
              <a:rPr lang="en-US" i="1"/>
              <a:pPr>
                <a:defRPr/>
              </a:pPr>
              <a:t>18</a:t>
            </a:fld>
            <a:r>
              <a:rPr lang="en-US"/>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p:txBody>
          <a:bodyPr/>
          <a:lstStyle/>
          <a:p>
            <a:pPr eaLnBrk="1" hangingPunct="1">
              <a:lnSpc>
                <a:spcPct val="80000"/>
              </a:lnSpc>
              <a:buFont typeface="Wingdings" pitchFamily="2" charset="2"/>
              <a:buChar char="ü"/>
            </a:pPr>
            <a:r>
              <a:rPr lang="en-US" sz="2800" b="0" dirty="0" smtClean="0"/>
              <a:t>In – </a:t>
            </a:r>
          </a:p>
          <a:p>
            <a:pPr lvl="1" eaLnBrk="1" hangingPunct="1">
              <a:lnSpc>
                <a:spcPct val="80000"/>
              </a:lnSpc>
              <a:buFont typeface="Wingdings" pitchFamily="2" charset="2"/>
              <a:buChar char="Ø"/>
            </a:pPr>
            <a:r>
              <a:rPr lang="en-US" sz="2400" b="0" dirty="0" smtClean="0"/>
              <a:t>Peer review ratings of </a:t>
            </a:r>
            <a:r>
              <a:rPr lang="en-US" sz="2400" b="0" i="1" dirty="0" smtClean="0"/>
              <a:t>pass</a:t>
            </a:r>
            <a:r>
              <a:rPr lang="en-US" sz="2400" b="0" dirty="0" smtClean="0"/>
              <a:t>, </a:t>
            </a:r>
            <a:r>
              <a:rPr lang="en-US" sz="2400" b="0" i="1" dirty="0" smtClean="0"/>
              <a:t>pass with deficiencies</a:t>
            </a:r>
            <a:r>
              <a:rPr lang="en-US" sz="2400" b="0" dirty="0" smtClean="0"/>
              <a:t>, </a:t>
            </a:r>
            <a:r>
              <a:rPr lang="en-US" sz="2400" b="0" i="1" dirty="0" smtClean="0"/>
              <a:t>fail</a:t>
            </a:r>
            <a:r>
              <a:rPr lang="en-US" sz="2400" b="0" dirty="0" smtClean="0"/>
              <a:t> (you will see these terms in the 2011 YB)</a:t>
            </a:r>
          </a:p>
          <a:p>
            <a:pPr lvl="1" eaLnBrk="1" hangingPunct="1">
              <a:lnSpc>
                <a:spcPct val="80000"/>
              </a:lnSpc>
              <a:buFont typeface="Wingdings" pitchFamily="2" charset="2"/>
              <a:buChar char="Ø"/>
            </a:pPr>
            <a:r>
              <a:rPr lang="en-US" sz="2400" b="0" dirty="0" smtClean="0"/>
              <a:t>Set of definitions for classifying conditions</a:t>
            </a:r>
          </a:p>
          <a:p>
            <a:pPr lvl="2" eaLnBrk="1" hangingPunct="1">
              <a:lnSpc>
                <a:spcPct val="80000"/>
              </a:lnSpc>
              <a:buFontTx/>
              <a:buChar char="•"/>
            </a:pPr>
            <a:r>
              <a:rPr lang="en-US" sz="2000" b="0" i="1" dirty="0" smtClean="0"/>
              <a:t>matter</a:t>
            </a:r>
            <a:r>
              <a:rPr lang="en-US" sz="2000" b="0" dirty="0" smtClean="0"/>
              <a:t> – typically a “no” answer on a peer review questionnaire that warrants further consideration</a:t>
            </a:r>
          </a:p>
          <a:p>
            <a:pPr lvl="2" eaLnBrk="1" hangingPunct="1">
              <a:lnSpc>
                <a:spcPct val="80000"/>
              </a:lnSpc>
              <a:buFontTx/>
              <a:buChar char="•"/>
            </a:pPr>
            <a:endParaRPr lang="en-US" sz="1600" b="0" dirty="0" smtClean="0"/>
          </a:p>
          <a:p>
            <a:pPr lvl="2" eaLnBrk="1" hangingPunct="1">
              <a:lnSpc>
                <a:spcPct val="80000"/>
              </a:lnSpc>
              <a:buFontTx/>
              <a:buChar char="•"/>
            </a:pPr>
            <a:r>
              <a:rPr lang="en-US" sz="2000" b="0" i="1" dirty="0" smtClean="0"/>
              <a:t>finding</a:t>
            </a:r>
            <a:r>
              <a:rPr lang="en-US" sz="2000" b="0" dirty="0" smtClean="0"/>
              <a:t> – a condition in the system of quality control or compliance with it such that there is more than a remote possibility of not performing or reporting in conformity with applicable professional standards</a:t>
            </a:r>
          </a:p>
          <a:p>
            <a:pPr lvl="3" eaLnBrk="1" hangingPunct="1">
              <a:lnSpc>
                <a:spcPct val="80000"/>
              </a:lnSpc>
              <a:buFont typeface="Wingdings" pitchFamily="2" charset="2"/>
              <a:buChar char="§"/>
            </a:pPr>
            <a:r>
              <a:rPr lang="en-US" sz="1800" b="0" dirty="0" smtClean="0"/>
              <a:t>If findings do not raise to the level of deficiency or significant deficiency, the peer review rating is </a:t>
            </a:r>
            <a:r>
              <a:rPr lang="en-US" sz="1800" b="0" i="1" dirty="0" smtClean="0"/>
              <a:t>pass</a:t>
            </a:r>
            <a:endParaRPr lang="en-US" sz="1800" b="0" dirty="0" smtClean="0"/>
          </a:p>
          <a:p>
            <a:pPr eaLnBrk="1" hangingPunct="1">
              <a:lnSpc>
                <a:spcPct val="80000"/>
              </a:lnSpc>
              <a:buFont typeface="Wingdings" pitchFamily="2" charset="2"/>
              <a:buChar char="ü"/>
            </a:pPr>
            <a:endParaRPr lang="en-US" sz="2800" b="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1AEC8D51-EE7E-492B-B599-5AB2E8B7E4AB}" type="slidenum">
              <a:rPr lang="en-US" i="1"/>
              <a:pPr>
                <a:defRPr/>
              </a:pPr>
              <a:t>19</a:t>
            </a:fld>
            <a:r>
              <a:rPr lang="en-US"/>
              <a:t> </a:t>
            </a:r>
          </a:p>
        </p:txBody>
      </p:sp>
      <p:sp>
        <p:nvSpPr>
          <p:cNvPr id="7" name="Rectangle 2"/>
          <p:cNvSpPr>
            <a:spLocks noGrp="1" noChangeArrowheads="1"/>
          </p:cNvSpPr>
          <p:nvPr>
            <p:ph type="title"/>
          </p:nvPr>
        </p:nvSpPr>
        <p:spPr/>
        <p:txBody>
          <a:bodyPr>
            <a:normAutofit/>
          </a:bodyPr>
          <a:lstStyle/>
          <a:p>
            <a:pPr eaLnBrk="1" hangingPunct="1"/>
            <a:r>
              <a:rPr lang="en-US" sz="3200" dirty="0" smtClean="0"/>
              <a:t>AICPA Peer Review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600200" y="304800"/>
            <a:ext cx="6778625" cy="741363"/>
          </a:xfrm>
          <a:noFill/>
        </p:spPr>
        <p:txBody>
          <a:bodyPr>
            <a:normAutofit/>
          </a:bodyPr>
          <a:lstStyle/>
          <a:p>
            <a:pPr eaLnBrk="1" hangingPunct="1"/>
            <a:r>
              <a:rPr lang="en-US" smtClean="0"/>
              <a:t> </a:t>
            </a:r>
          </a:p>
        </p:txBody>
      </p:sp>
      <p:sp>
        <p:nvSpPr>
          <p:cNvPr id="5123" name="Rectangle 3"/>
          <p:cNvSpPr>
            <a:spLocks noGrp="1" noChangeArrowheads="1"/>
          </p:cNvSpPr>
          <p:nvPr>
            <p:ph idx="1"/>
          </p:nvPr>
        </p:nvSpPr>
        <p:spPr/>
        <p:txBody>
          <a:bodyPr/>
          <a:lstStyle/>
          <a:p>
            <a:pPr eaLnBrk="1" hangingPunct="1">
              <a:lnSpc>
                <a:spcPct val="90000"/>
              </a:lnSpc>
            </a:pPr>
            <a:r>
              <a:rPr lang="en-US" sz="2800" b="0" i="1" dirty="0" smtClean="0"/>
              <a:t>What I’ll Talk About—</a:t>
            </a:r>
          </a:p>
          <a:p>
            <a:pPr eaLnBrk="1" hangingPunct="1">
              <a:lnSpc>
                <a:spcPct val="90000"/>
              </a:lnSpc>
            </a:pPr>
            <a:endParaRPr lang="en-US" sz="1400" b="0" i="1" dirty="0" smtClean="0"/>
          </a:p>
          <a:p>
            <a:pPr eaLnBrk="1" hangingPunct="1">
              <a:lnSpc>
                <a:spcPct val="90000"/>
              </a:lnSpc>
              <a:buFont typeface="Wingdings" pitchFamily="2" charset="2"/>
              <a:buChar char="ü"/>
            </a:pPr>
            <a:r>
              <a:rPr lang="en-US" sz="2800" b="0" dirty="0" err="1" smtClean="0"/>
              <a:t>YB</a:t>
            </a:r>
            <a:r>
              <a:rPr lang="en-US" sz="2800" b="0" dirty="0" smtClean="0"/>
              <a:t> General Standard for Quality Control and Assurance</a:t>
            </a:r>
          </a:p>
          <a:p>
            <a:pPr eaLnBrk="1" hangingPunct="1">
              <a:lnSpc>
                <a:spcPct val="90000"/>
              </a:lnSpc>
              <a:buFont typeface="Wingdings" pitchFamily="2" charset="2"/>
              <a:buChar char="ü"/>
            </a:pPr>
            <a:endParaRPr lang="en-US" sz="1400" b="0" dirty="0" smtClean="0"/>
          </a:p>
          <a:p>
            <a:pPr eaLnBrk="1" hangingPunct="1">
              <a:lnSpc>
                <a:spcPct val="90000"/>
              </a:lnSpc>
              <a:buFont typeface="Wingdings" pitchFamily="2" charset="2"/>
              <a:buChar char="ü"/>
            </a:pPr>
            <a:r>
              <a:rPr lang="en-US" sz="2800" b="0" dirty="0" smtClean="0"/>
              <a:t>AICPA Peer Review Standards</a:t>
            </a:r>
          </a:p>
          <a:p>
            <a:pPr eaLnBrk="1" hangingPunct="1">
              <a:lnSpc>
                <a:spcPct val="90000"/>
              </a:lnSpc>
              <a:buFont typeface="Wingdings" pitchFamily="2" charset="2"/>
              <a:buChar char="ü"/>
            </a:pPr>
            <a:endParaRPr lang="en-US" sz="1400" b="0" dirty="0" smtClean="0"/>
          </a:p>
          <a:p>
            <a:pPr eaLnBrk="1" hangingPunct="1">
              <a:lnSpc>
                <a:spcPct val="90000"/>
              </a:lnSpc>
              <a:buFont typeface="Wingdings" pitchFamily="2" charset="2"/>
              <a:buChar char="ü"/>
            </a:pPr>
            <a:r>
              <a:rPr lang="en-US" sz="2800" b="0" dirty="0" smtClean="0"/>
              <a:t>Developing and Updating the Guide</a:t>
            </a:r>
          </a:p>
          <a:p>
            <a:pPr eaLnBrk="1" hangingPunct="1">
              <a:lnSpc>
                <a:spcPct val="90000"/>
              </a:lnSpc>
              <a:buFont typeface="Wingdings" pitchFamily="2" charset="2"/>
              <a:buChar char="ü"/>
            </a:pPr>
            <a:endParaRPr lang="en-US" sz="1400" b="0" dirty="0" smtClean="0"/>
          </a:p>
          <a:p>
            <a:pPr eaLnBrk="1" hangingPunct="1">
              <a:lnSpc>
                <a:spcPct val="90000"/>
              </a:lnSpc>
              <a:buFont typeface="Wingdings" pitchFamily="2" charset="2"/>
              <a:buChar char="ü"/>
            </a:pPr>
            <a:r>
              <a:rPr lang="en-US" sz="2800" b="0" dirty="0" smtClean="0"/>
              <a:t>Parting Thoughts </a:t>
            </a:r>
          </a:p>
          <a:p>
            <a:pPr eaLnBrk="1" hangingPunct="1">
              <a:lnSpc>
                <a:spcPct val="90000"/>
              </a:lnSpc>
              <a:buFont typeface="Wingdings" pitchFamily="2" charset="2"/>
              <a:buChar char="ü"/>
            </a:pPr>
            <a:endParaRPr lang="en-US" sz="1400" b="0" dirty="0" smtClean="0"/>
          </a:p>
          <a:p>
            <a:pPr eaLnBrk="1" hangingPunct="1">
              <a:lnSpc>
                <a:spcPct val="90000"/>
              </a:lnSpc>
            </a:pPr>
            <a:endParaRPr lang="en-US" sz="280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136ADDDE-9EC0-4F39-A59B-A0AD47C8275F}" type="slidenum">
              <a:rPr lang="en-US" i="1"/>
              <a:pPr>
                <a:defRPr/>
              </a:pPr>
              <a:t>2</a:t>
            </a:fld>
            <a:r>
              <a:rPr lang="en-U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p:txBody>
          <a:bodyPr/>
          <a:lstStyle/>
          <a:p>
            <a:pPr lvl="2" eaLnBrk="1" hangingPunct="1">
              <a:lnSpc>
                <a:spcPct val="80000"/>
              </a:lnSpc>
              <a:buFontTx/>
              <a:buChar char="•"/>
            </a:pPr>
            <a:r>
              <a:rPr lang="en-US" sz="2000" b="0" i="1" dirty="0" smtClean="0"/>
              <a:t>deficiency</a:t>
            </a:r>
            <a:r>
              <a:rPr lang="en-US" sz="2000" b="0" dirty="0" smtClean="0"/>
              <a:t> – one or more findings that due to the nature, causes, pattern, or pervasiveness, could create a situation in which the audit organization does not have reasonable assurance of performing/reporting in conformity with applicable professional standards </a:t>
            </a:r>
            <a:r>
              <a:rPr lang="en-US" sz="2000" b="0" u="sng" dirty="0" smtClean="0"/>
              <a:t>in one or more important respects</a:t>
            </a:r>
          </a:p>
          <a:p>
            <a:pPr lvl="3" eaLnBrk="1" hangingPunct="1">
              <a:lnSpc>
                <a:spcPct val="80000"/>
              </a:lnSpc>
              <a:buFont typeface="Wingdings" pitchFamily="2" charset="2"/>
              <a:buChar char="§"/>
            </a:pPr>
            <a:r>
              <a:rPr lang="en-US" sz="1800" b="0" dirty="0" smtClean="0"/>
              <a:t>If deficiencies do not raise to the level of significant deficiencies, the peer review rating is </a:t>
            </a:r>
            <a:r>
              <a:rPr lang="en-US" sz="1800" b="0" i="1" dirty="0" smtClean="0"/>
              <a:t>pass with deficiencies</a:t>
            </a:r>
          </a:p>
          <a:p>
            <a:pPr lvl="3" eaLnBrk="1" hangingPunct="1">
              <a:lnSpc>
                <a:spcPct val="80000"/>
              </a:lnSpc>
            </a:pPr>
            <a:endParaRPr lang="en-US" sz="1600" b="0" dirty="0" smtClean="0"/>
          </a:p>
          <a:p>
            <a:pPr lvl="2" eaLnBrk="1" hangingPunct="1">
              <a:lnSpc>
                <a:spcPct val="80000"/>
              </a:lnSpc>
              <a:buFontTx/>
              <a:buChar char="•"/>
            </a:pPr>
            <a:r>
              <a:rPr lang="en-US" sz="2000" b="0" i="1" dirty="0" smtClean="0"/>
              <a:t>significant deficiency</a:t>
            </a:r>
            <a:r>
              <a:rPr lang="en-US" sz="2000" b="0" dirty="0" smtClean="0"/>
              <a:t> – one or more deficiencies that results from a condition in the audit organization’s system of quality control or compliance with is such that the system of quality control taken as a whole does not provide the audit organization with reasonable assurance of performing/reporting in conformity with applicable professional standards </a:t>
            </a:r>
            <a:r>
              <a:rPr lang="en-US" sz="2000" b="0" u="sng" dirty="0" smtClean="0"/>
              <a:t>in all material respects</a:t>
            </a:r>
          </a:p>
          <a:p>
            <a:pPr lvl="3" eaLnBrk="1" hangingPunct="1">
              <a:lnSpc>
                <a:spcPct val="80000"/>
              </a:lnSpc>
              <a:buFont typeface="Wingdings" pitchFamily="2" charset="2"/>
              <a:buChar char="§"/>
            </a:pPr>
            <a:r>
              <a:rPr lang="en-US" sz="1800" b="0" dirty="0" smtClean="0"/>
              <a:t>the peer review rating is </a:t>
            </a:r>
            <a:r>
              <a:rPr lang="en-US" sz="1800" b="0" i="1" dirty="0" smtClean="0"/>
              <a:t>fail</a:t>
            </a:r>
            <a:endParaRPr lang="en-US" sz="1800" b="0" dirty="0" smtClean="0"/>
          </a:p>
          <a:p>
            <a:pPr lvl="2" eaLnBrk="1" hangingPunct="1">
              <a:lnSpc>
                <a:spcPct val="80000"/>
              </a:lnSpc>
              <a:buFontTx/>
              <a:buChar char="•"/>
            </a:pPr>
            <a:endParaRPr lang="en-US" sz="200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92F922D1-C92C-47B0-8066-DCA8BADF4D3C}" type="slidenum">
              <a:rPr lang="en-US" i="1"/>
              <a:pPr>
                <a:defRPr/>
              </a:pPr>
              <a:t>20</a:t>
            </a:fld>
            <a:r>
              <a:rPr lang="en-US"/>
              <a:t> </a:t>
            </a:r>
          </a:p>
        </p:txBody>
      </p:sp>
      <p:sp>
        <p:nvSpPr>
          <p:cNvPr id="7" name="Rectangle 2"/>
          <p:cNvSpPr>
            <a:spLocks noGrp="1" noChangeArrowheads="1"/>
          </p:cNvSpPr>
          <p:nvPr>
            <p:ph type="title"/>
          </p:nvPr>
        </p:nvSpPr>
        <p:spPr/>
        <p:txBody>
          <a:bodyPr>
            <a:normAutofit/>
          </a:bodyPr>
          <a:lstStyle/>
          <a:p>
            <a:pPr eaLnBrk="1" hangingPunct="1"/>
            <a:r>
              <a:rPr lang="en-US" sz="3200" dirty="0" smtClean="0"/>
              <a:t>AICPA Peer Review Standards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p:txBody>
          <a:bodyPr/>
          <a:lstStyle/>
          <a:p>
            <a:pPr eaLnBrk="1" hangingPunct="1">
              <a:buFont typeface="Wingdings" pitchFamily="2" charset="2"/>
              <a:buChar char="ü"/>
            </a:pPr>
            <a:r>
              <a:rPr lang="en-US" sz="2800" b="0" dirty="0" smtClean="0"/>
              <a:t>Other considerations</a:t>
            </a:r>
          </a:p>
          <a:p>
            <a:pPr lvl="1" eaLnBrk="1" hangingPunct="1">
              <a:buFont typeface="Wingdings" pitchFamily="2" charset="2"/>
              <a:buChar char="Ø"/>
            </a:pPr>
            <a:r>
              <a:rPr lang="en-US" sz="2400" b="0" dirty="0" smtClean="0"/>
              <a:t>Scope limitations handled as </a:t>
            </a:r>
            <a:r>
              <a:rPr lang="en-US" sz="2400" b="0" i="1" dirty="0" smtClean="0"/>
              <a:t>pass (with a scope limitation)</a:t>
            </a:r>
            <a:r>
              <a:rPr lang="en-US" sz="2400" b="0" dirty="0" smtClean="0"/>
              <a:t>, </a:t>
            </a:r>
            <a:r>
              <a:rPr lang="en-US" sz="2400" b="0" i="1" dirty="0" smtClean="0"/>
              <a:t>pass with deficiencies (with a scope limitation)</a:t>
            </a:r>
            <a:r>
              <a:rPr lang="en-US" sz="2400" b="0" dirty="0" smtClean="0"/>
              <a:t>, and </a:t>
            </a:r>
            <a:r>
              <a:rPr lang="en-US" sz="2400" b="0" i="1" dirty="0" smtClean="0"/>
              <a:t>fail (with a scope limitation)</a:t>
            </a:r>
          </a:p>
          <a:p>
            <a:pPr lvl="1" eaLnBrk="1" hangingPunct="1">
              <a:buFont typeface="Wingdings" pitchFamily="2" charset="2"/>
              <a:buChar char="Ø"/>
            </a:pPr>
            <a:r>
              <a:rPr lang="en-US" sz="2400" b="0" dirty="0" smtClean="0"/>
              <a:t>Instead of a Letter of Comment, findings are filed with the administering entity (e.g., state society)</a:t>
            </a:r>
          </a:p>
          <a:p>
            <a:pPr eaLnBrk="1" hangingPunct="1">
              <a:buFontTx/>
              <a:buNone/>
            </a:pPr>
            <a:endParaRPr lang="en-US" sz="280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F20C680A-E765-4470-AB11-CC3A4416C303}" type="slidenum">
              <a:rPr lang="en-US" i="1"/>
              <a:pPr>
                <a:defRPr/>
              </a:pPr>
              <a:t>21</a:t>
            </a:fld>
            <a:r>
              <a:rPr lang="en-US"/>
              <a:t> </a:t>
            </a:r>
          </a:p>
        </p:txBody>
      </p:sp>
      <p:sp>
        <p:nvSpPr>
          <p:cNvPr id="7" name="Rectangle 2"/>
          <p:cNvSpPr>
            <a:spLocks noGrp="1" noChangeArrowheads="1"/>
          </p:cNvSpPr>
          <p:nvPr>
            <p:ph type="title"/>
          </p:nvPr>
        </p:nvSpPr>
        <p:spPr/>
        <p:txBody>
          <a:bodyPr>
            <a:normAutofit/>
          </a:bodyPr>
          <a:lstStyle/>
          <a:p>
            <a:pPr eaLnBrk="1" hangingPunct="1"/>
            <a:r>
              <a:rPr lang="en-US" sz="3200" dirty="0" smtClean="0"/>
              <a:t>AICPA Peer Review Standards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AICPA Peer Review Standards</a:t>
            </a:r>
            <a:endParaRPr lang="en-US" sz="3200" dirty="0"/>
          </a:p>
        </p:txBody>
      </p:sp>
      <p:sp>
        <p:nvSpPr>
          <p:cNvPr id="3" name="Content Placeholder 2"/>
          <p:cNvSpPr>
            <a:spLocks noGrp="1"/>
          </p:cNvSpPr>
          <p:nvPr>
            <p:ph idx="1"/>
          </p:nvPr>
        </p:nvSpPr>
        <p:spPr>
          <a:xfrm>
            <a:off x="457200" y="1371600"/>
            <a:ext cx="8229600" cy="4876800"/>
          </a:xfrm>
        </p:spPr>
        <p:txBody>
          <a:bodyPr/>
          <a:lstStyle/>
          <a:p>
            <a:pPr marL="0" indent="0"/>
            <a:r>
              <a:rPr lang="en-US" sz="1800" b="0" dirty="0" smtClean="0"/>
              <a:t>“There may be circumstances in which the reviewer finds few findings in the work performed by the firm and yet may conclude that the design of the firm’s system of quality control needs to be improved. For example, a firm that is growing rapidly and adding personnel and clients may not be giving appropriate attention to the policies and procedures necessary in areas such as human resources (hiring, assigning personnel to engagements, and advancement) and acceptance and continuance of clients and engagements. A reviewer might conclude that these conditions could create a situation in which the firm would not have reasonable assurance of performing and/or reporting in conformity with applicable professional standards in one or more important respects. </a:t>
            </a:r>
            <a:r>
              <a:rPr lang="en-US" sz="2200" dirty="0" smtClean="0"/>
              <a:t>However, in the absence of findings in the engagements reviewed, the reviewer would ordinarily conclude that the matter should be addressed in an FFC as a finding rather than result in a report with a peer review rating of </a:t>
            </a:r>
            <a:r>
              <a:rPr lang="en-US" sz="2200" i="1" dirty="0" smtClean="0"/>
              <a:t>pass with deficiencies </a:t>
            </a:r>
            <a:r>
              <a:rPr lang="en-US" sz="2200" dirty="0" smtClean="0"/>
              <a:t>or</a:t>
            </a:r>
            <a:r>
              <a:rPr lang="en-US" sz="2200" i="1" dirty="0" smtClean="0"/>
              <a:t> fail.</a:t>
            </a:r>
            <a:r>
              <a:rPr lang="en-US" sz="2200" b="0" dirty="0" smtClean="0"/>
              <a:t>” </a:t>
            </a:r>
            <a:r>
              <a:rPr lang="en-US" sz="2000" b="0" dirty="0" smtClean="0"/>
              <a:t>(AICPA, </a:t>
            </a:r>
            <a:r>
              <a:rPr lang="en-US" sz="2000" b="0" i="1" dirty="0" smtClean="0"/>
              <a:t>PRP §1000.79</a:t>
            </a:r>
            <a:r>
              <a:rPr lang="en-US" sz="2000" b="0" dirty="0" smtClean="0"/>
              <a:t>)</a:t>
            </a:r>
          </a:p>
          <a:p>
            <a:pPr marL="0" indent="0"/>
            <a:endParaRPr lang="en-US" sz="1000" b="0" dirty="0" smtClean="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22</a:t>
            </a:fld>
            <a:r>
              <a:rPr lang="en-US" smtClean="0"/>
              <a:t> </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r>
              <a:rPr lang="en-US" sz="2800" b="0" dirty="0" smtClean="0"/>
              <a:t>This concept was adopted in the </a:t>
            </a:r>
            <a:r>
              <a:rPr lang="en-US" sz="2800" b="0" dirty="0" err="1" smtClean="0"/>
              <a:t>CIGIE</a:t>
            </a:r>
            <a:r>
              <a:rPr lang="en-US" sz="2800" b="0" dirty="0" smtClean="0"/>
              <a:t> Guide on pages 19 and 20. </a:t>
            </a:r>
          </a:p>
          <a:p>
            <a:pPr marL="0" indent="0"/>
            <a:endParaRPr lang="en-US" sz="1600" b="0" dirty="0" smtClean="0"/>
          </a:p>
          <a:p>
            <a:pPr marL="457200" indent="0"/>
            <a:r>
              <a:rPr lang="en-US" sz="2400" b="0" dirty="0" smtClean="0"/>
              <a:t>“In the absence of identifying significant and pervasive deficiencies in the audits and attestation engagement reviewed, design deficiencies alone would not ordinarily be sufficient to result in a rating of </a:t>
            </a:r>
            <a:r>
              <a:rPr lang="en-US" sz="2400" b="0" i="1" dirty="0" smtClean="0"/>
              <a:t>pass with deficiencies</a:t>
            </a:r>
            <a:r>
              <a:rPr lang="en-US" sz="2400" b="0" dirty="0" smtClean="0"/>
              <a:t> or </a:t>
            </a:r>
            <a:r>
              <a:rPr lang="en-US" sz="2400" b="0" i="1" dirty="0" smtClean="0"/>
              <a:t>fail</a:t>
            </a:r>
            <a:r>
              <a:rPr lang="en-US" sz="2400" b="0" dirty="0" smtClean="0"/>
              <a:t>. A rating of </a:t>
            </a:r>
            <a:r>
              <a:rPr lang="en-US" sz="2400" b="0" i="1" dirty="0" smtClean="0"/>
              <a:t>pass with deficiencies</a:t>
            </a:r>
            <a:r>
              <a:rPr lang="en-US" sz="2400" b="0" dirty="0" smtClean="0"/>
              <a:t> or </a:t>
            </a:r>
            <a:r>
              <a:rPr lang="en-US" sz="2400" b="0" i="1" dirty="0" smtClean="0"/>
              <a:t>fail</a:t>
            </a:r>
            <a:r>
              <a:rPr lang="en-US" sz="2400" b="0" dirty="0" smtClean="0"/>
              <a:t> would require extraordinary circumstances.” </a:t>
            </a:r>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23</a:t>
            </a:fld>
            <a:r>
              <a:rPr lang="en-US" smtClean="0"/>
              <a:t> </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AICPA Peer Review Standards</a:t>
            </a:r>
          </a:p>
        </p:txBody>
      </p:sp>
      <p:sp>
        <p:nvSpPr>
          <p:cNvPr id="3" name="Content Placeholder 2"/>
          <p:cNvSpPr>
            <a:spLocks noGrp="1"/>
          </p:cNvSpPr>
          <p:nvPr>
            <p:ph idx="1"/>
          </p:nvPr>
        </p:nvSpPr>
        <p:spPr>
          <a:xfrm>
            <a:off x="457200" y="1371600"/>
            <a:ext cx="8229600" cy="4525963"/>
          </a:xfrm>
        </p:spPr>
        <p:txBody>
          <a:bodyPr/>
          <a:lstStyle/>
          <a:p>
            <a:pPr marL="0" indent="0"/>
            <a:r>
              <a:rPr lang="en-US" sz="2000" dirty="0" smtClean="0"/>
              <a:t>Compliance Matters (a similar concept)</a:t>
            </a:r>
            <a:r>
              <a:rPr lang="en-US" sz="2000" b="0" dirty="0" smtClean="0"/>
              <a:t> </a:t>
            </a:r>
          </a:p>
          <a:p>
            <a:pPr marL="0" indent="0"/>
            <a:r>
              <a:rPr lang="en-US" sz="1800" b="0" dirty="0" smtClean="0"/>
              <a:t>“To </a:t>
            </a:r>
            <a:r>
              <a:rPr lang="en-US" sz="1800" b="0" dirty="0"/>
              <a:t>determine the degree </a:t>
            </a:r>
            <a:r>
              <a:rPr lang="en-US" sz="1800" b="0" dirty="0" smtClean="0"/>
              <a:t>of noncompliance</a:t>
            </a:r>
            <a:r>
              <a:rPr lang="en-US" sz="1800" b="0" dirty="0"/>
              <a:t>, the review team should evaluate the matters of noncompliance</a:t>
            </a:r>
            <a:r>
              <a:rPr lang="en-US" sz="1800" b="0" dirty="0" smtClean="0"/>
              <a:t>, both </a:t>
            </a:r>
            <a:r>
              <a:rPr lang="en-US" sz="1800" b="0" dirty="0"/>
              <a:t>individually and in the aggregate, recognizing that adherence to certain policies and procedures of the </a:t>
            </a:r>
            <a:r>
              <a:rPr lang="en-US" sz="1800" b="0" dirty="0" smtClean="0"/>
              <a:t>reviewed firm </a:t>
            </a:r>
            <a:r>
              <a:rPr lang="en-US" sz="1800" b="0" dirty="0"/>
              <a:t>is more critical to the firm </a:t>
            </a:r>
            <a:r>
              <a:rPr lang="en-US" sz="1800" b="0" dirty="0" smtClean="0"/>
              <a:t>obtaining </a:t>
            </a:r>
            <a:r>
              <a:rPr lang="en-US" sz="1800" b="0" dirty="0"/>
              <a:t>reasonable assurance of performing and reporting in conformity with </a:t>
            </a:r>
            <a:r>
              <a:rPr lang="en-US" sz="1800" b="0" dirty="0" smtClean="0"/>
              <a:t>applicable professional </a:t>
            </a:r>
            <a:r>
              <a:rPr lang="en-US" sz="1800" b="0" dirty="0"/>
              <a:t>standards than adherence to others. In this context, the review team should consider the </a:t>
            </a:r>
            <a:r>
              <a:rPr lang="en-US" sz="1800" b="0" dirty="0" smtClean="0"/>
              <a:t>likelihood that </a:t>
            </a:r>
            <a:r>
              <a:rPr lang="en-US" sz="1800" b="0" dirty="0"/>
              <a:t>noncompliance with a given quality control policy or procedure could have resulted in engagements not </a:t>
            </a:r>
            <a:r>
              <a:rPr lang="en-US" sz="1800" b="0" dirty="0" smtClean="0"/>
              <a:t>being performed </a:t>
            </a:r>
            <a:r>
              <a:rPr lang="en-US" sz="1800" b="0" dirty="0"/>
              <a:t>and/or reported on in conformity with applicable professional standards in all material respects. The </a:t>
            </a:r>
            <a:r>
              <a:rPr lang="en-US" sz="1800" b="0" dirty="0" smtClean="0"/>
              <a:t>more direct </a:t>
            </a:r>
            <a:r>
              <a:rPr lang="en-US" sz="1800" b="0" dirty="0"/>
              <a:t>the relationship between a specific quality control policy or procedure and the application of professional standards</a:t>
            </a:r>
            <a:r>
              <a:rPr lang="en-US" sz="1800" b="0" dirty="0" smtClean="0"/>
              <a:t>, the </a:t>
            </a:r>
            <a:r>
              <a:rPr lang="en-US" sz="1800" b="0" dirty="0"/>
              <a:t>lower the degree of noncompliance necessary to determine whether a matter (or </a:t>
            </a:r>
            <a:r>
              <a:rPr lang="en-US" sz="1800" b="0" dirty="0" smtClean="0"/>
              <a:t>matters</a:t>
            </a:r>
            <a:r>
              <a:rPr lang="en-US" sz="1800" b="0" dirty="0"/>
              <a:t>) is a finding </a:t>
            </a:r>
            <a:r>
              <a:rPr lang="en-US" sz="1800" b="0" dirty="0" smtClean="0"/>
              <a:t>and whether </a:t>
            </a:r>
            <a:r>
              <a:rPr lang="en-US" sz="1800" b="0" dirty="0"/>
              <a:t>a finding is a deficiency or significant deficiency</a:t>
            </a:r>
            <a:r>
              <a:rPr lang="en-US" sz="1800" b="0" dirty="0" smtClean="0"/>
              <a:t>.”</a:t>
            </a:r>
          </a:p>
          <a:p>
            <a:pPr marL="0" indent="0"/>
            <a:r>
              <a:rPr lang="en-US" sz="1800" b="0" dirty="0"/>
              <a:t>(AICPA, </a:t>
            </a:r>
            <a:r>
              <a:rPr lang="en-US" sz="1800" b="0" i="1" dirty="0"/>
              <a:t>PRP §</a:t>
            </a:r>
            <a:r>
              <a:rPr lang="en-US" sz="1800" b="0" i="1" dirty="0" smtClean="0"/>
              <a:t>1000.82</a:t>
            </a:r>
            <a:r>
              <a:rPr lang="en-US" sz="1800" b="0" dirty="0" smtClean="0"/>
              <a:t>)</a:t>
            </a:r>
            <a:endParaRPr lang="en-US" sz="1800" b="0" dirty="0"/>
          </a:p>
          <a:p>
            <a:endParaRPr lang="en-US" sz="2000"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24</a:t>
            </a:fld>
            <a:r>
              <a:rPr lang="en-US" smtClean="0"/>
              <a:t> </a:t>
            </a:r>
            <a:endParaRPr lang="en-US"/>
          </a:p>
        </p:txBody>
      </p:sp>
    </p:spTree>
    <p:extLst>
      <p:ext uri="{BB962C8B-B14F-4D97-AF65-F5344CB8AC3E}">
        <p14:creationId xmlns:p14="http://schemas.microsoft.com/office/powerpoint/2010/main" xmlns="" val="111354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p:txBody>
          <a:bodyPr/>
          <a:lstStyle/>
          <a:p>
            <a:pPr eaLnBrk="1" hangingPunct="1">
              <a:buFont typeface="Wingdings" pitchFamily="2" charset="2"/>
              <a:buChar char="ü"/>
            </a:pPr>
            <a:endParaRPr lang="en-US" b="0" dirty="0" smtClean="0"/>
          </a:p>
          <a:p>
            <a:pPr eaLnBrk="1" hangingPunct="1">
              <a:buFont typeface="Wingdings" pitchFamily="2" charset="2"/>
              <a:buChar char="ü"/>
            </a:pPr>
            <a:endParaRPr lang="en-US" b="0" dirty="0" smtClean="0"/>
          </a:p>
          <a:p>
            <a:pPr eaLnBrk="1" hangingPunct="1">
              <a:buFont typeface="Wingdings" pitchFamily="2" charset="2"/>
              <a:buChar char="ü"/>
            </a:pPr>
            <a:r>
              <a:rPr lang="en-US" b="0" dirty="0" smtClean="0"/>
              <a:t>Of interest, </a:t>
            </a:r>
            <a:r>
              <a:rPr lang="en-US" b="0" dirty="0" err="1" smtClean="0"/>
              <a:t>AICPA</a:t>
            </a:r>
            <a:r>
              <a:rPr lang="en-US" b="0" dirty="0" smtClean="0"/>
              <a:t> requires the sample of audits tested include (if applicable) at least one audit done in accordance with </a:t>
            </a:r>
            <a:r>
              <a:rPr lang="en-US" b="0" dirty="0" err="1" smtClean="0"/>
              <a:t>YB</a:t>
            </a:r>
            <a:endParaRPr lang="en-US" b="0" dirty="0" smtClean="0"/>
          </a:p>
          <a:p>
            <a:pPr lvl="1" eaLnBrk="1" hangingPunct="1">
              <a:buFont typeface="Wingdings" pitchFamily="2" charset="2"/>
              <a:buChar char="Ø"/>
            </a:pPr>
            <a:endParaRPr lang="en-US" sz="1600" b="0" dirty="0" smtClean="0"/>
          </a:p>
          <a:p>
            <a:pPr eaLnBrk="1" hangingPunct="1">
              <a:buFontTx/>
              <a:buNone/>
            </a:pPr>
            <a:endParaRPr lang="en-US"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2AE56960-A239-4AC2-B4B2-091AEC04282C}" type="slidenum">
              <a:rPr lang="en-US" i="1"/>
              <a:pPr>
                <a:defRPr/>
              </a:pPr>
              <a:t>25</a:t>
            </a:fld>
            <a:r>
              <a:rPr lang="en-US"/>
              <a:t> </a:t>
            </a:r>
          </a:p>
        </p:txBody>
      </p:sp>
      <p:sp>
        <p:nvSpPr>
          <p:cNvPr id="7" name="Rectangle 2"/>
          <p:cNvSpPr>
            <a:spLocks noGrp="1" noChangeArrowheads="1"/>
          </p:cNvSpPr>
          <p:nvPr>
            <p:ph type="title"/>
          </p:nvPr>
        </p:nvSpPr>
        <p:spPr/>
        <p:txBody>
          <a:bodyPr>
            <a:normAutofit/>
          </a:bodyPr>
          <a:lstStyle/>
          <a:p>
            <a:pPr eaLnBrk="1" hangingPunct="1"/>
            <a:r>
              <a:rPr lang="en-US" sz="3200" dirty="0" smtClean="0"/>
              <a:t>AICPA Peer Review Standards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p:txBody>
          <a:bodyPr/>
          <a:lstStyle/>
          <a:p>
            <a:pPr eaLnBrk="1" hangingPunct="1">
              <a:buFont typeface="Wingdings" pitchFamily="2" charset="2"/>
              <a:buChar char="ü"/>
            </a:pPr>
            <a:r>
              <a:rPr lang="en-US" b="0" dirty="0" smtClean="0"/>
              <a:t>A final note</a:t>
            </a:r>
          </a:p>
          <a:p>
            <a:pPr eaLnBrk="1" hangingPunct="1"/>
            <a:endParaRPr lang="en-US" b="0" dirty="0" smtClean="0"/>
          </a:p>
          <a:p>
            <a:pPr marL="457200" lvl="1" indent="0" eaLnBrk="1" hangingPunct="1">
              <a:buFont typeface="Wingdings" pitchFamily="2" charset="2"/>
              <a:buNone/>
            </a:pPr>
            <a:r>
              <a:rPr lang="en-US" b="0" dirty="0" smtClean="0"/>
              <a:t>AICPA has a wealth of publicly available checklists and other aides for peer reviews</a:t>
            </a:r>
          </a:p>
          <a:p>
            <a:pPr marL="457200" lvl="1" indent="0" eaLnBrk="1" hangingPunct="1">
              <a:buFont typeface="Wingdings" pitchFamily="2" charset="2"/>
              <a:buNone/>
            </a:pPr>
            <a:endParaRPr lang="en-US" b="0" dirty="0" smtClean="0"/>
          </a:p>
          <a:p>
            <a:pPr marL="457200" lvl="1" indent="0" eaLnBrk="1" hangingPunct="1">
              <a:buFont typeface="Wingdings" pitchFamily="2" charset="2"/>
              <a:buNone/>
            </a:pPr>
            <a:r>
              <a:rPr lang="en-US" sz="2400" b="0" dirty="0" smtClean="0">
                <a:solidFill>
                  <a:schemeClr val="accent2"/>
                </a:solidFill>
              </a:rPr>
              <a:t>www.aicpa.org/members/div/practmon/index.htm</a:t>
            </a:r>
          </a:p>
          <a:p>
            <a:pPr marL="457200" lvl="1" indent="0" eaLnBrk="1" hangingPunct="1"/>
            <a:endParaRPr lang="en-US"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A85D794D-B9F0-4606-8570-6FE017EABA65}" type="slidenum">
              <a:rPr lang="en-US" i="1"/>
              <a:pPr>
                <a:defRPr/>
              </a:pPr>
              <a:t>26</a:t>
            </a:fld>
            <a:r>
              <a:rPr lang="en-US"/>
              <a:t> </a:t>
            </a:r>
          </a:p>
        </p:txBody>
      </p:sp>
      <p:sp>
        <p:nvSpPr>
          <p:cNvPr id="7" name="Rectangle 2"/>
          <p:cNvSpPr>
            <a:spLocks noGrp="1" noChangeArrowheads="1"/>
          </p:cNvSpPr>
          <p:nvPr>
            <p:ph type="title"/>
          </p:nvPr>
        </p:nvSpPr>
        <p:spPr/>
        <p:txBody>
          <a:bodyPr>
            <a:normAutofit/>
          </a:bodyPr>
          <a:lstStyle/>
          <a:p>
            <a:pPr eaLnBrk="1" hangingPunct="1"/>
            <a:r>
              <a:rPr lang="en-US" sz="3200" dirty="0" smtClean="0"/>
              <a:t>AICPA Peer Review Standards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274638"/>
            <a:ext cx="8229599" cy="741362"/>
          </a:xfrm>
        </p:spPr>
        <p:txBody>
          <a:bodyPr>
            <a:normAutofit/>
          </a:bodyPr>
          <a:lstStyle/>
          <a:p>
            <a:pPr eaLnBrk="1" hangingPunct="1"/>
            <a:r>
              <a:rPr lang="en-US" sz="3200" dirty="0" smtClean="0"/>
              <a:t>Developing and Updating the Guide</a:t>
            </a:r>
          </a:p>
        </p:txBody>
      </p:sp>
      <p:sp>
        <p:nvSpPr>
          <p:cNvPr id="14340" name="Rectangle 3"/>
          <p:cNvSpPr>
            <a:spLocks noGrp="1" noChangeArrowheads="1"/>
          </p:cNvSpPr>
          <p:nvPr>
            <p:ph idx="1"/>
          </p:nvPr>
        </p:nvSpPr>
        <p:spPr/>
        <p:txBody>
          <a:bodyPr/>
          <a:lstStyle/>
          <a:p>
            <a:pPr eaLnBrk="1" hangingPunct="1">
              <a:lnSpc>
                <a:spcPct val="90000"/>
              </a:lnSpc>
              <a:buFont typeface="Wingdings" pitchFamily="2" charset="2"/>
              <a:buChar char="ü"/>
            </a:pPr>
            <a:r>
              <a:rPr lang="en-US" sz="2800" b="0" dirty="0" smtClean="0"/>
              <a:t>In brief--</a:t>
            </a:r>
          </a:p>
          <a:p>
            <a:pPr lvl="1" eaLnBrk="1" hangingPunct="1">
              <a:lnSpc>
                <a:spcPct val="90000"/>
              </a:lnSpc>
              <a:buFont typeface="Wingdings" pitchFamily="2" charset="2"/>
              <a:buChar char="Ø"/>
            </a:pPr>
            <a:r>
              <a:rPr lang="en-US" sz="2500" b="0" dirty="0" smtClean="0"/>
              <a:t>Early 2007 - formed interagency team under the </a:t>
            </a:r>
            <a:r>
              <a:rPr lang="en-US" sz="2500" b="0" dirty="0" err="1" smtClean="0"/>
              <a:t>FAEC</a:t>
            </a:r>
            <a:r>
              <a:rPr lang="en-US" sz="2500" b="0" dirty="0" smtClean="0"/>
              <a:t> Audit Committee (22 agencies participated)</a:t>
            </a:r>
          </a:p>
          <a:p>
            <a:pPr lvl="1" eaLnBrk="1" hangingPunct="1">
              <a:lnSpc>
                <a:spcPct val="90000"/>
              </a:lnSpc>
              <a:buFont typeface="Wingdings" pitchFamily="2" charset="2"/>
              <a:buChar char="Ø"/>
            </a:pPr>
            <a:r>
              <a:rPr lang="en-US" sz="2500" b="0" dirty="0" smtClean="0"/>
              <a:t>Surveyed </a:t>
            </a:r>
            <a:r>
              <a:rPr lang="en-US" sz="2500" b="0" dirty="0" err="1" smtClean="0"/>
              <a:t>FAEC</a:t>
            </a:r>
            <a:r>
              <a:rPr lang="en-US" sz="2500" b="0" dirty="0" smtClean="0"/>
              <a:t> membership on 2005 </a:t>
            </a:r>
            <a:r>
              <a:rPr lang="en-US" sz="2500" b="0" dirty="0" err="1" smtClean="0"/>
              <a:t>PCIE</a:t>
            </a:r>
            <a:r>
              <a:rPr lang="en-US" sz="2500" b="0" dirty="0" smtClean="0"/>
              <a:t> Guide</a:t>
            </a:r>
          </a:p>
          <a:p>
            <a:pPr lvl="1" eaLnBrk="1" hangingPunct="1">
              <a:lnSpc>
                <a:spcPct val="90000"/>
              </a:lnSpc>
              <a:buFont typeface="Wingdings" pitchFamily="2" charset="2"/>
              <a:buChar char="Ø"/>
            </a:pPr>
            <a:r>
              <a:rPr lang="en-US" sz="2500" b="0" dirty="0" smtClean="0"/>
              <a:t>Presented key issues needing Audit Committee input/decisions during the drafting stage</a:t>
            </a:r>
          </a:p>
          <a:p>
            <a:pPr lvl="1" eaLnBrk="1" hangingPunct="1">
              <a:lnSpc>
                <a:spcPct val="90000"/>
              </a:lnSpc>
              <a:buFont typeface="Wingdings" pitchFamily="2" charset="2"/>
              <a:buChar char="Ø"/>
            </a:pPr>
            <a:r>
              <a:rPr lang="en-US" sz="2500" b="0" dirty="0" smtClean="0"/>
              <a:t>Exposed to </a:t>
            </a:r>
            <a:r>
              <a:rPr lang="en-US" sz="2500" b="0" dirty="0" err="1" smtClean="0"/>
              <a:t>FAEC</a:t>
            </a:r>
            <a:r>
              <a:rPr lang="en-US" sz="2500" b="0" dirty="0" smtClean="0"/>
              <a:t> membership twice; disposition of comments provided to </a:t>
            </a:r>
            <a:r>
              <a:rPr lang="en-US" sz="2500" b="0" dirty="0" err="1" smtClean="0"/>
              <a:t>CIGIE</a:t>
            </a:r>
            <a:r>
              <a:rPr lang="en-US" sz="2500" b="0" dirty="0" smtClean="0"/>
              <a:t> Audit Committee</a:t>
            </a:r>
          </a:p>
          <a:p>
            <a:pPr lvl="1" eaLnBrk="1" hangingPunct="1">
              <a:lnSpc>
                <a:spcPct val="90000"/>
              </a:lnSpc>
              <a:buFont typeface="Wingdings" pitchFamily="2" charset="2"/>
              <a:buChar char="Ø"/>
            </a:pPr>
            <a:r>
              <a:rPr lang="en-US" sz="2500" b="0" dirty="0" smtClean="0"/>
              <a:t>Guide approved March 24, 2009</a:t>
            </a:r>
          </a:p>
          <a:p>
            <a:pPr lvl="1" eaLnBrk="1" hangingPunct="1">
              <a:lnSpc>
                <a:spcPct val="90000"/>
              </a:lnSpc>
              <a:buFont typeface="Wingdings" pitchFamily="2" charset="2"/>
              <a:buChar char="Ø"/>
            </a:pPr>
            <a:endParaRPr lang="en-US" sz="2000" b="0"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27BF2063-0D07-4AE8-BC3A-C67B50EC7332}" type="slidenum">
              <a:rPr lang="en-US" i="1"/>
              <a:pPr>
                <a:defRPr/>
              </a:pPr>
              <a:t>27</a:t>
            </a:fld>
            <a:r>
              <a:rPr lang="en-US"/>
              <a:t> </a:t>
            </a:r>
          </a:p>
        </p:txBody>
      </p:sp>
    </p:spTree>
    <p:extLst>
      <p:ext uri="{BB962C8B-B14F-4D97-AF65-F5344CB8AC3E}">
        <p14:creationId xmlns:p14="http://schemas.microsoft.com/office/powerpoint/2010/main" xmlns="" val="3710829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sz="half" idx="1"/>
          </p:nvPr>
        </p:nvSpPr>
        <p:spPr>
          <a:xfrm>
            <a:off x="457200" y="1600200"/>
            <a:ext cx="8077200" cy="4525963"/>
          </a:xfrm>
        </p:spPr>
        <p:txBody>
          <a:bodyPr/>
          <a:lstStyle/>
          <a:p>
            <a:pPr marL="284163" indent="-284163" eaLnBrk="1" hangingPunct="1">
              <a:buFont typeface="Wingdings" pitchFamily="2" charset="2"/>
              <a:buChar char="ü"/>
            </a:pPr>
            <a:r>
              <a:rPr lang="en-US" sz="2800" b="0" dirty="0" smtClean="0"/>
              <a:t>Comments of note from 2009 Guide exposure drafts</a:t>
            </a:r>
          </a:p>
          <a:p>
            <a:pPr marL="284163" indent="-284163" eaLnBrk="1" hangingPunct="1">
              <a:buFont typeface="Wingdings" pitchFamily="2" charset="2"/>
              <a:buChar char="ü"/>
            </a:pPr>
            <a:endParaRPr lang="en-US" sz="1000" b="0" dirty="0" smtClean="0"/>
          </a:p>
          <a:p>
            <a:pPr lvl="1" eaLnBrk="1" hangingPunct="1">
              <a:buFont typeface="Wingdings" pitchFamily="2" charset="2"/>
              <a:buChar char="Ø"/>
            </a:pPr>
            <a:r>
              <a:rPr lang="en-US" sz="2400" b="0" dirty="0" smtClean="0"/>
              <a:t>IPA Monitoring is </a:t>
            </a:r>
            <a:r>
              <a:rPr lang="en-US" sz="2400" b="0" u="sng" dirty="0" smtClean="0"/>
              <a:t>Not</a:t>
            </a:r>
            <a:r>
              <a:rPr lang="en-US" sz="2400" b="0" dirty="0" smtClean="0"/>
              <a:t> a YB Audit</a:t>
            </a:r>
          </a:p>
          <a:p>
            <a:pPr lvl="1" eaLnBrk="1" hangingPunct="1">
              <a:buFont typeface="Wingdings" pitchFamily="2" charset="2"/>
              <a:buChar char="Ø"/>
            </a:pPr>
            <a:endParaRPr lang="en-US" sz="1000" b="0" dirty="0" smtClean="0"/>
          </a:p>
          <a:p>
            <a:pPr lvl="1" eaLnBrk="1" hangingPunct="1">
              <a:buFont typeface="Wingdings" pitchFamily="2" charset="2"/>
              <a:buChar char="Ø"/>
            </a:pPr>
            <a:r>
              <a:rPr lang="en-US" sz="2400" b="0" dirty="0" smtClean="0"/>
              <a:t>FAM 650 as guidance vs. policy (guidance wins)</a:t>
            </a:r>
          </a:p>
          <a:p>
            <a:pPr lvl="1" eaLnBrk="1" hangingPunct="1">
              <a:buFont typeface="Wingdings" pitchFamily="2" charset="2"/>
              <a:buChar char="Ø"/>
            </a:pPr>
            <a:endParaRPr lang="en-US" sz="1000" b="0" dirty="0" smtClean="0"/>
          </a:p>
          <a:p>
            <a:pPr lvl="1" eaLnBrk="1" hangingPunct="1">
              <a:buFont typeface="Wingdings" pitchFamily="2" charset="2"/>
              <a:buChar char="Ø"/>
            </a:pPr>
            <a:r>
              <a:rPr lang="en-US" sz="2400" b="0" dirty="0" smtClean="0"/>
              <a:t>Use of Optional Staff Questionnaire (operative word is “optional,” but interviewing staff is not optional)</a:t>
            </a:r>
          </a:p>
          <a:p>
            <a:pPr lvl="1" eaLnBrk="1" hangingPunct="1">
              <a:buFont typeface="Wingdings" pitchFamily="2" charset="2"/>
              <a:buChar char="Ø"/>
            </a:pPr>
            <a:endParaRPr lang="en-US" sz="1000" b="0" dirty="0" smtClean="0"/>
          </a:p>
          <a:p>
            <a:pPr lvl="1" eaLnBrk="1" hangingPunct="1">
              <a:buFont typeface="Wingdings" pitchFamily="2" charset="2"/>
              <a:buChar char="Ø"/>
            </a:pPr>
            <a:r>
              <a:rPr lang="en-US" sz="2400" b="0" dirty="0" smtClean="0"/>
              <a:t>“Macro” review of OIG planning, audit selection, and audit follow-up processes (</a:t>
            </a:r>
            <a:r>
              <a:rPr lang="en-US" sz="2400" b="0" u="sng" dirty="0" smtClean="0"/>
              <a:t>not</a:t>
            </a:r>
            <a:r>
              <a:rPr lang="en-US" sz="2400" b="0" dirty="0" smtClean="0"/>
              <a:t> going there)</a:t>
            </a:r>
          </a:p>
          <a:p>
            <a:pPr marL="284163" indent="-284163" eaLnBrk="1" hangingPunct="1">
              <a:buFont typeface="Wingdings" pitchFamily="2" charset="2"/>
              <a:buChar char="ü"/>
            </a:pPr>
            <a:endParaRPr lang="en-US" sz="2800" b="0" dirty="0" smtClean="0"/>
          </a:p>
        </p:txBody>
      </p:sp>
      <p:sp>
        <p:nvSpPr>
          <p:cNvPr id="6" name="Slide Number Placeholder 6"/>
          <p:cNvSpPr>
            <a:spLocks noGrp="1"/>
          </p:cNvSpPr>
          <p:nvPr>
            <p:ph type="sldNum" sz="quarter" idx="12"/>
          </p:nvPr>
        </p:nvSpPr>
        <p:spPr/>
        <p:txBody>
          <a:bodyPr/>
          <a:lstStyle/>
          <a:p>
            <a:pPr>
              <a:defRPr/>
            </a:pPr>
            <a:r>
              <a:rPr lang="en-US"/>
              <a:t> </a:t>
            </a:r>
            <a:r>
              <a:rPr lang="en-US" i="1"/>
              <a:t>Slide </a:t>
            </a:r>
            <a:fld id="{485257F1-C8EC-4D9F-96D3-425FBCD42EC4}" type="slidenum">
              <a:rPr lang="en-US" i="1"/>
              <a:pPr>
                <a:defRPr/>
              </a:pPr>
              <a:t>28</a:t>
            </a:fld>
            <a:r>
              <a:rPr lang="en-US"/>
              <a:t> </a:t>
            </a:r>
          </a:p>
        </p:txBody>
      </p:sp>
      <p:sp>
        <p:nvSpPr>
          <p:cNvPr id="7" name="Rectangle 2"/>
          <p:cNvSpPr txBox="1">
            <a:spLocks noChangeArrowheads="1"/>
          </p:cNvSpPr>
          <p:nvPr/>
        </p:nvSpPr>
        <p:spPr bwMode="auto">
          <a:xfrm>
            <a:off x="457200" y="274638"/>
            <a:ext cx="8229599"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F220B"/>
                </a:solidFill>
                <a:effectLst/>
                <a:uLnTx/>
                <a:uFillTx/>
                <a:latin typeface="+mj-lt"/>
                <a:ea typeface="+mj-ea"/>
                <a:cs typeface="+mj-cs"/>
              </a:rPr>
              <a:t>Developing and Updating</a:t>
            </a:r>
            <a:r>
              <a:rPr kumimoji="0" lang="en-US" sz="3200" b="1" i="0" u="none" strike="noStrike" kern="0" cap="none" spc="0" normalizeH="0" noProof="0" dirty="0" smtClean="0">
                <a:ln>
                  <a:noFill/>
                </a:ln>
                <a:solidFill>
                  <a:srgbClr val="2F220B"/>
                </a:solidFill>
                <a:effectLst/>
                <a:uLnTx/>
                <a:uFillTx/>
                <a:latin typeface="+mj-lt"/>
                <a:ea typeface="+mj-ea"/>
                <a:cs typeface="+mj-cs"/>
              </a:rPr>
              <a:t> </a:t>
            </a:r>
            <a:r>
              <a:rPr kumimoji="0" lang="en-US" sz="3200" b="1" i="0" u="none" strike="noStrike" kern="0" cap="none" spc="0" normalizeH="0" baseline="0" noProof="0" dirty="0" smtClean="0">
                <a:ln>
                  <a:noFill/>
                </a:ln>
                <a:solidFill>
                  <a:srgbClr val="2F220B"/>
                </a:solidFill>
                <a:effectLst/>
                <a:uLnTx/>
                <a:uFillTx/>
                <a:latin typeface="+mj-lt"/>
                <a:ea typeface="+mj-ea"/>
                <a:cs typeface="+mj-cs"/>
              </a:rPr>
              <a:t>the Guide</a:t>
            </a:r>
          </a:p>
        </p:txBody>
      </p:sp>
    </p:spTree>
    <p:extLst>
      <p:ext uri="{BB962C8B-B14F-4D97-AF65-F5344CB8AC3E}">
        <p14:creationId xmlns:p14="http://schemas.microsoft.com/office/powerpoint/2010/main" xmlns="" val="3293793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228600"/>
            <a:ext cx="8229600" cy="868363"/>
          </a:xfrm>
        </p:spPr>
        <p:txBody>
          <a:bodyPr/>
          <a:lstStyle/>
          <a:p>
            <a:pPr eaLnBrk="1" hangingPunct="1"/>
            <a:r>
              <a:rPr lang="en-US" sz="3200" dirty="0" smtClean="0"/>
              <a:t>Developing and Updating the Guide</a:t>
            </a:r>
          </a:p>
        </p:txBody>
      </p:sp>
      <p:sp>
        <p:nvSpPr>
          <p:cNvPr id="25604" name="Rectangle 3"/>
          <p:cNvSpPr>
            <a:spLocks noGrp="1" noChangeArrowheads="1"/>
          </p:cNvSpPr>
          <p:nvPr>
            <p:ph idx="1"/>
          </p:nvPr>
        </p:nvSpPr>
        <p:spPr/>
        <p:txBody>
          <a:bodyPr/>
          <a:lstStyle/>
          <a:p>
            <a:pPr eaLnBrk="1" hangingPunct="1">
              <a:buFont typeface="Wingdings" pitchFamily="2" charset="2"/>
              <a:buChar char="ü"/>
            </a:pPr>
            <a:endParaRPr lang="en-US" sz="1400" b="0" dirty="0" smtClean="0"/>
          </a:p>
          <a:p>
            <a:pPr lvl="1" eaLnBrk="1" hangingPunct="1">
              <a:buFont typeface="Wingdings" pitchFamily="2" charset="2"/>
              <a:buChar char="Ø"/>
            </a:pPr>
            <a:r>
              <a:rPr lang="en-US" sz="2400" b="0" dirty="0" smtClean="0"/>
              <a:t>AICPA reporting language adopted (ahead of YB adoption)</a:t>
            </a:r>
          </a:p>
          <a:p>
            <a:pPr lvl="2" eaLnBrk="1" hangingPunct="1">
              <a:buFontTx/>
              <a:buChar char="•"/>
            </a:pPr>
            <a:r>
              <a:rPr lang="en-US" sz="2000" b="0" dirty="0" smtClean="0"/>
              <a:t>Peer review ratings of </a:t>
            </a:r>
            <a:r>
              <a:rPr lang="en-US" sz="2000" b="0" i="1" dirty="0" smtClean="0"/>
              <a:t>pass</a:t>
            </a:r>
            <a:r>
              <a:rPr lang="en-US" sz="2000" b="0" dirty="0" smtClean="0"/>
              <a:t>, </a:t>
            </a:r>
            <a:r>
              <a:rPr lang="en-US" sz="2000" b="0" i="1" dirty="0" smtClean="0"/>
              <a:t>pass with deficiencies</a:t>
            </a:r>
            <a:r>
              <a:rPr lang="en-US" sz="2000" b="0" dirty="0" smtClean="0"/>
              <a:t>, and </a:t>
            </a:r>
            <a:r>
              <a:rPr lang="en-US" sz="2000" b="0" i="1" dirty="0" smtClean="0"/>
              <a:t>fail</a:t>
            </a:r>
          </a:p>
          <a:p>
            <a:pPr lvl="2" eaLnBrk="1" hangingPunct="1">
              <a:buFontTx/>
              <a:buChar char="•"/>
            </a:pPr>
            <a:r>
              <a:rPr lang="en-US" sz="2000" b="0" i="1" dirty="0" smtClean="0"/>
              <a:t>matter, finding, deficiencies, significant deficiency</a:t>
            </a:r>
          </a:p>
          <a:p>
            <a:pPr lvl="2" eaLnBrk="1" hangingPunct="1">
              <a:buFontTx/>
              <a:buChar char="•"/>
            </a:pPr>
            <a:endParaRPr lang="en-US" sz="2000" b="0" dirty="0" smtClean="0"/>
          </a:p>
          <a:p>
            <a:pPr lvl="2" eaLnBrk="1" hangingPunct="1">
              <a:buNone/>
            </a:pPr>
            <a:r>
              <a:rPr lang="en-US" sz="2000" b="0" i="1" dirty="0" smtClean="0"/>
              <a:t>But</a:t>
            </a:r>
          </a:p>
          <a:p>
            <a:pPr lvl="2" eaLnBrk="1" hangingPunct="1">
              <a:buFontTx/>
              <a:buChar char="•"/>
            </a:pPr>
            <a:r>
              <a:rPr lang="en-US" sz="2000" b="0" dirty="0" smtClean="0"/>
              <a:t>Letter of Comment as a separate document retained</a:t>
            </a:r>
          </a:p>
          <a:p>
            <a:pPr lvl="2" eaLnBrk="1" hangingPunct="1">
              <a:buFontTx/>
              <a:buChar char="•"/>
            </a:pPr>
            <a:r>
              <a:rPr lang="en-US" sz="2000" b="0" dirty="0" smtClean="0"/>
              <a:t>Opinion report will describe methodology and limitations </a:t>
            </a:r>
          </a:p>
        </p:txBody>
      </p:sp>
      <p:sp>
        <p:nvSpPr>
          <p:cNvPr id="6" name="Slide Number Placeholder 5"/>
          <p:cNvSpPr>
            <a:spLocks noGrp="1"/>
          </p:cNvSpPr>
          <p:nvPr>
            <p:ph type="sldNum" sz="quarter" idx="12"/>
          </p:nvPr>
        </p:nvSpPr>
        <p:spPr/>
        <p:txBody>
          <a:bodyPr/>
          <a:lstStyle/>
          <a:p>
            <a:pPr>
              <a:defRPr/>
            </a:pPr>
            <a:r>
              <a:rPr lang="en-US"/>
              <a:t> </a:t>
            </a:r>
            <a:r>
              <a:rPr lang="en-US" i="1"/>
              <a:t>Slide </a:t>
            </a:r>
            <a:fld id="{658712E4-FA56-42E3-AD32-D36C629CF7C0}" type="slidenum">
              <a:rPr lang="en-US" i="1"/>
              <a:pPr>
                <a:defRPr/>
              </a:pPr>
              <a:t>29</a:t>
            </a:fld>
            <a:r>
              <a:rPr lang="en-US"/>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0" i="1" dirty="0" smtClean="0"/>
              <a:t>Why am I before you today?</a:t>
            </a:r>
          </a:p>
          <a:p>
            <a:pPr>
              <a:buFont typeface="Wingdings" pitchFamily="2" charset="2"/>
              <a:buChar char="Ø"/>
            </a:pPr>
            <a:r>
              <a:rPr lang="en-US" sz="2800" b="0" dirty="0" smtClean="0"/>
              <a:t>Project Lead for updates to the guide (2009 and 2012) </a:t>
            </a:r>
          </a:p>
          <a:p>
            <a:pPr>
              <a:buFont typeface="Wingdings" pitchFamily="2" charset="2"/>
              <a:buChar char="Ø"/>
            </a:pPr>
            <a:r>
              <a:rPr lang="en-US" sz="2800" b="0" dirty="0" smtClean="0"/>
              <a:t>Served as a team member on a 1997 external peer review and as the lead for a 2003 external peer review</a:t>
            </a:r>
          </a:p>
          <a:p>
            <a:pPr>
              <a:buFont typeface="Wingdings" pitchFamily="2" charset="2"/>
              <a:buChar char="Ø"/>
            </a:pPr>
            <a:r>
              <a:rPr lang="en-US" sz="2800" b="0" dirty="0" smtClean="0"/>
              <a:t>Been subject to external peer reviews since the requirement was added to </a:t>
            </a:r>
            <a:r>
              <a:rPr lang="en-US" sz="2800" b="0" dirty="0" err="1" smtClean="0"/>
              <a:t>GAGAS</a:t>
            </a:r>
            <a:endParaRPr lang="en-US" sz="2800" b="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3</a:t>
            </a:fld>
            <a:r>
              <a:rPr lang="en-US" smtClean="0"/>
              <a:t> </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p:txBody>
          <a:bodyPr/>
          <a:lstStyle/>
          <a:p>
            <a:pPr lvl="1" eaLnBrk="1" hangingPunct="1">
              <a:buFont typeface="Wingdings" pitchFamily="2" charset="2"/>
              <a:buChar char="Ø"/>
            </a:pPr>
            <a:r>
              <a:rPr lang="en-US" sz="2400" b="0" dirty="0" smtClean="0"/>
              <a:t>IPA monitoring is included in the peer review scope</a:t>
            </a:r>
          </a:p>
          <a:p>
            <a:pPr lvl="2" eaLnBrk="1" hangingPunct="1">
              <a:buFontTx/>
              <a:buChar char="•"/>
            </a:pPr>
            <a:r>
              <a:rPr lang="en-US" sz="2000" b="0" dirty="0" smtClean="0"/>
              <a:t>Too major of a function to ignore</a:t>
            </a:r>
          </a:p>
          <a:p>
            <a:pPr lvl="2" eaLnBrk="1" hangingPunct="1">
              <a:buFontTx/>
              <a:buChar char="•"/>
            </a:pPr>
            <a:r>
              <a:rPr lang="en-US" sz="2000" b="0" dirty="0" smtClean="0"/>
              <a:t>Report will state IPA monitoring is not a </a:t>
            </a:r>
            <a:r>
              <a:rPr lang="en-US" sz="2000" b="0" dirty="0" err="1" smtClean="0"/>
              <a:t>YB</a:t>
            </a:r>
            <a:r>
              <a:rPr lang="en-US" sz="2000" b="0" dirty="0" smtClean="0"/>
              <a:t> audit</a:t>
            </a:r>
          </a:p>
          <a:p>
            <a:pPr lvl="2" eaLnBrk="1" hangingPunct="1">
              <a:buFontTx/>
              <a:buChar char="•"/>
            </a:pPr>
            <a:r>
              <a:rPr lang="en-US" sz="2000" b="0" dirty="0" smtClean="0"/>
              <a:t>Focus on whether IPAs were required to follow YB and whether sufficient monitoring was done for the degree of responsibility taken (none, negative assurance, concurring, complete – no mention of IPA)</a:t>
            </a:r>
          </a:p>
          <a:p>
            <a:pPr lvl="2" eaLnBrk="1" hangingPunct="1">
              <a:buFontTx/>
              <a:buChar char="•"/>
            </a:pPr>
            <a:r>
              <a:rPr lang="en-US" sz="2000" b="0" dirty="0" smtClean="0"/>
              <a:t>Findings on IPA monitoring will </a:t>
            </a:r>
            <a:r>
              <a:rPr lang="en-US" sz="2000" b="0" u="sng" dirty="0" smtClean="0"/>
              <a:t>not</a:t>
            </a:r>
            <a:r>
              <a:rPr lang="en-US" sz="2000" b="0" dirty="0" smtClean="0"/>
              <a:t> affect the peer review rating</a:t>
            </a:r>
          </a:p>
          <a:p>
            <a:pPr lvl="2" eaLnBrk="1" hangingPunct="1">
              <a:buFontTx/>
              <a:buChar char="•"/>
            </a:pPr>
            <a:r>
              <a:rPr lang="en-US" sz="2000" b="0" dirty="0" smtClean="0"/>
              <a:t>Findings on IPA monitoring presented in the Letter of Comment, not in the opinion report</a:t>
            </a:r>
          </a:p>
          <a:p>
            <a:pPr lvl="2" eaLnBrk="1" hangingPunct="1">
              <a:buFontTx/>
              <a:buChar char="•"/>
            </a:pPr>
            <a:r>
              <a:rPr lang="en-US" sz="2000" b="0" dirty="0" smtClean="0"/>
              <a:t>Appendix F provides guidance and can be used for financial audits, attestations, and performance audits</a:t>
            </a:r>
            <a:endParaRPr lang="en-US" sz="2000" b="0" i="1"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DD1AB0D0-DE98-4BB8-8874-DC9CEFDA881D}" type="slidenum">
              <a:rPr lang="en-US" i="1"/>
              <a:pPr>
                <a:defRPr/>
              </a:pPr>
              <a:t>30</a:t>
            </a:fld>
            <a:r>
              <a:rPr lang="en-US"/>
              <a:t> </a:t>
            </a:r>
          </a:p>
        </p:txBody>
      </p:sp>
      <p:sp>
        <p:nvSpPr>
          <p:cNvPr id="7" name="Rectangle 2"/>
          <p:cNvSpPr>
            <a:spLocks noGrp="1" noChangeArrowheads="1"/>
          </p:cNvSpPr>
          <p:nvPr>
            <p:ph type="title"/>
          </p:nvPr>
        </p:nvSpPr>
        <p:spPr/>
        <p:txBody>
          <a:bodyPr/>
          <a:lstStyle/>
          <a:p>
            <a:pPr eaLnBrk="1" hangingPunct="1"/>
            <a:r>
              <a:rPr lang="en-US" sz="3200" dirty="0" smtClean="0"/>
              <a:t>Developing and Updating the Guide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idx="1"/>
          </p:nvPr>
        </p:nvSpPr>
        <p:spPr/>
        <p:txBody>
          <a:bodyPr/>
          <a:lstStyle/>
          <a:p>
            <a:pPr lvl="1" eaLnBrk="1" hangingPunct="1">
              <a:buFont typeface="Wingdings" pitchFamily="2" charset="2"/>
              <a:buChar char="Ø"/>
            </a:pPr>
            <a:r>
              <a:rPr lang="en-US" sz="2400" b="0" dirty="0" smtClean="0"/>
              <a:t>Letter of Comment is not to be consolidated with the opinion report</a:t>
            </a:r>
            <a:endParaRPr lang="en-US" sz="2000" b="0" i="1" dirty="0" smtClean="0"/>
          </a:p>
          <a:p>
            <a:pPr lvl="2" eaLnBrk="1" hangingPunct="1">
              <a:buFontTx/>
              <a:buChar char="•"/>
            </a:pPr>
            <a:r>
              <a:rPr lang="en-US" sz="2000" b="0" dirty="0" smtClean="0"/>
              <a:t>2005 </a:t>
            </a:r>
            <a:r>
              <a:rPr lang="en-US" sz="2000" b="0" dirty="0" err="1" smtClean="0"/>
              <a:t>PCIE</a:t>
            </a:r>
            <a:r>
              <a:rPr lang="en-US" sz="2000" b="0" dirty="0" smtClean="0"/>
              <a:t> Guide called for a consolidated report for transparency</a:t>
            </a:r>
          </a:p>
          <a:p>
            <a:pPr lvl="2" eaLnBrk="1" hangingPunct="1">
              <a:buFontTx/>
              <a:buChar char="•"/>
            </a:pPr>
            <a:r>
              <a:rPr lang="en-US" sz="2000" b="0" dirty="0" smtClean="0"/>
              <a:t>However, the </a:t>
            </a:r>
            <a:r>
              <a:rPr lang="en-US" sz="2000" b="0" dirty="0" err="1" smtClean="0"/>
              <a:t>YB</a:t>
            </a:r>
            <a:r>
              <a:rPr lang="en-US" sz="2000" b="0" dirty="0" smtClean="0"/>
              <a:t> and prior </a:t>
            </a:r>
            <a:r>
              <a:rPr lang="en-US" sz="2000" b="0" dirty="0" err="1" smtClean="0"/>
              <a:t>AICPA</a:t>
            </a:r>
            <a:r>
              <a:rPr lang="en-US" sz="2000" b="0" dirty="0" smtClean="0"/>
              <a:t> standards contemplate that these will be separate documents</a:t>
            </a:r>
          </a:p>
          <a:p>
            <a:pPr lvl="2" eaLnBrk="1" hangingPunct="1">
              <a:buFontTx/>
              <a:buChar char="•"/>
            </a:pPr>
            <a:r>
              <a:rPr lang="en-US" sz="2000" b="0" dirty="0" smtClean="0"/>
              <a:t>For example, YB requires peer review reports to be publicly available, but not separate communications (Letter of Comment)</a:t>
            </a:r>
          </a:p>
          <a:p>
            <a:pPr lvl="2" eaLnBrk="1" hangingPunct="1">
              <a:buFontTx/>
              <a:buChar char="•"/>
            </a:pPr>
            <a:r>
              <a:rPr lang="en-US" sz="2000" b="0" dirty="0" smtClean="0"/>
              <a:t>Please Note – the opinion report must reference the Letter of Comment</a:t>
            </a:r>
          </a:p>
          <a:p>
            <a:pPr lvl="2" eaLnBrk="1" hangingPunct="1">
              <a:buFontTx/>
              <a:buChar char="•"/>
            </a:pPr>
            <a:endParaRPr lang="en-US" sz="2000" b="0" dirty="0" smtClean="0"/>
          </a:p>
          <a:p>
            <a:pPr lvl="2" eaLnBrk="1" hangingPunct="1">
              <a:buFontTx/>
              <a:buChar char="•"/>
            </a:pPr>
            <a:endParaRPr lang="en-US" sz="2000" b="0" dirty="0" smtClean="0"/>
          </a:p>
          <a:p>
            <a:pPr lvl="2" eaLnBrk="1" hangingPunct="1">
              <a:buFontTx/>
              <a:buChar char="•"/>
            </a:pPr>
            <a:endParaRPr lang="en-US" sz="2000" b="0" dirty="0" smtClean="0"/>
          </a:p>
          <a:p>
            <a:pPr lvl="2" eaLnBrk="1" hangingPunct="1">
              <a:buFontTx/>
              <a:buNone/>
            </a:pPr>
            <a:endParaRPr lang="en-US" b="0" i="1"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C1659691-FA16-4522-827E-5697E94AEB9D}" type="slidenum">
              <a:rPr lang="en-US" i="1"/>
              <a:pPr>
                <a:defRPr/>
              </a:pPr>
              <a:t>31</a:t>
            </a:fld>
            <a:r>
              <a:rPr lang="en-US"/>
              <a:t> </a:t>
            </a:r>
          </a:p>
        </p:txBody>
      </p:sp>
      <p:sp>
        <p:nvSpPr>
          <p:cNvPr id="7" name="Rectangle 2"/>
          <p:cNvSpPr>
            <a:spLocks noGrp="1" noChangeArrowheads="1"/>
          </p:cNvSpPr>
          <p:nvPr>
            <p:ph type="title"/>
          </p:nvPr>
        </p:nvSpPr>
        <p:spPr/>
        <p:txBody>
          <a:bodyPr/>
          <a:lstStyle/>
          <a:p>
            <a:pPr eaLnBrk="1" hangingPunct="1"/>
            <a:r>
              <a:rPr lang="en-US" sz="3200" dirty="0" smtClean="0"/>
              <a:t>Developing and Updating the Guide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p:txBody>
          <a:bodyPr/>
          <a:lstStyle/>
          <a:p>
            <a:pPr lvl="1" eaLnBrk="1" hangingPunct="1">
              <a:lnSpc>
                <a:spcPct val="80000"/>
              </a:lnSpc>
              <a:buFont typeface="Wingdings" pitchFamily="2" charset="2"/>
              <a:buChar char="Ø"/>
            </a:pPr>
            <a:r>
              <a:rPr lang="en-US" sz="2400" b="0" dirty="0" smtClean="0"/>
              <a:t>Procedures for handling disagreements</a:t>
            </a:r>
          </a:p>
          <a:p>
            <a:pPr lvl="2" eaLnBrk="1" hangingPunct="1">
              <a:lnSpc>
                <a:spcPct val="80000"/>
              </a:lnSpc>
              <a:buFontTx/>
              <a:buChar char="•"/>
            </a:pPr>
            <a:endParaRPr lang="en-US" sz="2000" b="0" dirty="0" smtClean="0"/>
          </a:p>
          <a:p>
            <a:pPr lvl="2" eaLnBrk="1" hangingPunct="1">
              <a:lnSpc>
                <a:spcPct val="80000"/>
              </a:lnSpc>
              <a:buFontTx/>
              <a:buChar char="•"/>
            </a:pPr>
            <a:r>
              <a:rPr lang="en-US" sz="2000" b="0" dirty="0" smtClean="0"/>
              <a:t>“Significant areas of disagreement requiring technical clarification/ interpretation of </a:t>
            </a:r>
            <a:r>
              <a:rPr lang="en-US" sz="2000" b="0" dirty="0" err="1" smtClean="0"/>
              <a:t>GAGAS</a:t>
            </a:r>
            <a:r>
              <a:rPr lang="en-US" sz="2000" b="0" dirty="0" smtClean="0"/>
              <a:t> may be forwarded to the Audit Committee for comment prior to the issuance of the external peer review report.”</a:t>
            </a:r>
          </a:p>
          <a:p>
            <a:pPr lvl="2" eaLnBrk="1" hangingPunct="1">
              <a:lnSpc>
                <a:spcPct val="80000"/>
              </a:lnSpc>
              <a:buFontTx/>
              <a:buChar char="•"/>
            </a:pPr>
            <a:r>
              <a:rPr lang="en-US" sz="2000" b="0" dirty="0" smtClean="0"/>
              <a:t>OIGs encouraged to consult with GAO subject matter experts beforehand</a:t>
            </a:r>
          </a:p>
          <a:p>
            <a:pPr lvl="2" eaLnBrk="1" hangingPunct="1">
              <a:lnSpc>
                <a:spcPct val="80000"/>
              </a:lnSpc>
              <a:buFontTx/>
              <a:buChar char="•"/>
            </a:pPr>
            <a:endParaRPr lang="en-US" sz="1600" b="0" dirty="0" smtClean="0"/>
          </a:p>
          <a:p>
            <a:pPr lvl="1" eaLnBrk="1" hangingPunct="1">
              <a:lnSpc>
                <a:spcPct val="80000"/>
              </a:lnSpc>
              <a:buFont typeface="Wingdings" pitchFamily="2" charset="2"/>
              <a:buChar char="Ø"/>
            </a:pPr>
            <a:r>
              <a:rPr lang="en-US" sz="2400" b="0" dirty="0" smtClean="0"/>
              <a:t>Scope and due date</a:t>
            </a:r>
          </a:p>
          <a:p>
            <a:pPr lvl="2" eaLnBrk="1" hangingPunct="1">
              <a:lnSpc>
                <a:spcPct val="80000"/>
              </a:lnSpc>
              <a:buFontTx/>
              <a:buChar char="•"/>
            </a:pPr>
            <a:r>
              <a:rPr lang="en-US" sz="2000" b="0" dirty="0" smtClean="0"/>
              <a:t>Based on period covered by the prior peer review (e.g., if prior review year-end was 3/31/2009, the subsequent peer review covers the year-end 3/31/2012)</a:t>
            </a:r>
          </a:p>
          <a:p>
            <a:pPr lvl="2" eaLnBrk="1" hangingPunct="1">
              <a:lnSpc>
                <a:spcPct val="80000"/>
              </a:lnSpc>
              <a:buFontTx/>
              <a:buChar char="•"/>
            </a:pPr>
            <a:r>
              <a:rPr lang="en-US" sz="2000" b="0" dirty="0" smtClean="0"/>
              <a:t>Peer review report due in 6 months  </a:t>
            </a:r>
          </a:p>
          <a:p>
            <a:pPr lvl="2" eaLnBrk="1" hangingPunct="1">
              <a:lnSpc>
                <a:spcPct val="80000"/>
              </a:lnSpc>
              <a:buFontTx/>
              <a:buChar char="•"/>
            </a:pPr>
            <a:endParaRPr lang="en-US" sz="2000" b="0" dirty="0" smtClean="0"/>
          </a:p>
          <a:p>
            <a:pPr lvl="2" eaLnBrk="1" hangingPunct="1">
              <a:lnSpc>
                <a:spcPct val="80000"/>
              </a:lnSpc>
              <a:buFontTx/>
              <a:buChar char="•"/>
            </a:pPr>
            <a:endParaRPr lang="en-US" sz="1200" b="0" dirty="0" smtClean="0"/>
          </a:p>
          <a:p>
            <a:pPr lvl="2" eaLnBrk="1" hangingPunct="1">
              <a:lnSpc>
                <a:spcPct val="80000"/>
              </a:lnSpc>
              <a:buFontTx/>
              <a:buChar char="•"/>
            </a:pPr>
            <a:endParaRPr lang="en-US" sz="1200" b="0" dirty="0" smtClean="0"/>
          </a:p>
          <a:p>
            <a:pPr lvl="2" eaLnBrk="1" hangingPunct="1">
              <a:lnSpc>
                <a:spcPct val="80000"/>
              </a:lnSpc>
              <a:buFontTx/>
              <a:buNone/>
            </a:pPr>
            <a:endParaRPr lang="en-US" sz="1400" b="0" i="1"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00A14437-AE11-40E3-9DEB-963B5777A386}" type="slidenum">
              <a:rPr lang="en-US" i="1"/>
              <a:pPr>
                <a:defRPr/>
              </a:pPr>
              <a:t>32</a:t>
            </a:fld>
            <a:r>
              <a:rPr lang="en-US"/>
              <a:t> </a:t>
            </a:r>
          </a:p>
        </p:txBody>
      </p:sp>
      <p:sp>
        <p:nvSpPr>
          <p:cNvPr id="7" name="Rectangle 2"/>
          <p:cNvSpPr>
            <a:spLocks noGrp="1" noChangeArrowheads="1"/>
          </p:cNvSpPr>
          <p:nvPr>
            <p:ph type="title"/>
          </p:nvPr>
        </p:nvSpPr>
        <p:spPr/>
        <p:txBody>
          <a:bodyPr/>
          <a:lstStyle/>
          <a:p>
            <a:pPr eaLnBrk="1" hangingPunct="1"/>
            <a:r>
              <a:rPr lang="en-US" sz="3200" dirty="0"/>
              <a:t>Developing and Updating the Guide</a:t>
            </a:r>
            <a:endParaRPr lang="en-US" sz="3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r>
              <a:rPr lang="en-US" b="0" dirty="0" smtClean="0"/>
              <a:t>Transitioning the 2009 Guide to Address the 2011 YB</a:t>
            </a:r>
          </a:p>
          <a:p>
            <a:pPr marL="339725" indent="-339725">
              <a:buFont typeface="Wingdings" pitchFamily="2" charset="2"/>
              <a:buChar char="ü"/>
            </a:pPr>
            <a:r>
              <a:rPr lang="en-US" sz="2600" b="0" dirty="0" smtClean="0"/>
              <a:t>Effective for performance audits beginning on or after 12/15/2011</a:t>
            </a:r>
          </a:p>
          <a:p>
            <a:pPr marL="339725" indent="-339725">
              <a:buFont typeface="Wingdings" pitchFamily="2" charset="2"/>
              <a:buChar char="ü"/>
            </a:pPr>
            <a:r>
              <a:rPr lang="en-US" sz="2600" b="0" dirty="0" smtClean="0"/>
              <a:t>Effective for financial audits and attestations for periods ending on or after 12/15/2012</a:t>
            </a:r>
          </a:p>
          <a:p>
            <a:pPr marL="339725" indent="-339725">
              <a:buFont typeface="Wingdings" pitchFamily="2" charset="2"/>
              <a:buChar char="ü"/>
            </a:pPr>
            <a:r>
              <a:rPr lang="en-US" sz="2600" b="0" dirty="0"/>
              <a:t>No impact of the revision anticipated for cycle ending 3/31/2012 (early adoption not permitted)</a:t>
            </a:r>
          </a:p>
          <a:p>
            <a:pPr marL="339725" indent="-339725">
              <a:buFont typeface="Wingdings" pitchFamily="2" charset="2"/>
              <a:buChar char="ü"/>
            </a:pPr>
            <a:endParaRPr lang="en-US" sz="2600" b="0" dirty="0" smtClean="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33</a:t>
            </a:fld>
            <a:r>
              <a:rPr lang="en-US" smtClean="0"/>
              <a:t> </a:t>
            </a:r>
            <a:endParaRPr lang="en-US"/>
          </a:p>
        </p:txBody>
      </p:sp>
      <p:sp>
        <p:nvSpPr>
          <p:cNvPr id="6" name="Title 1"/>
          <p:cNvSpPr>
            <a:spLocks noGrp="1"/>
          </p:cNvSpPr>
          <p:nvPr>
            <p:ph type="title"/>
          </p:nvPr>
        </p:nvSpPr>
        <p:spPr/>
        <p:txBody>
          <a:bodyPr/>
          <a:lstStyle/>
          <a:p>
            <a:r>
              <a:rPr lang="en-US" sz="3200" dirty="0" smtClean="0"/>
              <a:t>Developing and Updating the Guide</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sz="2600" b="0" dirty="0"/>
              <a:t>Phased implementation of the 2011 </a:t>
            </a:r>
            <a:r>
              <a:rPr lang="en-US" sz="2600" b="0" dirty="0" err="1" smtClean="0"/>
              <a:t>YB</a:t>
            </a:r>
            <a:r>
              <a:rPr lang="en-US" sz="2600" b="0" dirty="0" smtClean="0"/>
              <a:t> presented </a:t>
            </a:r>
            <a:r>
              <a:rPr lang="en-US" sz="2600" b="0" dirty="0"/>
              <a:t>some challenges – anticipated that some performance audits under 2011 YB could be in scope of the cycle ending 9/30/2012</a:t>
            </a:r>
          </a:p>
          <a:p>
            <a:pPr>
              <a:buFont typeface="Wingdings" pitchFamily="2" charset="2"/>
              <a:buChar char="ü"/>
            </a:pPr>
            <a:r>
              <a:rPr lang="en-US" sz="2600" b="0" dirty="0" smtClean="0"/>
              <a:t>FAEC project initiated at the request of the CIGIE Audit Committee to revamp Appendices as needed before the August 2012 training</a:t>
            </a:r>
          </a:p>
          <a:p>
            <a:pPr>
              <a:buFont typeface="Wingdings" pitchFamily="2" charset="2"/>
              <a:buChar char="ü"/>
            </a:pPr>
            <a:r>
              <a:rPr lang="en-US" sz="2600" b="0" dirty="0" smtClean="0"/>
              <a:t>Anticipated that guide will need a general refresh for cycle ending 3/31/2013 – financial audits still have a long implementation period</a:t>
            </a:r>
            <a:endParaRPr lang="en-US" sz="2000" b="0"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34</a:t>
            </a:fld>
            <a:r>
              <a:rPr lang="en-US" smtClean="0"/>
              <a:t> </a:t>
            </a:r>
            <a:endParaRPr lang="en-US"/>
          </a:p>
        </p:txBody>
      </p:sp>
      <p:sp>
        <p:nvSpPr>
          <p:cNvPr id="6" name="Title 1"/>
          <p:cNvSpPr>
            <a:spLocks noGrp="1"/>
          </p:cNvSpPr>
          <p:nvPr>
            <p:ph type="title"/>
          </p:nvPr>
        </p:nvSpPr>
        <p:spPr/>
        <p:txBody>
          <a:bodyPr/>
          <a:lstStyle/>
          <a:p>
            <a:r>
              <a:rPr lang="en-US" sz="3200" dirty="0" smtClean="0"/>
              <a:t>Developing and Updating the Guide</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and Updating the Guide</a:t>
            </a:r>
            <a:endParaRPr lang="en-US" sz="3200" dirty="0"/>
          </a:p>
        </p:txBody>
      </p:sp>
      <p:sp>
        <p:nvSpPr>
          <p:cNvPr id="3" name="Content Placeholder 2"/>
          <p:cNvSpPr>
            <a:spLocks noGrp="1"/>
          </p:cNvSpPr>
          <p:nvPr>
            <p:ph idx="1"/>
          </p:nvPr>
        </p:nvSpPr>
        <p:spPr/>
        <p:txBody>
          <a:bodyPr/>
          <a:lstStyle/>
          <a:p>
            <a:pPr marL="339725" indent="-339725">
              <a:buFont typeface="Wingdings" pitchFamily="2" charset="2"/>
              <a:buChar char="ü"/>
            </a:pPr>
            <a:r>
              <a:rPr lang="en-US" sz="2600" b="0" dirty="0" smtClean="0"/>
              <a:t>Determined that the 2011 YB impacted now Appendices A (Policies and Procedures), B (General Standards, most significantly Independence), E (Performance Audits), and F (IPA Monitoring)</a:t>
            </a:r>
          </a:p>
          <a:p>
            <a:pPr lvl="1" indent="-342900">
              <a:buFont typeface="Wingdings" pitchFamily="2" charset="2"/>
              <a:buChar char="Ø"/>
            </a:pPr>
            <a:r>
              <a:rPr lang="en-US" sz="2400" b="0" dirty="0" smtClean="0"/>
              <a:t>Appendices C (Financial Audits) and D (Attestations) could wait until general refresh</a:t>
            </a:r>
          </a:p>
          <a:p>
            <a:pPr marL="339725" indent="-339725">
              <a:buFont typeface="Wingdings" pitchFamily="2" charset="2"/>
              <a:buChar char="ü"/>
            </a:pPr>
            <a:r>
              <a:rPr lang="en-US" sz="2600" b="0" dirty="0" smtClean="0"/>
              <a:t>Process to Update Appendices A, B, E, and F</a:t>
            </a:r>
          </a:p>
          <a:p>
            <a:pPr marL="574675" indent="-223838">
              <a:buFont typeface="Wingdings" pitchFamily="2" charset="2"/>
              <a:buChar char="Ø"/>
            </a:pPr>
            <a:r>
              <a:rPr lang="en-US" sz="2400" b="0" dirty="0" smtClean="0"/>
              <a:t>Treasury OIG took initial cut</a:t>
            </a:r>
          </a:p>
          <a:p>
            <a:pPr marL="574675" indent="-223838">
              <a:buFont typeface="Wingdings" pitchFamily="2" charset="2"/>
              <a:buChar char="Ø"/>
            </a:pPr>
            <a:r>
              <a:rPr lang="en-US" sz="2400" b="0" dirty="0" smtClean="0"/>
              <a:t>May 2012 - Draft </a:t>
            </a:r>
            <a:r>
              <a:rPr lang="en-US" sz="2600" b="0" dirty="0" smtClean="0"/>
              <a:t>Appendices exposed to FAEC  </a:t>
            </a:r>
          </a:p>
          <a:p>
            <a:pPr marL="339725" indent="-339725">
              <a:buFont typeface="Wingdings" pitchFamily="2" charset="2"/>
              <a:buChar char="ü"/>
            </a:pPr>
            <a:endParaRPr lang="en-US" sz="2600" b="0"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35</a:t>
            </a:fld>
            <a:r>
              <a:rPr lang="en-US" smtClean="0"/>
              <a:t> </a:t>
            </a:r>
            <a:endParaRPr lang="en-US"/>
          </a:p>
        </p:txBody>
      </p:sp>
    </p:spTree>
    <p:extLst>
      <p:ext uri="{BB962C8B-B14F-4D97-AF65-F5344CB8AC3E}">
        <p14:creationId xmlns:p14="http://schemas.microsoft.com/office/powerpoint/2010/main" xmlns="" val="3576861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and Updating the Guide</a:t>
            </a:r>
            <a:endParaRPr lang="en-US" sz="3200" dirty="0"/>
          </a:p>
        </p:txBody>
      </p:sp>
      <p:sp>
        <p:nvSpPr>
          <p:cNvPr id="3" name="Content Placeholder 2"/>
          <p:cNvSpPr>
            <a:spLocks noGrp="1"/>
          </p:cNvSpPr>
          <p:nvPr>
            <p:ph idx="1"/>
          </p:nvPr>
        </p:nvSpPr>
        <p:spPr/>
        <p:txBody>
          <a:bodyPr/>
          <a:lstStyle/>
          <a:p>
            <a:pPr marL="574675" indent="-223838">
              <a:buFont typeface="Wingdings" pitchFamily="2" charset="2"/>
              <a:buChar char="Ø"/>
            </a:pPr>
            <a:r>
              <a:rPr lang="en-US" sz="2400" b="0" dirty="0" smtClean="0"/>
              <a:t>137 comments received, excluding editorials, from 10 agencies (6 agencies responded no comment)</a:t>
            </a:r>
          </a:p>
          <a:p>
            <a:pPr marL="574675" indent="-223838">
              <a:buFont typeface="Wingdings" pitchFamily="2" charset="2"/>
              <a:buChar char="Ø"/>
            </a:pPr>
            <a:r>
              <a:rPr lang="en-US" sz="2400" b="0" dirty="0" smtClean="0"/>
              <a:t>Volunteers from 5 agencies (FDIC, Naval Audit Service, Transportation, EPA, and Treasury) met to resolve comments – most were accepted</a:t>
            </a:r>
          </a:p>
          <a:p>
            <a:pPr marL="574675" indent="-223838">
              <a:buFont typeface="Wingdings" pitchFamily="2" charset="2"/>
              <a:buChar char="Ø"/>
            </a:pPr>
            <a:r>
              <a:rPr lang="en-US" sz="2400" b="0" dirty="0" smtClean="0"/>
              <a:t>A second, “fatal flaw” exposure was done in late July 2012; the draft checklists you will learn about today are the version that was exposed</a:t>
            </a:r>
          </a:p>
          <a:p>
            <a:pPr marL="574675" indent="-223838">
              <a:buFont typeface="Wingdings" pitchFamily="2" charset="2"/>
              <a:buChar char="Ø"/>
            </a:pPr>
            <a:r>
              <a:rPr lang="en-US" sz="2400" b="0" dirty="0" smtClean="0"/>
              <a:t>Goal is to incorporate any additional comments as appropriate and present to CIGIE Audit Committee for approval at its 9/25/2012 meeting</a:t>
            </a:r>
            <a:endParaRPr lang="en-US" sz="2400" b="0"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36</a:t>
            </a:fld>
            <a:r>
              <a:rPr lang="en-US" smtClean="0"/>
              <a:t> </a:t>
            </a:r>
            <a:endParaRPr lang="en-US"/>
          </a:p>
        </p:txBody>
      </p:sp>
    </p:spTree>
    <p:extLst>
      <p:ext uri="{BB962C8B-B14F-4D97-AF65-F5344CB8AC3E}">
        <p14:creationId xmlns:p14="http://schemas.microsoft.com/office/powerpoint/2010/main" xmlns="" val="452542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and Updating the Guide</a:t>
            </a:r>
            <a:endParaRPr lang="en-US" sz="3200" dirty="0"/>
          </a:p>
        </p:txBody>
      </p:sp>
      <p:sp>
        <p:nvSpPr>
          <p:cNvPr id="3" name="Content Placeholder 2"/>
          <p:cNvSpPr>
            <a:spLocks noGrp="1"/>
          </p:cNvSpPr>
          <p:nvPr>
            <p:ph idx="1"/>
          </p:nvPr>
        </p:nvSpPr>
        <p:spPr/>
        <p:txBody>
          <a:bodyPr/>
          <a:lstStyle/>
          <a:p>
            <a:pPr marL="339725" indent="-339725">
              <a:buFont typeface="Wingdings" pitchFamily="2" charset="2"/>
              <a:buChar char="ü"/>
            </a:pPr>
            <a:r>
              <a:rPr lang="en-US" sz="2600" b="0" dirty="0" smtClean="0"/>
              <a:t>One agency commented – Should there be a separate checklist for IT audits? The decision was that the performance audit checklist was applicable</a:t>
            </a:r>
          </a:p>
          <a:p>
            <a:pPr marL="339725" indent="-339725">
              <a:buFont typeface="Wingdings" pitchFamily="2" charset="2"/>
              <a:buChar char="ü"/>
            </a:pPr>
            <a:r>
              <a:rPr lang="en-US" sz="2600" b="0" dirty="0" smtClean="0"/>
              <a:t>A few brief comments on the draft Appendices</a:t>
            </a:r>
          </a:p>
          <a:p>
            <a:pPr marL="574675" indent="-234950">
              <a:buFont typeface="Wingdings" pitchFamily="2" charset="2"/>
              <a:buChar char="Ø"/>
            </a:pPr>
            <a:r>
              <a:rPr lang="en-US" sz="2200" b="0" dirty="0" smtClean="0"/>
              <a:t>A – focus is on policies and procedures under 2011 YB</a:t>
            </a:r>
          </a:p>
          <a:p>
            <a:pPr marL="574675" indent="-234950">
              <a:buFont typeface="Wingdings" pitchFamily="2" charset="2"/>
              <a:buChar char="Ø"/>
            </a:pPr>
            <a:r>
              <a:rPr lang="en-US" sz="2200" b="0" dirty="0" smtClean="0"/>
              <a:t>B – major change is the new Independence framework</a:t>
            </a:r>
          </a:p>
          <a:p>
            <a:pPr marL="574675" indent="-234950">
              <a:buFont typeface="Wingdings" pitchFamily="2" charset="2"/>
              <a:buChar char="Ø"/>
            </a:pPr>
            <a:r>
              <a:rPr lang="en-US" sz="2000" b="0" dirty="0" smtClean="0"/>
              <a:t>E </a:t>
            </a:r>
            <a:r>
              <a:rPr lang="en-US" sz="2000" b="0" dirty="0"/>
              <a:t>– now focused on applicable “must” and “should” requirements of the </a:t>
            </a:r>
            <a:r>
              <a:rPr lang="en-US" sz="2000" b="0" dirty="0" err="1"/>
              <a:t>YB</a:t>
            </a:r>
            <a:r>
              <a:rPr lang="en-US" sz="2000" b="0" dirty="0"/>
              <a:t>, more than just a </a:t>
            </a:r>
            <a:r>
              <a:rPr lang="en-US" sz="2000" b="0" dirty="0" smtClean="0"/>
              <a:t>refresh</a:t>
            </a:r>
          </a:p>
          <a:p>
            <a:pPr marL="574675" indent="-234950">
              <a:buFont typeface="Wingdings" pitchFamily="2" charset="2"/>
              <a:buChar char="Ø"/>
            </a:pPr>
            <a:r>
              <a:rPr lang="en-US" sz="2000" b="0" dirty="0"/>
              <a:t>F – least changed</a:t>
            </a:r>
          </a:p>
          <a:p>
            <a:pPr marL="574675" indent="-234950">
              <a:buFont typeface="Wingdings" pitchFamily="2" charset="2"/>
              <a:buChar char="Ø"/>
            </a:pPr>
            <a:endParaRPr lang="en-US" sz="2000" b="0" dirty="0"/>
          </a:p>
          <a:p>
            <a:pPr marL="574675" indent="-234950">
              <a:buFont typeface="Wingdings" pitchFamily="2" charset="2"/>
              <a:buChar char="Ø"/>
            </a:pPr>
            <a:endParaRPr lang="en-US" sz="2200" b="0" dirty="0" smtClean="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37</a:t>
            </a:fld>
            <a:r>
              <a:rPr lang="en-US" smtClean="0"/>
              <a:t> </a:t>
            </a:r>
            <a:endParaRPr lang="en-US"/>
          </a:p>
        </p:txBody>
      </p:sp>
    </p:spTree>
    <p:extLst>
      <p:ext uri="{BB962C8B-B14F-4D97-AF65-F5344CB8AC3E}">
        <p14:creationId xmlns:p14="http://schemas.microsoft.com/office/powerpoint/2010/main" xmlns="" val="20756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and Updating the Guide</a:t>
            </a:r>
            <a:endParaRPr lang="en-US" sz="3200" dirty="0"/>
          </a:p>
        </p:txBody>
      </p:sp>
      <p:sp>
        <p:nvSpPr>
          <p:cNvPr id="3" name="Content Placeholder 2"/>
          <p:cNvSpPr>
            <a:spLocks noGrp="1"/>
          </p:cNvSpPr>
          <p:nvPr>
            <p:ph idx="1"/>
          </p:nvPr>
        </p:nvSpPr>
        <p:spPr/>
        <p:txBody>
          <a:bodyPr/>
          <a:lstStyle/>
          <a:p>
            <a:pPr marL="574675" indent="-234950">
              <a:buFont typeface="Wingdings" pitchFamily="2" charset="2"/>
              <a:buChar char="Ø"/>
            </a:pPr>
            <a:r>
              <a:rPr lang="en-US" sz="2200" b="0" dirty="0" smtClean="0"/>
              <a:t>Took the opportunity to improve the appendices for areas that 2011 YB did not change</a:t>
            </a:r>
          </a:p>
          <a:p>
            <a:pPr marL="574675" indent="-234950">
              <a:buFont typeface="Wingdings" pitchFamily="2" charset="2"/>
              <a:buChar char="Ø"/>
            </a:pPr>
            <a:r>
              <a:rPr lang="en-US" sz="2200" b="0" dirty="0" smtClean="0"/>
              <a:t>A and B include both 2011 </a:t>
            </a:r>
            <a:r>
              <a:rPr lang="en-US" sz="2200" b="0" dirty="0" err="1" smtClean="0"/>
              <a:t>YB</a:t>
            </a:r>
            <a:r>
              <a:rPr lang="en-US" sz="2200" b="0" dirty="0" smtClean="0"/>
              <a:t> and 2007 </a:t>
            </a:r>
            <a:r>
              <a:rPr lang="en-US" sz="2200" b="0" dirty="0" err="1" smtClean="0"/>
              <a:t>YB</a:t>
            </a:r>
            <a:endParaRPr lang="en-US" sz="2200" b="0" dirty="0" smtClean="0"/>
          </a:p>
          <a:p>
            <a:pPr>
              <a:buFont typeface="Wingdings" pitchFamily="2" charset="2"/>
              <a:buChar char="ü"/>
            </a:pPr>
            <a:r>
              <a:rPr lang="en-US" sz="2400" b="0" dirty="0" smtClean="0"/>
              <a:t>A few changes also made to the illustrative </a:t>
            </a:r>
            <a:r>
              <a:rPr lang="en-US" sz="2400" b="0" dirty="0" err="1" smtClean="0"/>
              <a:t>MOU</a:t>
            </a:r>
            <a:endParaRPr lang="en-US" sz="2400" b="0" dirty="0" smtClean="0"/>
          </a:p>
          <a:p>
            <a:pPr marL="574675" indent="-223838">
              <a:buFont typeface="Wingdings" pitchFamily="2" charset="2"/>
              <a:buChar char="Ø"/>
            </a:pPr>
            <a:r>
              <a:rPr lang="en-US" sz="2200" b="0" dirty="0" smtClean="0"/>
              <a:t>Necessary security clearances</a:t>
            </a:r>
          </a:p>
          <a:p>
            <a:pPr marL="574675" indent="-223838">
              <a:buFont typeface="Wingdings" pitchFamily="2" charset="2"/>
              <a:buChar char="Ø"/>
            </a:pPr>
            <a:r>
              <a:rPr lang="en-US" sz="2200" b="0" dirty="0" smtClean="0"/>
              <a:t>Requests/legal demands for peer review documentation</a:t>
            </a:r>
          </a:p>
          <a:p>
            <a:pPr marL="574675" indent="-223838">
              <a:buFont typeface="Wingdings" pitchFamily="2" charset="2"/>
              <a:buChar char="Ø"/>
            </a:pPr>
            <a:r>
              <a:rPr lang="en-US" sz="2200" b="0" dirty="0" smtClean="0"/>
              <a:t>Continuing cooperation necessary to address peer review reporting in the </a:t>
            </a:r>
            <a:r>
              <a:rPr lang="en-US" sz="2200" b="0" dirty="0" err="1" smtClean="0"/>
              <a:t>IG</a:t>
            </a:r>
            <a:r>
              <a:rPr lang="en-US" sz="2200" b="0" dirty="0" smtClean="0"/>
              <a:t> semiannual report </a:t>
            </a:r>
          </a:p>
          <a:p>
            <a:pPr marL="574675" indent="-234950">
              <a:buFont typeface="Wingdings" pitchFamily="2" charset="2"/>
              <a:buChar char="Ø"/>
            </a:pPr>
            <a:endParaRPr lang="en-US" sz="2400" b="0" dirty="0"/>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38</a:t>
            </a:fld>
            <a:r>
              <a:rPr lang="en-US" smtClean="0"/>
              <a:t> </a:t>
            </a:r>
            <a:endParaRPr lang="en-US"/>
          </a:p>
        </p:txBody>
      </p:sp>
    </p:spTree>
    <p:extLst>
      <p:ext uri="{BB962C8B-B14F-4D97-AF65-F5344CB8AC3E}">
        <p14:creationId xmlns:p14="http://schemas.microsoft.com/office/powerpoint/2010/main" xmlns="" val="462400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000" dirty="0" smtClean="0"/>
              <a:t>Sec. </a:t>
            </a:r>
            <a:r>
              <a:rPr lang="en-US" sz="2000" dirty="0" err="1" smtClean="0"/>
              <a:t>989C</a:t>
            </a:r>
            <a:r>
              <a:rPr lang="en-US" sz="2000" dirty="0" smtClean="0"/>
              <a:t>. Strengthening Inspector General Accountability</a:t>
            </a:r>
          </a:p>
          <a:p>
            <a:r>
              <a:rPr lang="en-US" sz="1800" b="0" dirty="0" smtClean="0"/>
              <a:t>Added to the </a:t>
            </a:r>
            <a:r>
              <a:rPr lang="en-US" sz="1800" b="0" dirty="0" err="1" smtClean="0"/>
              <a:t>IG</a:t>
            </a:r>
            <a:r>
              <a:rPr lang="en-US" sz="1800" b="0" dirty="0" smtClean="0"/>
              <a:t> Act, Section 5(a)--</a:t>
            </a:r>
          </a:p>
          <a:p>
            <a:pPr marL="404813" indent="-404813"/>
            <a:r>
              <a:rPr lang="en-US" sz="1500" b="0" dirty="0"/>
              <a:t>‘‘(14)(A) an appendix containing the results of any </a:t>
            </a:r>
            <a:r>
              <a:rPr lang="en-US" sz="1500" b="0" dirty="0" smtClean="0"/>
              <a:t>peer review </a:t>
            </a:r>
            <a:r>
              <a:rPr lang="en-US" sz="1500" b="0" dirty="0"/>
              <a:t>conducted by another Office of Inspector General </a:t>
            </a:r>
            <a:r>
              <a:rPr lang="en-US" sz="1500" b="0" dirty="0" smtClean="0"/>
              <a:t>during the </a:t>
            </a:r>
            <a:r>
              <a:rPr lang="en-US" sz="1500" b="0" dirty="0"/>
              <a:t>reporting period; or</a:t>
            </a:r>
          </a:p>
          <a:p>
            <a:pPr marL="404813" indent="-404813"/>
            <a:r>
              <a:rPr lang="en-US" sz="1500" b="0" dirty="0"/>
              <a:t>‘‘(B) if no peer review was conducted within that </a:t>
            </a:r>
            <a:r>
              <a:rPr lang="en-US" sz="1500" b="0" dirty="0" smtClean="0"/>
              <a:t>reporting period</a:t>
            </a:r>
            <a:r>
              <a:rPr lang="en-US" sz="1500" b="0" dirty="0"/>
              <a:t>, a statement identifying the date of the last peer </a:t>
            </a:r>
            <a:r>
              <a:rPr lang="en-US" sz="1500" b="0" dirty="0" smtClean="0"/>
              <a:t>review conducted </a:t>
            </a:r>
            <a:r>
              <a:rPr lang="en-US" sz="1500" b="0" dirty="0"/>
              <a:t>by another Office of Inspector General;</a:t>
            </a:r>
          </a:p>
          <a:p>
            <a:pPr marL="574675" indent="-574675"/>
            <a:r>
              <a:rPr lang="en-US" sz="1500" b="0" dirty="0"/>
              <a:t>‘‘(15</a:t>
            </a:r>
            <a:r>
              <a:rPr lang="en-US" sz="1500" b="0" dirty="0" smtClean="0"/>
              <a:t>)	a </a:t>
            </a:r>
            <a:r>
              <a:rPr lang="en-US" sz="1500" b="0" dirty="0"/>
              <a:t>list of any outstanding recommendations from </a:t>
            </a:r>
            <a:r>
              <a:rPr lang="en-US" sz="1500" b="0" dirty="0" smtClean="0"/>
              <a:t>any peer </a:t>
            </a:r>
            <a:r>
              <a:rPr lang="en-US" sz="1500" b="0" dirty="0"/>
              <a:t>review conducted by another Office of Inspector </a:t>
            </a:r>
            <a:r>
              <a:rPr lang="en-US" sz="1500" b="0" dirty="0" smtClean="0"/>
              <a:t>General that </a:t>
            </a:r>
            <a:r>
              <a:rPr lang="en-US" sz="1500" b="0" dirty="0"/>
              <a:t>have not been fully implemented, including a </a:t>
            </a:r>
            <a:r>
              <a:rPr lang="en-US" sz="1500" b="0" dirty="0" smtClean="0"/>
              <a:t>statement describing </a:t>
            </a:r>
            <a:r>
              <a:rPr lang="en-US" sz="1500" b="0" dirty="0"/>
              <a:t>the status of the implementation and </a:t>
            </a:r>
            <a:r>
              <a:rPr lang="en-US" sz="1500" b="0" dirty="0" smtClean="0"/>
              <a:t>why implementation </a:t>
            </a:r>
            <a:r>
              <a:rPr lang="en-US" sz="1500" b="0" dirty="0"/>
              <a:t>is not complete; and</a:t>
            </a:r>
          </a:p>
          <a:p>
            <a:pPr marL="574675" indent="-574675"/>
            <a:r>
              <a:rPr lang="en-US" sz="1500" b="0" dirty="0"/>
              <a:t>‘‘(16) </a:t>
            </a:r>
            <a:r>
              <a:rPr lang="en-US" sz="1500" b="0" dirty="0" smtClean="0"/>
              <a:t>	a </a:t>
            </a:r>
            <a:r>
              <a:rPr lang="en-US" sz="1500" b="0" dirty="0"/>
              <a:t>list of any peer reviews conducted by the </a:t>
            </a:r>
            <a:r>
              <a:rPr lang="en-US" sz="1500" b="0" dirty="0" smtClean="0"/>
              <a:t>Inspector General </a:t>
            </a:r>
            <a:r>
              <a:rPr lang="en-US" sz="1500" b="0" dirty="0"/>
              <a:t>of another Office of the Inspector General during </a:t>
            </a:r>
            <a:r>
              <a:rPr lang="en-US" sz="1500" b="0" dirty="0" smtClean="0"/>
              <a:t>the </a:t>
            </a:r>
            <a:r>
              <a:rPr lang="en-US" sz="1500" b="0" dirty="0"/>
              <a:t>reporting period, including a list of any outstanding </a:t>
            </a:r>
            <a:r>
              <a:rPr lang="en-US" sz="1500" b="0" dirty="0" smtClean="0"/>
              <a:t>recommendations made </a:t>
            </a:r>
            <a:r>
              <a:rPr lang="en-US" sz="1500" b="0" dirty="0"/>
              <a:t>from any previous peer review (</a:t>
            </a:r>
            <a:r>
              <a:rPr lang="en-US" sz="1500" b="0" dirty="0" smtClean="0"/>
              <a:t>including any </a:t>
            </a:r>
            <a:r>
              <a:rPr lang="en-US" sz="1500" b="0" dirty="0"/>
              <a:t>peer review conducted before the reporting period) </a:t>
            </a:r>
            <a:r>
              <a:rPr lang="en-US" sz="1500" b="0" dirty="0" smtClean="0"/>
              <a:t>that remain </a:t>
            </a:r>
            <a:r>
              <a:rPr lang="en-US" sz="1500" b="0" dirty="0"/>
              <a:t>outstanding or have not been fully implemented.’’</a:t>
            </a:r>
            <a:endParaRPr lang="en-US" sz="1500" dirty="0" smtClean="0"/>
          </a:p>
          <a:p>
            <a:r>
              <a:rPr lang="en-US" dirty="0" smtClean="0"/>
              <a:t> </a:t>
            </a:r>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39</a:t>
            </a:fld>
            <a:r>
              <a:rPr lang="en-US" smtClean="0"/>
              <a:t> </a:t>
            </a:r>
            <a:endParaRPr lang="en-US"/>
          </a:p>
        </p:txBody>
      </p:sp>
    </p:spTree>
    <p:extLst>
      <p:ext uri="{BB962C8B-B14F-4D97-AF65-F5344CB8AC3E}">
        <p14:creationId xmlns:p14="http://schemas.microsoft.com/office/powerpoint/2010/main" xmlns="" val="190823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1650"/>
            <a:ext cx="8229600" cy="4525963"/>
          </a:xfrm>
        </p:spPr>
        <p:txBody>
          <a:bodyPr/>
          <a:lstStyle/>
          <a:p>
            <a:pPr marL="0" indent="0"/>
            <a:r>
              <a:rPr lang="en-US" sz="3000" dirty="0" smtClean="0"/>
              <a:t>Terminology for Professional Requirements</a:t>
            </a:r>
          </a:p>
          <a:p>
            <a:endParaRPr lang="en-US" sz="1200" dirty="0" smtClean="0"/>
          </a:p>
          <a:p>
            <a:r>
              <a:rPr lang="en-US" sz="2600" dirty="0" smtClean="0"/>
              <a:t>Unconditional requirements</a:t>
            </a:r>
            <a:r>
              <a:rPr lang="en-US" sz="2600" b="0" dirty="0" smtClean="0"/>
              <a:t> – GAGAS uses the word </a:t>
            </a:r>
            <a:r>
              <a:rPr lang="en-US" sz="2600" b="0" i="1" dirty="0" smtClean="0"/>
              <a:t>must</a:t>
            </a:r>
          </a:p>
          <a:p>
            <a:r>
              <a:rPr lang="en-US" sz="2600" dirty="0" smtClean="0"/>
              <a:t>Presumptively mandatory requirements</a:t>
            </a:r>
            <a:r>
              <a:rPr lang="en-US" sz="2600" b="0" dirty="0" smtClean="0"/>
              <a:t> – A</a:t>
            </a:r>
            <a:r>
              <a:rPr lang="en-US" sz="2800" b="0" dirty="0" smtClean="0"/>
              <a:t>uditors </a:t>
            </a:r>
            <a:r>
              <a:rPr lang="en-US" sz="2800" b="0" dirty="0"/>
              <a:t>and audit organizations must comply with a presumptively mandatory requirement in all cases where such a requirement is relevant except in rare </a:t>
            </a:r>
            <a:r>
              <a:rPr lang="en-US" sz="2800" b="0" dirty="0" smtClean="0"/>
              <a:t>circumstances. </a:t>
            </a:r>
            <a:r>
              <a:rPr lang="en-US" sz="2800" b="0" dirty="0"/>
              <a:t>GAGAS uses the word </a:t>
            </a:r>
            <a:r>
              <a:rPr lang="en-US" sz="2800" b="0" i="1" dirty="0"/>
              <a:t>should </a:t>
            </a:r>
            <a:endParaRPr lang="en-US" sz="1600" b="0" i="1" dirty="0" smtClean="0"/>
          </a:p>
          <a:p>
            <a:r>
              <a:rPr lang="en-US" sz="1600" b="0" i="1" dirty="0" smtClean="0"/>
              <a:t>Government Auditing Standards (2011 Revision)</a:t>
            </a:r>
            <a:r>
              <a:rPr lang="en-US" sz="1600" b="0" dirty="0" smtClean="0"/>
              <a:t>, paragraph 2.15</a:t>
            </a:r>
            <a:endParaRPr lang="en-US" sz="1600" b="0" i="1" dirty="0" smtClean="0"/>
          </a:p>
          <a:p>
            <a:endParaRPr lang="en-US" sz="2600" b="0"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4</a:t>
            </a:fld>
            <a:r>
              <a:rPr lang="en-US" smtClean="0"/>
              <a:t> </a:t>
            </a:r>
            <a:endParaRPr lang="en-US"/>
          </a:p>
        </p:txBody>
      </p:sp>
      <p:sp>
        <p:nvSpPr>
          <p:cNvPr id="8"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Parting Thoughts</a:t>
            </a:r>
            <a:endParaRPr lang="en-US" sz="3200" dirty="0"/>
          </a:p>
        </p:txBody>
      </p:sp>
      <p:sp>
        <p:nvSpPr>
          <p:cNvPr id="3" name="Content Placeholder 2"/>
          <p:cNvSpPr>
            <a:spLocks noGrp="1"/>
          </p:cNvSpPr>
          <p:nvPr>
            <p:ph idx="1"/>
          </p:nvPr>
        </p:nvSpPr>
        <p:spPr>
          <a:xfrm>
            <a:off x="457200" y="1371600"/>
            <a:ext cx="8229600" cy="4525963"/>
          </a:xfrm>
        </p:spPr>
        <p:txBody>
          <a:bodyPr/>
          <a:lstStyle/>
          <a:p>
            <a:pPr algn="ctr"/>
            <a:r>
              <a:rPr lang="en-US" sz="2400" b="0" dirty="0" smtClean="0"/>
              <a:t>(Disclaimer – these are my views</a:t>
            </a:r>
            <a:r>
              <a:rPr lang="en-US" sz="2800" b="0" dirty="0" smtClean="0"/>
              <a:t>)</a:t>
            </a:r>
          </a:p>
          <a:p>
            <a:pPr>
              <a:buFont typeface="Wingdings" pitchFamily="2" charset="2"/>
              <a:buChar char="Ø"/>
            </a:pPr>
            <a:r>
              <a:rPr lang="en-US" sz="2800" b="0" dirty="0" smtClean="0"/>
              <a:t>Your participation in the external peer review process is critical to integrity of the IG Community</a:t>
            </a:r>
          </a:p>
          <a:p>
            <a:pPr>
              <a:buFont typeface="Wingdings" pitchFamily="2" charset="2"/>
              <a:buChar char="Ø"/>
            </a:pPr>
            <a:r>
              <a:rPr lang="en-US" sz="2800" b="0" dirty="0" smtClean="0"/>
              <a:t>For team members – important to kick the tires hard but be reasonable</a:t>
            </a:r>
          </a:p>
          <a:p>
            <a:pPr>
              <a:buFont typeface="Wingdings" pitchFamily="2" charset="2"/>
              <a:buChar char="Ø"/>
            </a:pPr>
            <a:r>
              <a:rPr lang="en-US" sz="2800" b="0" dirty="0" smtClean="0"/>
              <a:t>For team captains – ensure team members are competent in assigned areas; focus on material vs. immaterial</a:t>
            </a:r>
            <a:endParaRPr lang="en-US" sz="2800" b="0"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40</a:t>
            </a:fld>
            <a:r>
              <a:rPr lang="en-US" smtClean="0"/>
              <a:t> </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sz="2800" b="0" dirty="0" smtClean="0"/>
              <a:t>There are many ways to achieve GAGAS intent – no one is more “right”</a:t>
            </a:r>
          </a:p>
          <a:p>
            <a:pPr>
              <a:buFont typeface="Wingdings" pitchFamily="2" charset="2"/>
              <a:buChar char="Ø"/>
            </a:pPr>
            <a:r>
              <a:rPr lang="en-US" sz="2800" b="0" dirty="0" smtClean="0"/>
              <a:t>GAGAS vs. policies and procedures</a:t>
            </a:r>
          </a:p>
          <a:p>
            <a:pPr>
              <a:buFont typeface="Wingdings" pitchFamily="2" charset="2"/>
              <a:buChar char="Ø"/>
            </a:pPr>
            <a:r>
              <a:rPr lang="en-US" sz="2800" b="0" dirty="0" smtClean="0"/>
              <a:t>Peer review is a learning experience – new ways to do things, validation of own policies/practices, forced immersion into GAGAS, networking</a:t>
            </a:r>
          </a:p>
          <a:p>
            <a:pPr>
              <a:buFont typeface="Wingdings" pitchFamily="2" charset="2"/>
              <a:buChar char="Ø"/>
            </a:pPr>
            <a:r>
              <a:rPr lang="en-US" sz="2800" b="0" dirty="0" smtClean="0"/>
              <a:t>Working on FAEC projects like the Peer Review Guide update – try it, you might like it</a:t>
            </a:r>
            <a:endParaRPr lang="en-US" sz="2800" b="0"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41</a:t>
            </a:fld>
            <a:r>
              <a:rPr lang="en-US" smtClean="0"/>
              <a:t> </a:t>
            </a:r>
            <a:endParaRPr lang="en-US"/>
          </a:p>
        </p:txBody>
      </p:sp>
      <p:sp>
        <p:nvSpPr>
          <p:cNvPr id="6" name="Title 1"/>
          <p:cNvSpPr>
            <a:spLocks noGrp="1"/>
          </p:cNvSpPr>
          <p:nvPr>
            <p:ph type="title"/>
          </p:nvPr>
        </p:nvSpPr>
        <p:spPr/>
        <p:txBody>
          <a:bodyPr/>
          <a:lstStyle/>
          <a:p>
            <a:r>
              <a:rPr lang="en-US" sz="3200" dirty="0" smtClean="0"/>
              <a:t>Parting Thoughts</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endParaRPr lang="en-US" smtClean="0"/>
          </a:p>
        </p:txBody>
      </p:sp>
      <p:sp>
        <p:nvSpPr>
          <p:cNvPr id="34820" name="Rectangle 3"/>
          <p:cNvSpPr>
            <a:spLocks noGrp="1" noChangeArrowheads="1"/>
          </p:cNvSpPr>
          <p:nvPr>
            <p:ph idx="1"/>
          </p:nvPr>
        </p:nvSpPr>
        <p:spPr/>
        <p:txBody>
          <a:bodyPr/>
          <a:lstStyle/>
          <a:p>
            <a:pPr algn="ctr" eaLnBrk="1" hangingPunct="1"/>
            <a:endParaRPr lang="en-US" sz="8000" dirty="0" smtClean="0"/>
          </a:p>
          <a:p>
            <a:pPr algn="ctr" eaLnBrk="1" hangingPunct="1"/>
            <a:r>
              <a:rPr lang="en-US" sz="8000" dirty="0" smtClean="0"/>
              <a:t>Questions</a:t>
            </a:r>
          </a:p>
          <a:p>
            <a:pPr algn="ctr" eaLnBrk="1" hangingPunct="1"/>
            <a:endParaRPr lang="en-US" sz="1400" dirty="0" smtClean="0"/>
          </a:p>
          <a:p>
            <a:pPr algn="ctr" eaLnBrk="1" hangingPunct="1"/>
            <a:endParaRPr lang="en-US" sz="1400" b="0" i="1"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86F50CAD-1E8B-4102-9001-5C4B32C9FFDD}" type="slidenum">
              <a:rPr lang="en-US" i="1"/>
              <a:pPr>
                <a:defRPr/>
              </a:pPr>
              <a:t>42</a:t>
            </a:fld>
            <a:r>
              <a:rPr lang="en-US"/>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
        <p:nvSpPr>
          <p:cNvPr id="3" name="Content Placeholder 2"/>
          <p:cNvSpPr>
            <a:spLocks noGrp="1"/>
          </p:cNvSpPr>
          <p:nvPr>
            <p:ph idx="1"/>
          </p:nvPr>
        </p:nvSpPr>
        <p:spPr>
          <a:xfrm>
            <a:off x="457200" y="1447795"/>
            <a:ext cx="8229600" cy="4525963"/>
          </a:xfrm>
        </p:spPr>
        <p:txBody>
          <a:bodyPr/>
          <a:lstStyle/>
          <a:p>
            <a:pPr marL="0" indent="0"/>
            <a:r>
              <a:rPr lang="en-US" sz="2600" dirty="0" smtClean="0"/>
              <a:t>In rare circumstances…</a:t>
            </a:r>
            <a:endParaRPr lang="en-US" sz="1800" b="0" dirty="0"/>
          </a:p>
          <a:p>
            <a:pPr>
              <a:buFont typeface="Wingdings" pitchFamily="2" charset="2"/>
              <a:buChar char="Ø"/>
            </a:pPr>
            <a:r>
              <a:rPr lang="en-US" sz="2200" b="0" dirty="0" smtClean="0"/>
              <a:t>should </a:t>
            </a:r>
            <a:r>
              <a:rPr lang="en-US" sz="2200" b="0" dirty="0"/>
              <a:t>perform alternative procedures to achieve the intent of that </a:t>
            </a:r>
            <a:r>
              <a:rPr lang="en-US" sz="2200" b="0" dirty="0" smtClean="0"/>
              <a:t>requirement</a:t>
            </a:r>
          </a:p>
          <a:p>
            <a:pPr>
              <a:buFont typeface="Wingdings" pitchFamily="2" charset="2"/>
              <a:buChar char="Ø"/>
            </a:pPr>
            <a:r>
              <a:rPr lang="en-US" sz="2200" b="0" dirty="0" smtClean="0"/>
              <a:t>expected </a:t>
            </a:r>
            <a:r>
              <a:rPr lang="en-US" sz="2200" b="0" dirty="0"/>
              <a:t>to arise only when the requirement is for a specific procedure to be performed and, in the specific circumstances of the audit, that procedure would be ineffective in achieving the intent of the </a:t>
            </a:r>
            <a:r>
              <a:rPr lang="en-US" sz="2200" b="0" dirty="0" smtClean="0"/>
              <a:t>requirement</a:t>
            </a:r>
          </a:p>
          <a:p>
            <a:pPr>
              <a:buFont typeface="Wingdings" pitchFamily="2" charset="2"/>
              <a:buChar char="Ø"/>
            </a:pPr>
            <a:r>
              <a:rPr lang="en-US" sz="2200" b="0" dirty="0" smtClean="0"/>
              <a:t>must </a:t>
            </a:r>
            <a:r>
              <a:rPr lang="en-US" sz="2200" b="0" dirty="0"/>
              <a:t>document their justification for the departure and how the alternative procedures performed in the circumstances were sufficient to achieve the intent of that </a:t>
            </a:r>
            <a:r>
              <a:rPr lang="en-US" sz="2200" b="0" dirty="0" smtClean="0"/>
              <a:t>requirement</a:t>
            </a:r>
          </a:p>
          <a:p>
            <a:pPr>
              <a:buFont typeface="Wingdings" pitchFamily="2" charset="2"/>
              <a:buChar char="Ø"/>
            </a:pPr>
            <a:endParaRPr lang="en-US" sz="800" b="0" dirty="0" smtClean="0"/>
          </a:p>
          <a:p>
            <a:r>
              <a:rPr lang="en-US" sz="1600" b="0" i="1" dirty="0" smtClean="0"/>
              <a:t>Government Auditing Standards (2011 Revision)</a:t>
            </a:r>
            <a:r>
              <a:rPr lang="en-US" sz="1600" b="0" dirty="0" smtClean="0"/>
              <a:t>, paragraph 2.16</a:t>
            </a:r>
            <a:endParaRPr lang="en-US" sz="1600" b="0" i="1" dirty="0" smtClean="0"/>
          </a:p>
          <a:p>
            <a:pPr>
              <a:buFont typeface="Wingdings" pitchFamily="2" charset="2"/>
              <a:buChar char="Ø"/>
            </a:pPr>
            <a:endParaRPr lang="en-US" sz="1600" b="0"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5</a:t>
            </a:fld>
            <a:r>
              <a:rPr lang="en-US" smtClean="0"/>
              <a:t>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p:txBody>
          <a:bodyPr/>
          <a:lstStyle/>
          <a:p>
            <a:pPr eaLnBrk="1" hangingPunct="1">
              <a:lnSpc>
                <a:spcPct val="80000"/>
              </a:lnSpc>
              <a:buFont typeface="Wingdings" pitchFamily="2" charset="2"/>
              <a:buChar char="ü"/>
            </a:pPr>
            <a:r>
              <a:rPr lang="en-US" sz="2800" b="0" dirty="0" smtClean="0"/>
              <a:t>Audit organizations performing GAGAS audits </a:t>
            </a:r>
            <a:r>
              <a:rPr lang="en-US" sz="2800" b="0" u="sng" dirty="0" smtClean="0"/>
              <a:t>must</a:t>
            </a:r>
            <a:r>
              <a:rPr lang="en-US" sz="2800" b="0" dirty="0" smtClean="0"/>
              <a:t> </a:t>
            </a:r>
          </a:p>
          <a:p>
            <a:pPr eaLnBrk="1" hangingPunct="1">
              <a:lnSpc>
                <a:spcPct val="80000"/>
              </a:lnSpc>
            </a:pPr>
            <a:endParaRPr lang="en-US" sz="1000" b="0" dirty="0" smtClean="0"/>
          </a:p>
          <a:p>
            <a:pPr lvl="1" eaLnBrk="1" hangingPunct="1">
              <a:lnSpc>
                <a:spcPct val="80000"/>
              </a:lnSpc>
              <a:buFont typeface="Wingdings" pitchFamily="2" charset="2"/>
              <a:buChar char="Ø"/>
            </a:pPr>
            <a:r>
              <a:rPr lang="en-US" sz="2400" b="0" dirty="0" smtClean="0"/>
              <a:t>establish </a:t>
            </a:r>
            <a:r>
              <a:rPr lang="en-US" sz="2400" b="0" i="1" u="sng" dirty="0" smtClean="0"/>
              <a:t>and maintain</a:t>
            </a:r>
            <a:r>
              <a:rPr lang="en-US" sz="2400" b="0" i="1" dirty="0" smtClean="0"/>
              <a:t> </a:t>
            </a:r>
            <a:r>
              <a:rPr lang="en-US" sz="2400" b="0" dirty="0" smtClean="0"/>
              <a:t>a system of quality control that is designed to provide the audit organization with reasonable assurance that the organization and its personnel comply with professional standards and applicable legal and regulatory requirements</a:t>
            </a:r>
          </a:p>
          <a:p>
            <a:pPr lvl="1" eaLnBrk="1" hangingPunct="1">
              <a:lnSpc>
                <a:spcPct val="80000"/>
              </a:lnSpc>
              <a:buFont typeface="Wingdings" pitchFamily="2" charset="2"/>
              <a:buNone/>
            </a:pPr>
            <a:endParaRPr lang="en-US" sz="1000" b="0" dirty="0" smtClean="0"/>
          </a:p>
          <a:p>
            <a:pPr lvl="1" eaLnBrk="1" hangingPunct="1">
              <a:lnSpc>
                <a:spcPct val="80000"/>
              </a:lnSpc>
              <a:buFont typeface="Wingdings" pitchFamily="2" charset="2"/>
              <a:buChar char="Ø"/>
            </a:pPr>
            <a:r>
              <a:rPr lang="en-US" sz="2400" b="0" dirty="0" smtClean="0"/>
              <a:t>have an external peer review </a:t>
            </a:r>
            <a:r>
              <a:rPr lang="en-US" sz="2400" b="0" i="1" u="sng" dirty="0" smtClean="0"/>
              <a:t>performed by reviewers independent of the audit organization being reviewed</a:t>
            </a:r>
            <a:r>
              <a:rPr lang="en-US" sz="2400" b="0" i="1" dirty="0" smtClean="0"/>
              <a:t> </a:t>
            </a:r>
            <a:r>
              <a:rPr lang="en-US" sz="2400" b="0" dirty="0" smtClean="0"/>
              <a:t>at least</a:t>
            </a:r>
            <a:r>
              <a:rPr lang="en-US" sz="2000" b="0" dirty="0" smtClean="0"/>
              <a:t> </a:t>
            </a:r>
            <a:r>
              <a:rPr lang="en-US" sz="2400" b="0" dirty="0" smtClean="0"/>
              <a:t>once every 3 years</a:t>
            </a:r>
          </a:p>
          <a:p>
            <a:pPr eaLnBrk="1" hangingPunct="1">
              <a:lnSpc>
                <a:spcPct val="80000"/>
              </a:lnSpc>
            </a:pPr>
            <a:endParaRPr lang="en-US" sz="1600" b="0" i="1" dirty="0" smtClean="0"/>
          </a:p>
          <a:p>
            <a:pPr eaLnBrk="1" hangingPunct="1">
              <a:lnSpc>
                <a:spcPct val="80000"/>
              </a:lnSpc>
            </a:pPr>
            <a:r>
              <a:rPr lang="en-US" sz="1600" b="0" i="1" dirty="0" smtClean="0"/>
              <a:t>Government Auditing Standards (2011 Revision)</a:t>
            </a:r>
            <a:r>
              <a:rPr lang="en-US" sz="1600" b="0" dirty="0" smtClean="0"/>
              <a:t>, paragraph 3.82</a:t>
            </a:r>
            <a:endParaRPr lang="en-US" sz="1600" b="0" i="1"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28EE68B9-3BBF-4BD2-873A-01B5198A0BC3}" type="slidenum">
              <a:rPr lang="en-US" i="1"/>
              <a:pPr>
                <a:defRPr/>
              </a:pPr>
              <a:t>6</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1"/>
          </p:nvPr>
        </p:nvSpPr>
        <p:spPr/>
        <p:txBody>
          <a:bodyPr/>
          <a:lstStyle/>
          <a:p>
            <a:pPr marL="0" indent="0" eaLnBrk="1" hangingPunct="1">
              <a:lnSpc>
                <a:spcPct val="80000"/>
              </a:lnSpc>
            </a:pPr>
            <a:r>
              <a:rPr lang="en-US" sz="2800" b="0" dirty="0" smtClean="0"/>
              <a:t>System of Quality Control – 2011 Revision continues a requirement introduced in the 2007 Revision</a:t>
            </a:r>
            <a:r>
              <a:rPr lang="en-US" sz="2400" b="0" dirty="0" smtClean="0"/>
              <a:t> </a:t>
            </a:r>
          </a:p>
          <a:p>
            <a:pPr eaLnBrk="1" hangingPunct="1">
              <a:lnSpc>
                <a:spcPct val="80000"/>
              </a:lnSpc>
              <a:buFont typeface="Wingdings" pitchFamily="2" charset="2"/>
              <a:buChar char="ü"/>
            </a:pPr>
            <a:r>
              <a:rPr lang="en-US" sz="2600" b="0" dirty="0" smtClean="0"/>
              <a:t>Audit organizations should analyze and summarize the results of its monitoring process at least </a:t>
            </a:r>
            <a:r>
              <a:rPr lang="en-US" sz="2600" b="0" u="sng" dirty="0" smtClean="0"/>
              <a:t>annually</a:t>
            </a:r>
            <a:r>
              <a:rPr lang="en-US" sz="2600" b="0" dirty="0" smtClean="0"/>
              <a:t> to</a:t>
            </a:r>
          </a:p>
          <a:p>
            <a:pPr lvl="1" eaLnBrk="1" hangingPunct="1">
              <a:lnSpc>
                <a:spcPct val="80000"/>
              </a:lnSpc>
              <a:buFont typeface="Wingdings" pitchFamily="2" charset="2"/>
              <a:buChar char="Ø"/>
            </a:pPr>
            <a:r>
              <a:rPr lang="en-US" sz="2200" b="0" dirty="0" smtClean="0"/>
              <a:t>identify any systemic or repetitive issues needing improvement</a:t>
            </a:r>
          </a:p>
          <a:p>
            <a:pPr lvl="1" eaLnBrk="1" hangingPunct="1">
              <a:lnSpc>
                <a:spcPct val="80000"/>
              </a:lnSpc>
              <a:buFont typeface="Wingdings" pitchFamily="2" charset="2"/>
              <a:buChar char="Ø"/>
            </a:pPr>
            <a:r>
              <a:rPr lang="en-US" sz="2200" b="0" dirty="0" smtClean="0"/>
              <a:t>recommend corrective action</a:t>
            </a:r>
          </a:p>
          <a:p>
            <a:pPr lvl="1" eaLnBrk="1" hangingPunct="1">
              <a:lnSpc>
                <a:spcPct val="80000"/>
              </a:lnSpc>
              <a:buFont typeface="Wingdings" pitchFamily="2" charset="2"/>
              <a:buChar char="Ø"/>
            </a:pPr>
            <a:r>
              <a:rPr lang="en-US" sz="2200" b="0" dirty="0" smtClean="0"/>
              <a:t>communicate to appropriate personnel any deficiencies noted and recommend remedial action</a:t>
            </a:r>
          </a:p>
          <a:p>
            <a:pPr marL="285750" lvl="1" eaLnBrk="1" hangingPunct="1">
              <a:lnSpc>
                <a:spcPct val="80000"/>
              </a:lnSpc>
              <a:buNone/>
            </a:pPr>
            <a:endParaRPr lang="en-US" sz="2000" b="0" dirty="0" smtClean="0"/>
          </a:p>
          <a:p>
            <a:pPr marL="285750" lvl="1" eaLnBrk="1" hangingPunct="1">
              <a:lnSpc>
                <a:spcPct val="80000"/>
              </a:lnSpc>
              <a:buNone/>
            </a:pPr>
            <a:endParaRPr lang="en-US" sz="2000" b="0" dirty="0" smtClean="0"/>
          </a:p>
          <a:p>
            <a:pPr marL="285750" lvl="1" eaLnBrk="1" hangingPunct="1">
              <a:lnSpc>
                <a:spcPct val="80000"/>
              </a:lnSpc>
              <a:buNone/>
            </a:pPr>
            <a:r>
              <a:rPr lang="en-US" sz="1800" b="0" i="1" dirty="0" smtClean="0"/>
              <a:t>Government Auditing Standards (2011 Revision)</a:t>
            </a:r>
            <a:r>
              <a:rPr lang="en-US" sz="1800" b="0" dirty="0" smtClean="0"/>
              <a:t>, paragraph 3.95</a:t>
            </a:r>
          </a:p>
          <a:p>
            <a:pPr marL="285750" lvl="1" eaLnBrk="1" hangingPunct="1">
              <a:lnSpc>
                <a:spcPct val="80000"/>
              </a:lnSpc>
              <a:buNone/>
            </a:pPr>
            <a:endParaRPr lang="en-US" sz="1800" b="0" dirty="0" smtClean="0"/>
          </a:p>
          <a:p>
            <a:pPr marL="285750" lvl="1" eaLnBrk="1" hangingPunct="1">
              <a:lnSpc>
                <a:spcPct val="80000"/>
              </a:lnSpc>
              <a:buNone/>
            </a:pPr>
            <a:endParaRPr lang="en-US" sz="1800" b="0" i="1" dirty="0" smtClean="0"/>
          </a:p>
          <a:p>
            <a:pPr lvl="1" eaLnBrk="1" hangingPunct="1">
              <a:lnSpc>
                <a:spcPct val="80000"/>
              </a:lnSpc>
              <a:buFont typeface="Wingdings" pitchFamily="2" charset="2"/>
              <a:buChar char="Ø"/>
            </a:pPr>
            <a:endParaRPr lang="en-US" sz="1800" b="0" i="1" dirty="0" smtClean="0"/>
          </a:p>
        </p:txBody>
      </p:sp>
      <p:sp>
        <p:nvSpPr>
          <p:cNvPr id="6" name="Slide Number Placeholder 5"/>
          <p:cNvSpPr>
            <a:spLocks noGrp="1"/>
          </p:cNvSpPr>
          <p:nvPr>
            <p:ph type="sldNum" sz="quarter" idx="12"/>
          </p:nvPr>
        </p:nvSpPr>
        <p:spPr/>
        <p:txBody>
          <a:bodyPr/>
          <a:lstStyle/>
          <a:p>
            <a:pPr>
              <a:defRPr/>
            </a:pPr>
            <a:r>
              <a:rPr lang="en-US"/>
              <a:t> </a:t>
            </a:r>
            <a:r>
              <a:rPr lang="en-US" i="1"/>
              <a:t>Slide </a:t>
            </a:r>
            <a:fld id="{1062B1C6-61B9-40C7-B9F8-0CA955C4A32A}" type="slidenum">
              <a:rPr lang="en-US" i="1"/>
              <a:pPr>
                <a:defRPr/>
              </a:pPr>
              <a:t>7</a:t>
            </a:fld>
            <a:r>
              <a:rPr lang="en-US"/>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YB General Standard for </a:t>
            </a:r>
            <a:br>
              <a:rPr lang="en-US" sz="3200" dirty="0"/>
            </a:br>
            <a:r>
              <a:rPr lang="en-US" sz="3200" dirty="0"/>
              <a:t>Quality Control and Assurance</a:t>
            </a:r>
          </a:p>
        </p:txBody>
      </p:sp>
      <p:sp>
        <p:nvSpPr>
          <p:cNvPr id="3" name="Content Placeholder 2"/>
          <p:cNvSpPr>
            <a:spLocks noGrp="1"/>
          </p:cNvSpPr>
          <p:nvPr>
            <p:ph idx="1"/>
          </p:nvPr>
        </p:nvSpPr>
        <p:spPr/>
        <p:txBody>
          <a:bodyPr/>
          <a:lstStyle/>
          <a:p>
            <a:pPr>
              <a:buFont typeface="Wingdings" pitchFamily="2" charset="2"/>
              <a:buChar char="ü"/>
            </a:pPr>
            <a:r>
              <a:rPr lang="en-US" sz="2800" b="0" dirty="0"/>
              <a:t>More descriptive about safe custody and retention of audit </a:t>
            </a:r>
            <a:r>
              <a:rPr lang="en-US" sz="2800" b="0" dirty="0" smtClean="0"/>
              <a:t>documentation</a:t>
            </a:r>
            <a:endParaRPr lang="en-US" sz="2800" b="0" dirty="0"/>
          </a:p>
          <a:p>
            <a:pPr lvl="1">
              <a:buFont typeface="Wingdings" pitchFamily="2" charset="2"/>
              <a:buChar char="Ø"/>
            </a:pPr>
            <a:r>
              <a:rPr lang="en-US" sz="2400" b="0" dirty="0" smtClean="0"/>
              <a:t>Policies and procedures for safe custody and retention for a time sufficient to satisfy legal, regulatory, and administrative requirements for records retention</a:t>
            </a:r>
          </a:p>
          <a:p>
            <a:pPr lvl="1">
              <a:buFont typeface="Wingdings" pitchFamily="2" charset="2"/>
              <a:buChar char="Ø"/>
            </a:pPr>
            <a:r>
              <a:rPr lang="en-US" sz="2400" b="0" dirty="0" smtClean="0"/>
              <a:t>Audit </a:t>
            </a:r>
            <a:r>
              <a:rPr lang="en-US" sz="2400" b="0" dirty="0"/>
              <a:t>organizations should establish </a:t>
            </a:r>
            <a:r>
              <a:rPr lang="en-US" sz="2400" b="0" dirty="0" smtClean="0"/>
              <a:t>effective </a:t>
            </a:r>
            <a:r>
              <a:rPr lang="en-US" sz="2400" b="0" dirty="0"/>
              <a:t>IT </a:t>
            </a:r>
            <a:r>
              <a:rPr lang="en-US" sz="2400" b="0" dirty="0" smtClean="0"/>
              <a:t>systems controls </a:t>
            </a:r>
            <a:r>
              <a:rPr lang="en-US" sz="2400" b="0" dirty="0"/>
              <a:t>for accessing and </a:t>
            </a:r>
            <a:r>
              <a:rPr lang="en-US" sz="2400" b="0" dirty="0" smtClean="0"/>
              <a:t>updating the audit documentation</a:t>
            </a:r>
            <a:endParaRPr lang="en-US" sz="2400" b="0" dirty="0"/>
          </a:p>
          <a:p>
            <a:endParaRPr lang="en-US" dirty="0"/>
          </a:p>
        </p:txBody>
      </p:sp>
      <p:sp>
        <p:nvSpPr>
          <p:cNvPr id="4" name="Slide Number Placeholder 3"/>
          <p:cNvSpPr>
            <a:spLocks noGrp="1"/>
          </p:cNvSpPr>
          <p:nvPr>
            <p:ph type="sldNum" sz="quarter" idx="12"/>
          </p:nvPr>
        </p:nvSpPr>
        <p:spPr/>
        <p:txBody>
          <a:bodyPr/>
          <a:lstStyle/>
          <a:p>
            <a:pPr>
              <a:defRPr/>
            </a:pPr>
            <a:r>
              <a:rPr lang="en-US" smtClean="0"/>
              <a:t> </a:t>
            </a:r>
            <a:r>
              <a:rPr lang="en-US" i="1" smtClean="0"/>
              <a:t>Slide </a:t>
            </a:r>
            <a:fld id="{E3A09F7E-9CA2-4541-96FF-CCA71B3AAF40}" type="slidenum">
              <a:rPr lang="en-US" i="1" smtClean="0"/>
              <a:pPr>
                <a:defRPr/>
              </a:pPr>
              <a:t>8</a:t>
            </a:fld>
            <a:r>
              <a:rPr lang="en-US" smtClean="0"/>
              <a:t> </a:t>
            </a:r>
            <a:endParaRPr lang="en-US"/>
          </a:p>
        </p:txBody>
      </p:sp>
    </p:spTree>
    <p:extLst>
      <p:ext uri="{BB962C8B-B14F-4D97-AF65-F5344CB8AC3E}">
        <p14:creationId xmlns:p14="http://schemas.microsoft.com/office/powerpoint/2010/main" xmlns="" val="4039082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457200" y="1475505"/>
            <a:ext cx="8229600" cy="4525963"/>
          </a:xfrm>
        </p:spPr>
        <p:txBody>
          <a:bodyPr/>
          <a:lstStyle/>
          <a:p>
            <a:pPr eaLnBrk="1" hangingPunct="1">
              <a:buFont typeface="Wingdings" pitchFamily="2" charset="2"/>
              <a:buChar char="ü"/>
            </a:pPr>
            <a:r>
              <a:rPr lang="en-US" b="0" dirty="0" smtClean="0"/>
              <a:t>Scope of peer review</a:t>
            </a:r>
          </a:p>
          <a:p>
            <a:pPr lvl="1" eaLnBrk="1" hangingPunct="1">
              <a:buFont typeface="Wingdings" pitchFamily="2" charset="2"/>
              <a:buChar char="Ø"/>
            </a:pPr>
            <a:r>
              <a:rPr lang="en-US" sz="2400" b="0" dirty="0" smtClean="0"/>
              <a:t>First peer review covers a review period ending no later than 3 years from </a:t>
            </a:r>
            <a:r>
              <a:rPr lang="en-US" sz="2400" b="0" u="sng" dirty="0" smtClean="0"/>
              <a:t>beginning</a:t>
            </a:r>
            <a:r>
              <a:rPr lang="en-US" sz="2400" b="0" dirty="0" smtClean="0"/>
              <a:t> of first YB audit </a:t>
            </a:r>
          </a:p>
          <a:p>
            <a:pPr lvl="1" eaLnBrk="1" hangingPunct="1">
              <a:buFont typeface="Wingdings" pitchFamily="2" charset="2"/>
              <a:buChar char="Ø"/>
            </a:pPr>
            <a:r>
              <a:rPr lang="en-US" sz="2400" b="0" dirty="0" smtClean="0"/>
              <a:t>Generally 1 year (peer review programs and audit organizations may choose a longer period)</a:t>
            </a:r>
          </a:p>
          <a:p>
            <a:pPr lvl="1" eaLnBrk="1" hangingPunct="1">
              <a:buFont typeface="Wingdings" pitchFamily="2" charset="2"/>
              <a:buChar char="Ø"/>
            </a:pPr>
            <a:r>
              <a:rPr lang="en-US" sz="2400" b="0" dirty="0" smtClean="0"/>
              <a:t>Review quality control policies and procedures</a:t>
            </a:r>
          </a:p>
          <a:p>
            <a:pPr lvl="1" eaLnBrk="1" hangingPunct="1">
              <a:buFont typeface="Wingdings" pitchFamily="2" charset="2"/>
              <a:buChar char="Ø"/>
            </a:pPr>
            <a:r>
              <a:rPr lang="en-US" sz="2400" b="0" dirty="0" smtClean="0"/>
              <a:t>Consider internal monitoring procedures</a:t>
            </a:r>
          </a:p>
          <a:p>
            <a:pPr lvl="1" eaLnBrk="1" hangingPunct="1">
              <a:buFont typeface="Wingdings" pitchFamily="2" charset="2"/>
              <a:buChar char="Ø"/>
            </a:pPr>
            <a:r>
              <a:rPr lang="en-US" sz="2400" b="0" dirty="0" smtClean="0"/>
              <a:t>Review selected auditors’ reports and related documentation</a:t>
            </a:r>
          </a:p>
          <a:p>
            <a:pPr lvl="1" eaLnBrk="1" hangingPunct="1">
              <a:buFont typeface="Wingdings" pitchFamily="2" charset="2"/>
              <a:buChar char="Ø"/>
            </a:pPr>
            <a:r>
              <a:rPr lang="en-US" sz="2400" b="0" dirty="0" smtClean="0"/>
              <a:t>Review other documents (e.g., independence documentation, CPE records, HR files)</a:t>
            </a:r>
          </a:p>
        </p:txBody>
      </p:sp>
      <p:sp>
        <p:nvSpPr>
          <p:cNvPr id="6" name="Slide Number Placeholder 5"/>
          <p:cNvSpPr>
            <a:spLocks noGrp="1"/>
          </p:cNvSpPr>
          <p:nvPr>
            <p:ph type="sldNum" sz="quarter" idx="12"/>
          </p:nvPr>
        </p:nvSpPr>
        <p:spPr/>
        <p:txBody>
          <a:bodyPr/>
          <a:lstStyle/>
          <a:p>
            <a:pPr>
              <a:defRPr/>
            </a:pPr>
            <a:r>
              <a:rPr lang="en-US" dirty="0"/>
              <a:t> </a:t>
            </a:r>
            <a:r>
              <a:rPr lang="en-US" i="1" dirty="0"/>
              <a:t>Slide </a:t>
            </a:r>
            <a:fld id="{EEDBBD1C-F7D7-4A91-A145-B91FFEFA7E24}" type="slidenum">
              <a:rPr lang="en-US" i="1"/>
              <a:pPr>
                <a:defRPr/>
              </a:pPr>
              <a:t>9</a:t>
            </a:fld>
            <a:r>
              <a:rPr lang="en-US" dirty="0"/>
              <a:t> </a:t>
            </a:r>
          </a:p>
        </p:txBody>
      </p:sp>
      <p:sp>
        <p:nvSpPr>
          <p:cNvPr id="7" name="Title 1"/>
          <p:cNvSpPr>
            <a:spLocks noGrp="1"/>
          </p:cNvSpPr>
          <p:nvPr>
            <p:ph type="title"/>
          </p:nvPr>
        </p:nvSpPr>
        <p:spPr/>
        <p:txBody>
          <a:bodyPr/>
          <a:lstStyle/>
          <a:p>
            <a:r>
              <a:rPr lang="en-US" sz="3200" dirty="0" smtClean="0"/>
              <a:t>YB General Standard for </a:t>
            </a:r>
            <a:br>
              <a:rPr lang="en-US" sz="3200" dirty="0" smtClean="0"/>
            </a:br>
            <a:r>
              <a:rPr lang="en-US" sz="3200" dirty="0" smtClean="0"/>
              <a:t>Quality Control and Assurance </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oD OIG Master">
  <a:themeElements>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IGIE">
  <a:themeElements>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oD OIG Master">
  <a:themeElements>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IGIE Master">
  <a:themeElements>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GIE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GI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GI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GI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GI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GI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GI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GI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GI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GI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GI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GI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oD OIG Master">
  <a:themeElements>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IGIE Master">
  <a:themeElements>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GIE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GI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GI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GI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GI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GI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GI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GI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GI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GI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GI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GI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IGIE -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4100</TotalTime>
  <Words>3110</Words>
  <Application>Microsoft Office PowerPoint</Application>
  <PresentationFormat>On-screen Show (4:3)</PresentationFormat>
  <Paragraphs>307</Paragraphs>
  <Slides>42</Slides>
  <Notes>1</Notes>
  <HiddenSlides>0</HiddenSlides>
  <MMClips>0</MMClips>
  <ScaleCrop>false</ScaleCrop>
  <HeadingPairs>
    <vt:vector size="4" baseType="variant">
      <vt:variant>
        <vt:lpstr>Theme</vt:lpstr>
      </vt:variant>
      <vt:variant>
        <vt:i4>14</vt:i4>
      </vt:variant>
      <vt:variant>
        <vt:lpstr>Slide Titles</vt:lpstr>
      </vt:variant>
      <vt:variant>
        <vt:i4>42</vt:i4>
      </vt:variant>
    </vt:vector>
  </HeadingPairs>
  <TitlesOfParts>
    <vt:vector size="56" baseType="lpstr">
      <vt:lpstr>DoD OIG Master</vt:lpstr>
      <vt:lpstr>Custom Design</vt:lpstr>
      <vt:lpstr>1_DoD OIG Master</vt:lpstr>
      <vt:lpstr>CIGIE Master</vt:lpstr>
      <vt:lpstr>4_Custom Design</vt:lpstr>
      <vt:lpstr>CIGIE - New</vt:lpstr>
      <vt:lpstr>5_Custom Design</vt:lpstr>
      <vt:lpstr>6_Custom Design</vt:lpstr>
      <vt:lpstr>1_Custom Design</vt:lpstr>
      <vt:lpstr>CIGIE</vt:lpstr>
      <vt:lpstr>2_Custom Design</vt:lpstr>
      <vt:lpstr>2_DoD OIG Master</vt:lpstr>
      <vt:lpstr>1_CIGIE Master</vt:lpstr>
      <vt:lpstr>3_Custom Design</vt:lpstr>
      <vt:lpstr>  Peer Review Training National Science Foundation Arlington, Virginia   August 16, 2012    </vt:lpstr>
      <vt:lpstr> </vt:lpstr>
      <vt:lpstr>Slide 3</vt:lpstr>
      <vt:lpstr>YB General Standard for  Quality Control and Assurance </vt:lpstr>
      <vt:lpstr>YB General Standard for  Quality Control and Assurance </vt:lpstr>
      <vt:lpstr>YB General Standard for  Quality Control and Assurance </vt:lpstr>
      <vt:lpstr>YB General Standard for  Quality Control and Assurance </vt:lpstr>
      <vt:lpstr>YB General Standard for  Quality Control and Assurance</vt:lpstr>
      <vt:lpstr>YB General Standard for  Quality Control and Assurance </vt:lpstr>
      <vt:lpstr>YB General Standard for  Quality Control and Assurance </vt:lpstr>
      <vt:lpstr>YB General Standard for  Quality Control and Assurance</vt:lpstr>
      <vt:lpstr>YB General Standard for  Quality Control and Assurance </vt:lpstr>
      <vt:lpstr>YB General Standard for  Quality Control and Assurance </vt:lpstr>
      <vt:lpstr>YB General Standard for  Quality Control and Assurance </vt:lpstr>
      <vt:lpstr>YB General Standard for  Quality Control and Assurance </vt:lpstr>
      <vt:lpstr>YB General Standard for  Quality Control and Assurance </vt:lpstr>
      <vt:lpstr>YB General Standard for  Quality Control and Assurance </vt:lpstr>
      <vt:lpstr>AICPA Peer Review Standards</vt:lpstr>
      <vt:lpstr>AICPA Peer Review Standards</vt:lpstr>
      <vt:lpstr>AICPA Peer Review Standards</vt:lpstr>
      <vt:lpstr>AICPA Peer Review Standards</vt:lpstr>
      <vt:lpstr>AICPA Peer Review Standards</vt:lpstr>
      <vt:lpstr>Slide 23</vt:lpstr>
      <vt:lpstr>AICPA Peer Review Standards</vt:lpstr>
      <vt:lpstr>AICPA Peer Review Standards</vt:lpstr>
      <vt:lpstr>AICPA Peer Review Standards</vt:lpstr>
      <vt:lpstr>Developing and Updating the Guide</vt:lpstr>
      <vt:lpstr>Slide 28</vt:lpstr>
      <vt:lpstr>Developing and Updating the Guide</vt:lpstr>
      <vt:lpstr>Developing and Updating the Guide</vt:lpstr>
      <vt:lpstr>Developing and Updating the Guide</vt:lpstr>
      <vt:lpstr>Developing and Updating the Guide</vt:lpstr>
      <vt:lpstr>Developing and Updating the Guide</vt:lpstr>
      <vt:lpstr>Developing and Updating the Guide</vt:lpstr>
      <vt:lpstr>Developing and Updating the Guide</vt:lpstr>
      <vt:lpstr>Developing and Updating the Guide</vt:lpstr>
      <vt:lpstr>Developing and Updating the Guide</vt:lpstr>
      <vt:lpstr>Developing and Updating the Guide</vt:lpstr>
      <vt:lpstr>Slide 39</vt:lpstr>
      <vt:lpstr>Parting Thoughts</vt:lpstr>
      <vt:lpstr>Parting Thoughts</vt:lpstr>
      <vt:lpstr>Slide 42</vt:lpstr>
    </vt:vector>
  </TitlesOfParts>
  <Company>U.S. Dept. of the Treasury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A. Taylor</dc:creator>
  <cp:lastModifiedBy>jhornste</cp:lastModifiedBy>
  <cp:revision>278</cp:revision>
  <dcterms:created xsi:type="dcterms:W3CDTF">2008-07-30T21:34:16Z</dcterms:created>
  <dcterms:modified xsi:type="dcterms:W3CDTF">2012-08-09T13:32:08Z</dcterms:modified>
</cp:coreProperties>
</file>