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77" r:id="rId2"/>
    <p:sldMasterId id="2147483791" r:id="rId3"/>
    <p:sldMasterId id="2147483805" r:id="rId4"/>
    <p:sldMasterId id="2147483819" r:id="rId5"/>
  </p:sldMasterIdLst>
  <p:notesMasterIdLst>
    <p:notesMasterId r:id="rId18"/>
  </p:notesMasterIdLst>
  <p:handoutMasterIdLst>
    <p:handoutMasterId r:id="rId19"/>
  </p:handoutMasterIdLst>
  <p:sldIdLst>
    <p:sldId id="256" r:id="rId6"/>
    <p:sldId id="275" r:id="rId7"/>
    <p:sldId id="286" r:id="rId8"/>
    <p:sldId id="287" r:id="rId9"/>
    <p:sldId id="285" r:id="rId10"/>
    <p:sldId id="280" r:id="rId11"/>
    <p:sldId id="281" r:id="rId12"/>
    <p:sldId id="282" r:id="rId13"/>
    <p:sldId id="283" r:id="rId14"/>
    <p:sldId id="284" r:id="rId15"/>
    <p:sldId id="271" r:id="rId16"/>
    <p:sldId id="272" r:id="rId17"/>
  </p:sldIdLst>
  <p:sldSz cx="9144000" cy="6858000" type="screen4x3"/>
  <p:notesSz cx="6858000" cy="9144000"/>
  <p:custDataLst>
    <p:tags r:id="rId2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" initials="" lastIdx="1" clrIdx="0"/>
  <p:cmAuthor id="1" name="Christina" initials="CLee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BED4E0"/>
    <a:srgbClr val="C3D8E3"/>
    <a:srgbClr val="B6CEDC"/>
    <a:srgbClr val="BBD2DF"/>
    <a:srgbClr val="E46F4A"/>
    <a:srgbClr val="F6880E"/>
    <a:srgbClr val="6C9FB9"/>
    <a:srgbClr val="FFFFFF"/>
    <a:srgbClr val="6CA7BA"/>
    <a:srgbClr val="34627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34588" autoAdjust="0"/>
    <p:restoredTop sz="88335" autoAdjust="0"/>
  </p:normalViewPr>
  <p:slideViewPr>
    <p:cSldViewPr>
      <p:cViewPr varScale="1">
        <p:scale>
          <a:sx n="74" d="100"/>
          <a:sy n="74" d="100"/>
        </p:scale>
        <p:origin x="-103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3174" y="-96"/>
      </p:cViewPr>
      <p:guideLst>
        <p:guide orient="horz" pos="2879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2.xml"/><Relationship Id="rId21" Type="http://schemas.openxmlformats.org/officeDocument/2006/relationships/commentAuthors" Target="comment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1.xml"/><Relationship Id="rId20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4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3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446"/>
            <a:ext cx="2971800" cy="456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860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446"/>
            <a:ext cx="2971800" cy="456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9443E67-B933-47FF-8FB8-A83D2A907ECB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696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696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A4FFA8-684A-4BE0-B1D6-A43320594B7C}" type="datetimeFigureOut">
              <a:rPr lang="en-US" smtClean="0"/>
              <a:pPr/>
              <a:t>04/23/2012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519"/>
            <a:ext cx="5486400" cy="41142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446"/>
            <a:ext cx="2971800" cy="45696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446"/>
            <a:ext cx="2971800" cy="45696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4705CD-EB51-4AEA-8C77-BDDD4C4269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 smtClean="0"/>
              <a:t>Organizational Structure &amp; Leadership 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100" dirty="0" smtClean="0"/>
              <a:t>Organizational procurement structure restricted information flow, did not promote achievement of DOT’s overall mission, did not position acquisitions to play a strategic role in the Department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100" dirty="0" smtClean="0"/>
              <a:t>Acquisition leadership and staff vacancies prevented fulfillment of key procurement duties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100" dirty="0" smtClean="0"/>
              <a:t>Strategic Plan was not linked to DOT’s overall goals and missions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 smtClean="0"/>
              <a:t>Policies &amp; Processes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100" dirty="0" smtClean="0"/>
              <a:t>OST lacked adequate policies and procedures to effectively administer its acquisition functions.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100" dirty="0" smtClean="0"/>
              <a:t>Lack of standard operating procedures for daily acquisition tasks and processes</a:t>
            </a:r>
          </a:p>
          <a:p>
            <a:pPr lvl="2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100" dirty="0" smtClean="0"/>
              <a:t>DOT’s acquisition policy was not being adequately maintained – acquisition policy and internal operating procedures were last updated in 2005 and 2006 [TAR &amp; TAM]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100" dirty="0" smtClean="0"/>
              <a:t>Contract  and COR files incomplete, lacking required documents and evidence of contract monitoring and oversight.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 smtClean="0"/>
              <a:t>Information Management &amp; Stewardship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100" dirty="0" smtClean="0"/>
              <a:t>OST lacked basic management controls to report accurate, complete, and timely data.</a:t>
            </a:r>
          </a:p>
          <a:p>
            <a:pPr lvl="2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100" dirty="0" smtClean="0"/>
              <a:t>OST’s FPDS-NG data had a high rate of inaccuracy [27% and 34%] for FY 2008 and 2009</a:t>
            </a:r>
          </a:p>
          <a:p>
            <a:pPr lvl="2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Former OST employees access to DOT’s procurement databases were never deactivated upon their termination of employment with DOT</a:t>
            </a:r>
          </a:p>
          <a:p>
            <a:pPr lvl="2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OST could not account for all of its active contracts</a:t>
            </a:r>
          </a:p>
          <a:p>
            <a:pPr lvl="2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OST contingency plan for the Department procurements database did not meet Federal requirements regarding plan content, review, and testing.</a:t>
            </a:r>
          </a:p>
          <a:p>
            <a:pPr>
              <a:defRPr/>
            </a:pPr>
            <a:r>
              <a:rPr lang="en-US" b="1" dirty="0" smtClean="0"/>
              <a:t>Management Advisory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dirty="0" smtClean="0"/>
              <a:t>Issues an internal management advisory to OST to inform them of 4 specific weaknesses that we felt warranted immediate corrective action because they compromised the integrity of the entire Department’s acquisition operations.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dirty="0" smtClean="0"/>
              <a:t>By the issuance of the final report, OST had already corrected some of the critical acquisition weaknesses found affecting all of DOT.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dirty="0" smtClean="0"/>
              <a:t>By issuing the advisory, OST was 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en-US" dirty="0" smtClean="0"/>
              <a:t>Able to immediately initiate corrective action plans to address weaknesses instead of letting the problem continue to exist until issuance of the final report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en-US" dirty="0" smtClean="0"/>
              <a:t>More receptive to the final report since we were able to give credit in the final report of their actions already taken</a:t>
            </a:r>
          </a:p>
          <a:p>
            <a:pPr>
              <a:defRPr/>
            </a:pPr>
            <a:r>
              <a:rPr lang="en-US" b="1" dirty="0" smtClean="0"/>
              <a:t>Results</a:t>
            </a:r>
          </a:p>
          <a:p>
            <a:pPr>
              <a:defRPr/>
            </a:pPr>
            <a:r>
              <a:rPr lang="en-US" dirty="0" smtClean="0"/>
              <a:t>OST revised its acquisition structure to position its acquisition function to effectively communicate with DOT leaders and play a strategic role in the Department.</a:t>
            </a:r>
          </a:p>
          <a:p>
            <a:pPr>
              <a:defRPr/>
            </a:pPr>
            <a:r>
              <a:rPr lang="en-US" dirty="0" smtClean="0"/>
              <a:t>Acquisition function now has stable leadership with a strategic and long-term vision aimed to help attain DOT missions and goals.</a:t>
            </a:r>
          </a:p>
          <a:p>
            <a:pPr>
              <a:defRPr/>
            </a:pPr>
            <a:r>
              <a:rPr lang="en-US" dirty="0" smtClean="0"/>
              <a:t>Acquisition functions on all levels has improved at all levels with more solid, focused leadership, open communication, and established processes and internal controls.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Success</a:t>
            </a:r>
          </a:p>
          <a:p>
            <a:pPr>
              <a:defRPr/>
            </a:pPr>
            <a:r>
              <a:rPr lang="en-US" dirty="0" smtClean="0"/>
              <a:t>Maintained continuous and open communication throughout the audit by holding routine internal status briefings and issued a mid-audit management advisory</a:t>
            </a:r>
            <a:endParaRPr lang="en-US" dirty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D5A9240-6568-4EB3-A354-F5CB7F9A3D05}" type="slidenum">
              <a:rPr lang="en-US" smtClean="0"/>
              <a:pPr/>
              <a:t>2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 smtClean="0"/>
              <a:t>Organizational Structure &amp; Leadership 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100" dirty="0" smtClean="0"/>
              <a:t>Organizational procurement structure restricted information flow, did not promote achievement of DOT’s overall mission, did not position acquisitions to play a strategic role in the Department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100" dirty="0" smtClean="0"/>
              <a:t>Acquisition leadership and staff vacancies prevented fulfillment of key procurement duties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100" dirty="0" smtClean="0"/>
              <a:t>Strategic Plan was not linked to DOT’s overall goals and missions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 smtClean="0"/>
              <a:t>Policies &amp; Processes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100" dirty="0" smtClean="0"/>
              <a:t>OST lacked adequate policies and procedures to effectively administer its acquisition functions.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100" dirty="0" smtClean="0"/>
              <a:t>Lack of standard operating procedures for daily acquisition tasks and processes</a:t>
            </a:r>
          </a:p>
          <a:p>
            <a:pPr lvl="2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100" dirty="0" smtClean="0"/>
              <a:t>DOT’s acquisition policy was not being adequately maintained – acquisition policy and internal operating procedures were last updated in 2005 and 2006 [TAR &amp; TAM]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100" dirty="0" smtClean="0"/>
              <a:t>Contract  and COR files incomplete, lacking required documents and evidence of contract monitoring and oversight.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 smtClean="0"/>
              <a:t>Information Management &amp; Stewardship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100" dirty="0" smtClean="0"/>
              <a:t>OST lacked basic management controls to report accurate, complete, and timely data.</a:t>
            </a:r>
          </a:p>
          <a:p>
            <a:pPr lvl="2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100" dirty="0" smtClean="0"/>
              <a:t>OST’s FPDS-NG data had a high rate of inaccuracy [27% and 34%] for FY 2008 and 2009</a:t>
            </a:r>
          </a:p>
          <a:p>
            <a:pPr lvl="2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Former OST employees access to DOT’s procurement databases were never deactivated upon their termination of employment with DOT</a:t>
            </a:r>
          </a:p>
          <a:p>
            <a:pPr lvl="2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OST could not account for all of its active contracts</a:t>
            </a:r>
          </a:p>
          <a:p>
            <a:pPr lvl="2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OST contingency plan for the Department procurements database did not meet Federal requirements regarding plan content, review, and testing.</a:t>
            </a:r>
          </a:p>
          <a:p>
            <a:pPr>
              <a:defRPr/>
            </a:pPr>
            <a:r>
              <a:rPr lang="en-US" b="1" dirty="0" smtClean="0"/>
              <a:t>Management Advisory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dirty="0" smtClean="0"/>
              <a:t>Issues an internal management advisory to OST to inform them of 4 specific weaknesses that we felt warranted immediate corrective action because they compromised the integrity of the entire Department’s acquisition operations.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dirty="0" smtClean="0"/>
              <a:t>By the issuance of the final report, OST had already corrected some of the critical acquisition weaknesses found affecting all of DOT.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dirty="0" smtClean="0"/>
              <a:t>By issuing the advisory, OST was 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en-US" dirty="0" smtClean="0"/>
              <a:t>Able to immediately initiate corrective action plans to address weaknesses instead of letting the problem continue to exist until issuance of the final report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en-US" dirty="0" smtClean="0"/>
              <a:t>More receptive to the final report since we were able to give credit in the final report of their actions already taken</a:t>
            </a:r>
          </a:p>
          <a:p>
            <a:pPr>
              <a:defRPr/>
            </a:pPr>
            <a:r>
              <a:rPr lang="en-US" b="1" dirty="0" smtClean="0"/>
              <a:t>Results</a:t>
            </a:r>
          </a:p>
          <a:p>
            <a:pPr>
              <a:defRPr/>
            </a:pPr>
            <a:r>
              <a:rPr lang="en-US" dirty="0" smtClean="0"/>
              <a:t>OST revised its acquisition structure to position its acquisition function to effectively communicate with DOT leaders and play a strategic role in the Department.</a:t>
            </a:r>
          </a:p>
          <a:p>
            <a:pPr>
              <a:defRPr/>
            </a:pPr>
            <a:r>
              <a:rPr lang="en-US" dirty="0" smtClean="0"/>
              <a:t>Acquisition function now has stable leadership with a strategic and long-term vision aimed to help attain DOT missions and goals.</a:t>
            </a:r>
          </a:p>
          <a:p>
            <a:pPr>
              <a:defRPr/>
            </a:pPr>
            <a:r>
              <a:rPr lang="en-US" dirty="0" smtClean="0"/>
              <a:t>Acquisition functions on all levels has improved at all levels with more solid, focused leadership, open communication, and established processes and internal controls.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Success</a:t>
            </a:r>
          </a:p>
          <a:p>
            <a:pPr>
              <a:defRPr/>
            </a:pPr>
            <a:r>
              <a:rPr lang="en-US" dirty="0" smtClean="0"/>
              <a:t>Maintained continuous and open communication throughout the audit by holding routine internal status briefings and issued a mid-audit management advisory</a:t>
            </a:r>
            <a:endParaRPr lang="en-US" dirty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D5A9240-6568-4EB3-A354-F5CB7F9A3D05}" type="slidenum">
              <a:rPr lang="en-US" smtClean="0"/>
              <a:pPr/>
              <a:t>3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 smtClean="0"/>
              <a:t>Organizational Structure &amp; Leadership 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100" dirty="0" smtClean="0"/>
              <a:t>Organizational procurement structure restricted information flow, did not promote achievement of DOT’s overall mission, did not position acquisitions to play a strategic role in the Department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100" dirty="0" smtClean="0"/>
              <a:t>Acquisition leadership and staff vacancies prevented fulfillment of key procurement duties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100" dirty="0" smtClean="0"/>
              <a:t>Strategic Plan was not linked to DOT’s overall goals and missions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 smtClean="0"/>
              <a:t>Policies &amp; Processes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100" dirty="0" smtClean="0"/>
              <a:t>OST lacked adequate policies and procedures to effectively administer its acquisition functions.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100" dirty="0" smtClean="0"/>
              <a:t>Lack of standard operating procedures for daily acquisition tasks and processes</a:t>
            </a:r>
          </a:p>
          <a:p>
            <a:pPr lvl="2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100" dirty="0" smtClean="0"/>
              <a:t>DOT’s acquisition policy was not being adequately maintained – acquisition policy and internal operating procedures were last updated in 2005 and 2006 [TAR &amp; TAM]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100" dirty="0" smtClean="0"/>
              <a:t>Contract  and COR files incomplete, lacking required documents and evidence of contract monitoring and oversight.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 smtClean="0"/>
              <a:t>Information Management &amp; Stewardship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100" dirty="0" smtClean="0"/>
              <a:t>OST lacked basic management controls to report accurate, complete, and timely data.</a:t>
            </a:r>
          </a:p>
          <a:p>
            <a:pPr lvl="2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100" dirty="0" smtClean="0"/>
              <a:t>OST’s FPDS-NG data had a high rate of inaccuracy [27% and 34%] for FY 2008 and 2009</a:t>
            </a:r>
          </a:p>
          <a:p>
            <a:pPr lvl="2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Former OST employees access to DOT’s procurement databases were never deactivated upon their termination of employment with DOT</a:t>
            </a:r>
          </a:p>
          <a:p>
            <a:pPr lvl="2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OST could not account for all of its active contracts</a:t>
            </a:r>
          </a:p>
          <a:p>
            <a:pPr lvl="2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OST contingency plan for the Department procurements database did not meet Federal requirements regarding plan content, review, and testing.</a:t>
            </a:r>
          </a:p>
          <a:p>
            <a:pPr>
              <a:defRPr/>
            </a:pPr>
            <a:r>
              <a:rPr lang="en-US" b="1" dirty="0" smtClean="0"/>
              <a:t>Management Advisory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dirty="0" smtClean="0"/>
              <a:t>Issues an internal management advisory to OST to inform them of 4 specific weaknesses that we felt warranted immediate corrective action because they compromised the integrity of the entire Department’s acquisition operations.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dirty="0" smtClean="0"/>
              <a:t>By the issuance of the final report, OST had already corrected some of the critical acquisition weaknesses found affecting all of DOT.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dirty="0" smtClean="0"/>
              <a:t>By issuing the advisory, OST was 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en-US" dirty="0" smtClean="0"/>
              <a:t>Able to immediately initiate corrective action plans to address weaknesses instead of letting the problem continue to exist until issuance of the final report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en-US" dirty="0" smtClean="0"/>
              <a:t>More receptive to the final report since we were able to give credit in the final report of their actions already taken</a:t>
            </a:r>
          </a:p>
          <a:p>
            <a:pPr>
              <a:defRPr/>
            </a:pPr>
            <a:r>
              <a:rPr lang="en-US" b="1" dirty="0" smtClean="0"/>
              <a:t>Results</a:t>
            </a:r>
          </a:p>
          <a:p>
            <a:pPr>
              <a:defRPr/>
            </a:pPr>
            <a:r>
              <a:rPr lang="en-US" dirty="0" smtClean="0"/>
              <a:t>OST revised its acquisition structure to position its acquisition function to effectively communicate with DOT leaders and play a strategic role in the Department.</a:t>
            </a:r>
          </a:p>
          <a:p>
            <a:pPr>
              <a:defRPr/>
            </a:pPr>
            <a:r>
              <a:rPr lang="en-US" dirty="0" smtClean="0"/>
              <a:t>Acquisition function now has stable leadership with a strategic and long-term vision aimed to help attain DOT missions and goals.</a:t>
            </a:r>
          </a:p>
          <a:p>
            <a:pPr>
              <a:defRPr/>
            </a:pPr>
            <a:r>
              <a:rPr lang="en-US" dirty="0" smtClean="0"/>
              <a:t>Acquisition functions on all levels has improved at all levels with more solid, focused leadership, open communication, and established processes and internal controls.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Success</a:t>
            </a:r>
          </a:p>
          <a:p>
            <a:pPr>
              <a:defRPr/>
            </a:pPr>
            <a:r>
              <a:rPr lang="en-US" dirty="0" smtClean="0"/>
              <a:t>Maintained continuous and open communication throughout the audit by holding routine internal status briefings and issued a mid-audit management advisory</a:t>
            </a:r>
            <a:endParaRPr lang="en-US" dirty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D5A9240-6568-4EB3-A354-F5CB7F9A3D05}" type="slidenum">
              <a:rPr lang="en-US" smtClean="0"/>
              <a:pPr/>
              <a:t>4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 smtClean="0"/>
              <a:t>Organizational Structure &amp; Leadership 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100" dirty="0" smtClean="0"/>
              <a:t>Organizational procurement structure restricted information flow, did not promote achievement of DOT’s overall mission, did not position acquisitions to play a strategic role in the Department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100" dirty="0" smtClean="0"/>
              <a:t>Acquisition leadership and staff vacancies prevented fulfillment of key procurement duties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100" dirty="0" smtClean="0"/>
              <a:t>Strategic Plan was not linked to DOT’s overall goals and missions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 smtClean="0"/>
              <a:t>Policies &amp; Processes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100" dirty="0" smtClean="0"/>
              <a:t>OST lacked adequate policies and procedures to effectively administer its acquisition functions.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100" dirty="0" smtClean="0"/>
              <a:t>Lack of standard operating procedures for daily acquisition tasks and processes</a:t>
            </a:r>
          </a:p>
          <a:p>
            <a:pPr lvl="2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100" dirty="0" smtClean="0"/>
              <a:t>DOT’s acquisition policy was not being adequately maintained – acquisition policy and internal operating procedures were last updated in 2005 and 2006 [TAR &amp; TAM]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100" dirty="0" smtClean="0"/>
              <a:t>Contract  and COR files incomplete, lacking required documents and evidence of contract monitoring and oversight.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 smtClean="0"/>
              <a:t>Information Management &amp; Stewardship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100" dirty="0" smtClean="0"/>
              <a:t>OST lacked basic management controls to report accurate, complete, and timely data.</a:t>
            </a:r>
          </a:p>
          <a:p>
            <a:pPr lvl="2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100" dirty="0" smtClean="0"/>
              <a:t>OST’s FPDS-NG data had a high rate of inaccuracy [27% and 34%] for FY 2008 and 2009</a:t>
            </a:r>
          </a:p>
          <a:p>
            <a:pPr lvl="2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Former OST employees access to DOT’s procurement databases were never deactivated upon their termination of employment with DOT</a:t>
            </a:r>
          </a:p>
          <a:p>
            <a:pPr lvl="2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OST could not account for all of its active contracts</a:t>
            </a:r>
          </a:p>
          <a:p>
            <a:pPr lvl="2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OST contingency plan for the Department procurements database did not meet Federal requirements regarding plan content, review, and testing.</a:t>
            </a:r>
          </a:p>
          <a:p>
            <a:pPr>
              <a:defRPr/>
            </a:pPr>
            <a:r>
              <a:rPr lang="en-US" b="1" dirty="0" smtClean="0"/>
              <a:t>Management Advisory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dirty="0" smtClean="0"/>
              <a:t>Issues an internal management advisory to OST to inform them of 4 specific weaknesses that we felt warranted immediate corrective action because they compromised the integrity of the entire Department’s acquisition operations.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dirty="0" smtClean="0"/>
              <a:t>By the issuance of the final report, OST had already corrected some of the critical acquisition weaknesses found affecting all of DOT.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dirty="0" smtClean="0"/>
              <a:t>By issuing the advisory, OST was 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en-US" dirty="0" smtClean="0"/>
              <a:t>Able to immediately initiate corrective action plans to address weaknesses instead of letting the problem continue to exist until issuance of the final report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en-US" dirty="0" smtClean="0"/>
              <a:t>More receptive to the final report since we were able to give credit in the final report of their actions already taken</a:t>
            </a:r>
          </a:p>
          <a:p>
            <a:pPr>
              <a:defRPr/>
            </a:pPr>
            <a:r>
              <a:rPr lang="en-US" b="1" dirty="0" smtClean="0"/>
              <a:t>Results</a:t>
            </a:r>
          </a:p>
          <a:p>
            <a:pPr>
              <a:defRPr/>
            </a:pPr>
            <a:r>
              <a:rPr lang="en-US" dirty="0" smtClean="0"/>
              <a:t>OST revised its acquisition structure to position its acquisition function to effectively communicate with DOT leaders and play a strategic role in the Department.</a:t>
            </a:r>
          </a:p>
          <a:p>
            <a:pPr>
              <a:defRPr/>
            </a:pPr>
            <a:r>
              <a:rPr lang="en-US" dirty="0" smtClean="0"/>
              <a:t>Acquisition function now has stable leadership with a strategic and long-term vision aimed to help attain DOT missions and goals.</a:t>
            </a:r>
          </a:p>
          <a:p>
            <a:pPr>
              <a:defRPr/>
            </a:pPr>
            <a:r>
              <a:rPr lang="en-US" dirty="0" smtClean="0"/>
              <a:t>Acquisition functions on all levels has improved at all levels with more solid, focused leadership, open communication, and established processes and internal controls.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Success</a:t>
            </a:r>
          </a:p>
          <a:p>
            <a:pPr>
              <a:defRPr/>
            </a:pPr>
            <a:r>
              <a:rPr lang="en-US" dirty="0" smtClean="0"/>
              <a:t>Maintained continuous and open communication throughout the audit by holding routine internal status briefings and issued a mid-audit management advisory</a:t>
            </a:r>
            <a:endParaRPr lang="en-US" dirty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D5A9240-6568-4EB3-A354-F5CB7F9A3D05}" type="slidenum">
              <a:rPr lang="en-US" smtClean="0"/>
              <a:pPr/>
              <a:t>5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 smtClean="0"/>
              <a:t>Organizational Structure &amp; Leadership 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100" dirty="0" smtClean="0"/>
              <a:t>Organizational procurement structure restricted information flow, did not promote achievement of DOT’s overall mission, did not position acquisitions to play a strategic role in the Department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100" dirty="0" smtClean="0"/>
              <a:t>Acquisition leadership and staff vacancies prevented fulfillment of key procurement duties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100" dirty="0" smtClean="0"/>
              <a:t>Strategic Plan was not linked to DOT’s overall goals and missions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 smtClean="0"/>
              <a:t>Policies &amp; Processes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100" dirty="0" smtClean="0"/>
              <a:t>OST lacked adequate policies and procedures to effectively administer its acquisition functions.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100" dirty="0" smtClean="0"/>
              <a:t>Lack of standard operating procedures for daily acquisition tasks and processes</a:t>
            </a:r>
          </a:p>
          <a:p>
            <a:pPr lvl="2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100" dirty="0" smtClean="0"/>
              <a:t>DOT’s acquisition policy was not being adequately maintained – acquisition policy and internal operating procedures were last updated in 2005 and 2006 [TAR &amp; TAM]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100" dirty="0" smtClean="0"/>
              <a:t>Contract  and COR files incomplete, lacking required documents and evidence of contract monitoring and oversight.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 smtClean="0"/>
              <a:t>Information Management &amp; Stewardship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100" dirty="0" smtClean="0"/>
              <a:t>OST lacked basic management controls to report accurate, complete, and timely data.</a:t>
            </a:r>
          </a:p>
          <a:p>
            <a:pPr lvl="2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100" dirty="0" smtClean="0"/>
              <a:t>OST’s FPDS-NG data had a high rate of inaccuracy [27% and 34%] for FY 2008 and 2009</a:t>
            </a:r>
          </a:p>
          <a:p>
            <a:pPr lvl="2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Former OST employees access to DOT’s procurement databases were never deactivated upon their termination of employment with DOT</a:t>
            </a:r>
          </a:p>
          <a:p>
            <a:pPr lvl="2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OST could not account for all of its active contracts</a:t>
            </a:r>
          </a:p>
          <a:p>
            <a:pPr lvl="2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OST contingency plan for the Department procurements database did not meet Federal requirements regarding plan content, review, and testing.</a:t>
            </a:r>
          </a:p>
          <a:p>
            <a:pPr>
              <a:defRPr/>
            </a:pPr>
            <a:r>
              <a:rPr lang="en-US" b="1" dirty="0" smtClean="0"/>
              <a:t>Management Advisory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dirty="0" smtClean="0"/>
              <a:t>Issues an internal management advisory to OST to inform them of 4 specific weaknesses that we felt warranted immediate corrective action because they compromised the integrity of the entire Department’s acquisition operations.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dirty="0" smtClean="0"/>
              <a:t>By the issuance of the final report, OST had already corrected some of the critical acquisition weaknesses found affecting all of DOT.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dirty="0" smtClean="0"/>
              <a:t>By issuing the advisory, OST was 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en-US" dirty="0" smtClean="0"/>
              <a:t>Able to immediately initiate corrective action plans to address weaknesses instead of letting the problem continue to exist until issuance of the final report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en-US" dirty="0" smtClean="0"/>
              <a:t>More receptive to the final report since we were able to give credit in the final report of their actions already taken</a:t>
            </a:r>
          </a:p>
          <a:p>
            <a:pPr>
              <a:defRPr/>
            </a:pPr>
            <a:r>
              <a:rPr lang="en-US" b="1" dirty="0" smtClean="0"/>
              <a:t>Results</a:t>
            </a:r>
          </a:p>
          <a:p>
            <a:pPr>
              <a:defRPr/>
            </a:pPr>
            <a:r>
              <a:rPr lang="en-US" dirty="0" smtClean="0"/>
              <a:t>OST revised its acquisition structure to position its acquisition function to effectively communicate with DOT leaders and play a strategic role in the Department.</a:t>
            </a:r>
          </a:p>
          <a:p>
            <a:pPr>
              <a:defRPr/>
            </a:pPr>
            <a:r>
              <a:rPr lang="en-US" dirty="0" smtClean="0"/>
              <a:t>Acquisition function now has stable leadership with a strategic and long-term vision aimed to help attain DOT missions and goals.</a:t>
            </a:r>
          </a:p>
          <a:p>
            <a:pPr>
              <a:defRPr/>
            </a:pPr>
            <a:r>
              <a:rPr lang="en-US" dirty="0" smtClean="0"/>
              <a:t>Acquisition functions on all levels has improved at all levels with more solid, focused leadership, open communication, and established processes and internal controls.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Success</a:t>
            </a:r>
          </a:p>
          <a:p>
            <a:pPr>
              <a:defRPr/>
            </a:pPr>
            <a:r>
              <a:rPr lang="en-US" dirty="0" smtClean="0"/>
              <a:t>Maintained continuous and open communication throughout the audit by holding routine internal status briefings and issued a mid-audit management advisory</a:t>
            </a:r>
            <a:endParaRPr lang="en-US" dirty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D5A9240-6568-4EB3-A354-F5CB7F9A3D05}" type="slidenum">
              <a:rPr lang="en-US" smtClean="0"/>
              <a:pPr/>
              <a:t>6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 smtClean="0"/>
              <a:t>Organizational Structure &amp; Leadership 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100" dirty="0" smtClean="0"/>
              <a:t>Organizational procurement structure restricted information flow, did not promote achievement of DOT’s overall mission, did not position acquisitions to play a strategic role in the Department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100" dirty="0" smtClean="0"/>
              <a:t>Acquisition leadership and staff vacancies prevented fulfillment of key procurement duties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100" dirty="0" smtClean="0"/>
              <a:t>Strategic Plan was not linked to DOT’s overall goals and missions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 smtClean="0"/>
              <a:t>Policies &amp; Processes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100" dirty="0" smtClean="0"/>
              <a:t>OST lacked adequate policies and procedures to effectively administer its acquisition functions.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100" dirty="0" smtClean="0"/>
              <a:t>Lack of standard operating procedures for daily acquisition tasks and processes</a:t>
            </a:r>
          </a:p>
          <a:p>
            <a:pPr lvl="2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100" dirty="0" smtClean="0"/>
              <a:t>DOT’s acquisition policy was not being adequately maintained – acquisition policy and internal operating procedures were last updated in 2005 and 2006 [TAR &amp; TAM]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100" dirty="0" smtClean="0"/>
              <a:t>Contract  and COR files incomplete, lacking required documents and evidence of contract monitoring and oversight.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 smtClean="0"/>
              <a:t>Information Management &amp; Stewardship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100" dirty="0" smtClean="0"/>
              <a:t>OST lacked basic management controls to report accurate, complete, and timely data.</a:t>
            </a:r>
          </a:p>
          <a:p>
            <a:pPr lvl="2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100" dirty="0" smtClean="0"/>
              <a:t>OST’s FPDS-NG data had a high rate of inaccuracy [27% and 34%] for FY 2008 and 2009</a:t>
            </a:r>
          </a:p>
          <a:p>
            <a:pPr lvl="2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Former OST employees access to DOT’s procurement databases were never deactivated upon their termination of employment with DOT</a:t>
            </a:r>
          </a:p>
          <a:p>
            <a:pPr lvl="2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OST could not account for all of its active contracts</a:t>
            </a:r>
          </a:p>
          <a:p>
            <a:pPr lvl="2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OST contingency plan for the Department procurements database did not meet Federal requirements regarding plan content, review, and testing.</a:t>
            </a:r>
          </a:p>
          <a:p>
            <a:pPr>
              <a:defRPr/>
            </a:pPr>
            <a:r>
              <a:rPr lang="en-US" b="1" dirty="0" smtClean="0"/>
              <a:t>Management Advisory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dirty="0" smtClean="0"/>
              <a:t>Issues an internal management advisory to OST to inform them of 4 specific weaknesses that we felt warranted immediate corrective action because they compromised the integrity of the entire Department’s acquisition operations.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dirty="0" smtClean="0"/>
              <a:t>By the issuance of the final report, OST had already corrected some of the critical acquisition weaknesses found affecting all of DOT.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dirty="0" smtClean="0"/>
              <a:t>By issuing the advisory, OST was 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en-US" dirty="0" smtClean="0"/>
              <a:t>Able to immediately initiate corrective action plans to address weaknesses instead of letting the problem continue to exist until issuance of the final report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en-US" dirty="0" smtClean="0"/>
              <a:t>More receptive to the final report since we were able to give credit in the final report of their actions already taken</a:t>
            </a:r>
          </a:p>
          <a:p>
            <a:pPr>
              <a:defRPr/>
            </a:pPr>
            <a:r>
              <a:rPr lang="en-US" b="1" dirty="0" smtClean="0"/>
              <a:t>Results</a:t>
            </a:r>
          </a:p>
          <a:p>
            <a:pPr>
              <a:defRPr/>
            </a:pPr>
            <a:r>
              <a:rPr lang="en-US" dirty="0" smtClean="0"/>
              <a:t>OST revised its acquisition structure to position its acquisition function to effectively communicate with DOT leaders and play a strategic role in the Department.</a:t>
            </a:r>
          </a:p>
          <a:p>
            <a:pPr>
              <a:defRPr/>
            </a:pPr>
            <a:r>
              <a:rPr lang="en-US" dirty="0" smtClean="0"/>
              <a:t>Acquisition function now has stable leadership with a strategic and long-term vision aimed to help attain DOT missions and goals.</a:t>
            </a:r>
          </a:p>
          <a:p>
            <a:pPr>
              <a:defRPr/>
            </a:pPr>
            <a:r>
              <a:rPr lang="en-US" dirty="0" smtClean="0"/>
              <a:t>Acquisition functions on all levels has improved at all levels with more solid, focused leadership, open communication, and established processes and internal controls.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Success</a:t>
            </a:r>
          </a:p>
          <a:p>
            <a:pPr>
              <a:defRPr/>
            </a:pPr>
            <a:r>
              <a:rPr lang="en-US" dirty="0" smtClean="0"/>
              <a:t>Maintained continuous and open communication throughout the audit by holding routine internal status briefings and issued a mid-audit management advisory</a:t>
            </a:r>
            <a:endParaRPr lang="en-US" dirty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D5A9240-6568-4EB3-A354-F5CB7F9A3D05}" type="slidenum">
              <a:rPr lang="en-US" smtClean="0"/>
              <a:pPr/>
              <a:t>7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 smtClean="0"/>
              <a:t>Organizational Structure &amp; Leadership 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100" dirty="0" smtClean="0"/>
              <a:t>Organizational procurement structure restricted information flow, did not promote achievement of DOT’s overall mission, did not position acquisitions to play a strategic role in the Department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100" dirty="0" smtClean="0"/>
              <a:t>Acquisition leadership and staff vacancies prevented fulfillment of key procurement duties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100" dirty="0" smtClean="0"/>
              <a:t>Strategic Plan was not linked to DOT’s overall goals and missions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 smtClean="0"/>
              <a:t>Policies &amp; Processes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100" dirty="0" smtClean="0"/>
              <a:t>OST lacked adequate policies and procedures to effectively administer its acquisition functions.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100" dirty="0" smtClean="0"/>
              <a:t>Lack of standard operating procedures for daily acquisition tasks and processes</a:t>
            </a:r>
          </a:p>
          <a:p>
            <a:pPr lvl="2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100" dirty="0" smtClean="0"/>
              <a:t>DOT’s acquisition policy was not being adequately maintained – acquisition policy and internal operating procedures were last updated in 2005 and 2006 [TAR &amp; TAM]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100" dirty="0" smtClean="0"/>
              <a:t>Contract  and COR files incomplete, lacking required documents and evidence of contract monitoring and oversight.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 smtClean="0"/>
              <a:t>Information Management &amp; Stewardship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100" dirty="0" smtClean="0"/>
              <a:t>OST lacked basic management controls to report accurate, complete, and timely data.</a:t>
            </a:r>
          </a:p>
          <a:p>
            <a:pPr lvl="2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100" dirty="0" smtClean="0"/>
              <a:t>OST’s FPDS-NG data had a high rate of inaccuracy [27% and 34%] for FY 2008 and 2009</a:t>
            </a:r>
          </a:p>
          <a:p>
            <a:pPr lvl="2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Former OST employees access to DOT’s procurement databases were never deactivated upon their termination of employment with DOT</a:t>
            </a:r>
          </a:p>
          <a:p>
            <a:pPr lvl="2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OST could not account for all of its active contracts</a:t>
            </a:r>
          </a:p>
          <a:p>
            <a:pPr lvl="2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OST contingency plan for the Department procurements database did not meet Federal requirements regarding plan content, review, and testing.</a:t>
            </a:r>
          </a:p>
          <a:p>
            <a:pPr>
              <a:defRPr/>
            </a:pPr>
            <a:r>
              <a:rPr lang="en-US" b="1" dirty="0" smtClean="0"/>
              <a:t>Management Advisory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dirty="0" smtClean="0"/>
              <a:t>Issues an internal management advisory to OST to inform them of 4 specific weaknesses that we felt warranted immediate corrective action because they compromised the integrity of the entire Department’s acquisition operations.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dirty="0" smtClean="0"/>
              <a:t>By the issuance of the final report, OST had already corrected some of the critical acquisition weaknesses found affecting all of DOT.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dirty="0" smtClean="0"/>
              <a:t>By issuing the advisory, OST was 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en-US" dirty="0" smtClean="0"/>
              <a:t>Able to immediately initiate corrective action plans to address weaknesses instead of letting the problem continue to exist until issuance of the final report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en-US" dirty="0" smtClean="0"/>
              <a:t>More receptive to the final report since we were able to give credit in the final report of their actions already taken</a:t>
            </a:r>
          </a:p>
          <a:p>
            <a:pPr>
              <a:defRPr/>
            </a:pPr>
            <a:r>
              <a:rPr lang="en-US" b="1" dirty="0" smtClean="0"/>
              <a:t>Results</a:t>
            </a:r>
          </a:p>
          <a:p>
            <a:pPr>
              <a:defRPr/>
            </a:pPr>
            <a:r>
              <a:rPr lang="en-US" dirty="0" smtClean="0"/>
              <a:t>OST revised its acquisition structure to position its acquisition function to effectively communicate with DOT leaders and play a strategic role in the Department.</a:t>
            </a:r>
          </a:p>
          <a:p>
            <a:pPr>
              <a:defRPr/>
            </a:pPr>
            <a:r>
              <a:rPr lang="en-US" dirty="0" smtClean="0"/>
              <a:t>Acquisition function now has stable leadership with a strategic and long-term vision aimed to help attain DOT missions and goals.</a:t>
            </a:r>
          </a:p>
          <a:p>
            <a:pPr>
              <a:defRPr/>
            </a:pPr>
            <a:r>
              <a:rPr lang="en-US" dirty="0" smtClean="0"/>
              <a:t>Acquisition functions on all levels has improved at all levels with more solid, focused leadership, open communication, and established processes and internal controls.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Success</a:t>
            </a:r>
          </a:p>
          <a:p>
            <a:pPr>
              <a:defRPr/>
            </a:pPr>
            <a:r>
              <a:rPr lang="en-US" dirty="0" smtClean="0"/>
              <a:t>Maintained continuous and open communication throughout the audit by holding routine internal status briefings and issued a mid-audit management advisory</a:t>
            </a:r>
            <a:endParaRPr lang="en-US" dirty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D5A9240-6568-4EB3-A354-F5CB7F9A3D05}" type="slidenum">
              <a:rPr lang="en-US" smtClean="0"/>
              <a:pPr/>
              <a:t>8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 smtClean="0"/>
              <a:t>Organizational Structure &amp; Leadership 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100" dirty="0" smtClean="0"/>
              <a:t>Organizational procurement structure restricted information flow, did not promote achievement of DOT’s overall mission, did not position acquisitions to play a strategic role in the Department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100" dirty="0" smtClean="0"/>
              <a:t>Acquisition leadership and staff vacancies prevented fulfillment of key procurement duties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100" dirty="0" smtClean="0"/>
              <a:t>Strategic Plan was not linked to DOT’s overall goals and missions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 smtClean="0"/>
              <a:t>Policies &amp; Processes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100" dirty="0" smtClean="0"/>
              <a:t>OST lacked adequate policies and procedures to effectively administer its acquisition functions.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100" dirty="0" smtClean="0"/>
              <a:t>Lack of standard operating procedures for daily acquisition tasks and processes</a:t>
            </a:r>
          </a:p>
          <a:p>
            <a:pPr lvl="2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100" dirty="0" smtClean="0"/>
              <a:t>DOT’s acquisition policy was not being adequately maintained – acquisition policy and internal operating procedures were last updated in 2005 and 2006 [TAR &amp; TAM]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100" dirty="0" smtClean="0"/>
              <a:t>Contract  and COR files incomplete, lacking required documents and evidence of contract monitoring and oversight.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 smtClean="0"/>
              <a:t>Information Management &amp; Stewardship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100" dirty="0" smtClean="0"/>
              <a:t>OST lacked basic management controls to report accurate, complete, and timely data.</a:t>
            </a:r>
          </a:p>
          <a:p>
            <a:pPr lvl="2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100" dirty="0" smtClean="0"/>
              <a:t>OST’s FPDS-NG data had a high rate of inaccuracy [27% and 34%] for FY 2008 and 2009</a:t>
            </a:r>
          </a:p>
          <a:p>
            <a:pPr lvl="2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Former OST employees access to DOT’s procurement databases were never deactivated upon their termination of employment with DOT</a:t>
            </a:r>
          </a:p>
          <a:p>
            <a:pPr lvl="2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OST could not account for all of its active contracts</a:t>
            </a:r>
          </a:p>
          <a:p>
            <a:pPr lvl="2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OST contingency plan for the Department procurements database did not meet Federal requirements regarding plan content, review, and testing.</a:t>
            </a:r>
          </a:p>
          <a:p>
            <a:pPr>
              <a:defRPr/>
            </a:pPr>
            <a:r>
              <a:rPr lang="en-US" b="1" dirty="0" smtClean="0"/>
              <a:t>Management Advisory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dirty="0" smtClean="0"/>
              <a:t>Issues an internal management advisory to OST to inform them of 4 specific weaknesses that we felt warranted immediate corrective action because they compromised the integrity of the entire Department’s acquisition operations.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dirty="0" smtClean="0"/>
              <a:t>By the issuance of the final report, OST had already corrected some of the critical acquisition weaknesses found affecting all of DOT.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dirty="0" smtClean="0"/>
              <a:t>By issuing the advisory, OST was 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en-US" dirty="0" smtClean="0"/>
              <a:t>Able to immediately initiate corrective action plans to address weaknesses instead of letting the problem continue to exist until issuance of the final report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en-US" dirty="0" smtClean="0"/>
              <a:t>More receptive to the final report since we were able to give credit in the final report of their actions already taken</a:t>
            </a:r>
          </a:p>
          <a:p>
            <a:pPr>
              <a:defRPr/>
            </a:pPr>
            <a:r>
              <a:rPr lang="en-US" b="1" dirty="0" smtClean="0"/>
              <a:t>Results</a:t>
            </a:r>
          </a:p>
          <a:p>
            <a:pPr>
              <a:defRPr/>
            </a:pPr>
            <a:r>
              <a:rPr lang="en-US" dirty="0" smtClean="0"/>
              <a:t>OST revised its acquisition structure to position its acquisition function to effectively communicate with DOT leaders and play a strategic role in the Department.</a:t>
            </a:r>
          </a:p>
          <a:p>
            <a:pPr>
              <a:defRPr/>
            </a:pPr>
            <a:r>
              <a:rPr lang="en-US" dirty="0" smtClean="0"/>
              <a:t>Acquisition function now has stable leadership with a strategic and long-term vision aimed to help attain DOT missions and goals.</a:t>
            </a:r>
          </a:p>
          <a:p>
            <a:pPr>
              <a:defRPr/>
            </a:pPr>
            <a:r>
              <a:rPr lang="en-US" dirty="0" smtClean="0"/>
              <a:t>Acquisition functions on all levels has improved at all levels with more solid, focused leadership, open communication, and established processes and internal controls.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Success</a:t>
            </a:r>
          </a:p>
          <a:p>
            <a:pPr>
              <a:defRPr/>
            </a:pPr>
            <a:r>
              <a:rPr lang="en-US" dirty="0" smtClean="0"/>
              <a:t>Maintained continuous and open communication throughout the audit by holding routine internal status briefings and issued a mid-audit management advisory</a:t>
            </a:r>
            <a:endParaRPr lang="en-US" dirty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D5A9240-6568-4EB3-A354-F5CB7F9A3D05}" type="slidenum">
              <a:rPr lang="en-US" smtClean="0"/>
              <a:pPr/>
              <a:t>9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 smtClean="0"/>
              <a:t>Organizational Structure &amp; Leadership 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100" dirty="0" smtClean="0"/>
              <a:t>Organizational procurement structure restricted information flow, did not promote achievement of DOT’s overall mission, did not position acquisitions to play a strategic role in the Department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100" dirty="0" smtClean="0"/>
              <a:t>Acquisition leadership and staff vacancies prevented fulfillment of key procurement duties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100" dirty="0" smtClean="0"/>
              <a:t>Strategic Plan was not linked to DOT’s overall goals and missions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 smtClean="0"/>
              <a:t>Policies &amp; Processes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100" dirty="0" smtClean="0"/>
              <a:t>OST lacked adequate policies and procedures to effectively administer its acquisition functions.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100" dirty="0" smtClean="0"/>
              <a:t>Lack of standard operating procedures for daily acquisition tasks and processes</a:t>
            </a:r>
          </a:p>
          <a:p>
            <a:pPr lvl="2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100" dirty="0" smtClean="0"/>
              <a:t>DOT’s acquisition policy was not being adequately maintained – acquisition policy and internal operating procedures were last updated in 2005 and 2006 [TAR &amp; TAM]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100" dirty="0" smtClean="0"/>
              <a:t>Contract  and COR files incomplete, lacking required documents and evidence of contract monitoring and oversight.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 smtClean="0"/>
              <a:t>Information Management &amp; Stewardship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100" dirty="0" smtClean="0"/>
              <a:t>OST lacked basic management controls to report accurate, complete, and timely data.</a:t>
            </a:r>
          </a:p>
          <a:p>
            <a:pPr lvl="2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100" dirty="0" smtClean="0"/>
              <a:t>OST’s FPDS-NG data had a high rate of inaccuracy [27% and 34%] for FY 2008 and 2009</a:t>
            </a:r>
          </a:p>
          <a:p>
            <a:pPr lvl="2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Former OST employees access to DOT’s procurement databases were never deactivated upon their termination of employment with DOT</a:t>
            </a:r>
          </a:p>
          <a:p>
            <a:pPr lvl="2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OST could not account for all of its active contracts</a:t>
            </a:r>
          </a:p>
          <a:p>
            <a:pPr lvl="2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OST contingency plan for the Department procurements database did not meet Federal requirements regarding plan content, review, and testing.</a:t>
            </a:r>
          </a:p>
          <a:p>
            <a:pPr>
              <a:defRPr/>
            </a:pPr>
            <a:r>
              <a:rPr lang="en-US" b="1" dirty="0" smtClean="0"/>
              <a:t>Management Advisory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dirty="0" smtClean="0"/>
              <a:t>Issues an internal management advisory to OST to inform them of 4 specific weaknesses that we felt warranted immediate corrective action because they compromised the integrity of the entire Department’s acquisition operations.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dirty="0" smtClean="0"/>
              <a:t>By the issuance of the final report, OST had already corrected some of the critical acquisition weaknesses found affecting all of DOT.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dirty="0" smtClean="0"/>
              <a:t>By issuing the advisory, OST was 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en-US" dirty="0" smtClean="0"/>
              <a:t>Able to immediately initiate corrective action plans to address weaknesses instead of letting the problem continue to exist until issuance of the final report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en-US" dirty="0" smtClean="0"/>
              <a:t>More receptive to the final report since we were able to give credit in the final report of their actions already taken</a:t>
            </a:r>
          </a:p>
          <a:p>
            <a:pPr>
              <a:defRPr/>
            </a:pPr>
            <a:r>
              <a:rPr lang="en-US" b="1" dirty="0" smtClean="0"/>
              <a:t>Results</a:t>
            </a:r>
          </a:p>
          <a:p>
            <a:pPr>
              <a:defRPr/>
            </a:pPr>
            <a:r>
              <a:rPr lang="en-US" dirty="0" smtClean="0"/>
              <a:t>OST revised its acquisition structure to position its acquisition function to effectively communicate with DOT leaders and play a strategic role in the Department.</a:t>
            </a:r>
          </a:p>
          <a:p>
            <a:pPr>
              <a:defRPr/>
            </a:pPr>
            <a:r>
              <a:rPr lang="en-US" dirty="0" smtClean="0"/>
              <a:t>Acquisition function now has stable leadership with a strategic and long-term vision aimed to help attain DOT missions and goals.</a:t>
            </a:r>
          </a:p>
          <a:p>
            <a:pPr>
              <a:defRPr/>
            </a:pPr>
            <a:r>
              <a:rPr lang="en-US" dirty="0" smtClean="0"/>
              <a:t>Acquisition functions on all levels has improved at all levels with more solid, focused leadership, open communication, and established processes and internal controls.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Success</a:t>
            </a:r>
          </a:p>
          <a:p>
            <a:pPr>
              <a:defRPr/>
            </a:pPr>
            <a:r>
              <a:rPr lang="en-US" dirty="0" smtClean="0"/>
              <a:t>Maintained continuous and open communication throughout the audit by holding routine internal status briefings and issued a mid-audit management advisory</a:t>
            </a:r>
            <a:endParaRPr lang="en-US" dirty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D5A9240-6568-4EB3-A354-F5CB7F9A3D05}" type="slidenum">
              <a:rPr lang="en-US" smtClean="0"/>
              <a:pPr/>
              <a:t>10</a:t>
            </a:fld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724150"/>
            <a:ext cx="9144000" cy="1238250"/>
          </a:xfrm>
        </p:spPr>
        <p:txBody>
          <a:bodyPr/>
          <a:lstStyle>
            <a:lvl1pPr algn="ctr">
              <a:defRPr sz="5400">
                <a:latin typeface="Palatino Linotype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447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962400"/>
            <a:ext cx="9144000" cy="1600200"/>
          </a:xfrm>
          <a:effectLst/>
        </p:spPr>
        <p:txBody>
          <a:bodyPr/>
          <a:lstStyle>
            <a:lvl1pPr marL="0" indent="0" algn="ctr">
              <a:buFontTx/>
              <a:buNone/>
              <a:defRPr>
                <a:latin typeface="Palatino Linotype" pitchFamily="18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3313113" cy="12827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52400"/>
            <a:ext cx="5416550" cy="65532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1447800"/>
            <a:ext cx="3313113" cy="52578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19800"/>
            <a:ext cx="8686800" cy="3810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228600"/>
            <a:ext cx="8686800" cy="5638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6400800"/>
            <a:ext cx="8686800" cy="3048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85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858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724150"/>
            <a:ext cx="9144000" cy="1238250"/>
          </a:xfrm>
        </p:spPr>
        <p:txBody>
          <a:bodyPr/>
          <a:lstStyle>
            <a:lvl1pPr algn="ctr">
              <a:defRPr sz="5400">
                <a:latin typeface="Palatino Linotype" pitchFamily="18" charset="0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5447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962400"/>
            <a:ext cx="9144000" cy="1600200"/>
          </a:xfrm>
          <a:effectLst/>
        </p:spPr>
        <p:txBody>
          <a:bodyPr/>
          <a:lstStyle>
            <a:lvl1pPr marL="0" indent="0" algn="ctr">
              <a:buFontTx/>
              <a:buNone/>
              <a:defRPr>
                <a:latin typeface="Palatino Linotype" pitchFamily="18" charset="0"/>
              </a:defRPr>
            </a:lvl1pPr>
          </a:lstStyle>
          <a:p>
            <a:r>
              <a:rPr lang="en-US"/>
              <a:t>Sub-title</a:t>
            </a: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nning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132" y="838200"/>
            <a:ext cx="9057736" cy="5976668"/>
          </a:xfrm>
        </p:spPr>
        <p:txBody>
          <a:bodyPr/>
          <a:lstStyle>
            <a:lvl1pPr marL="0" indent="0">
              <a:buNone/>
              <a:defRPr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add text…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nning Text Paragraph-by-Paragraph Entra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132" y="838200"/>
            <a:ext cx="9057736" cy="5976668"/>
          </a:xfrm>
        </p:spPr>
        <p:txBody>
          <a:bodyPr/>
          <a:lstStyle>
            <a:lvl1pPr marL="0" indent="0">
              <a:buNone/>
              <a:defRPr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add text which will fade-in paragraph-by-paragraph on mouse click (first paragraph fades in automatically)…</a:t>
            </a:r>
          </a:p>
          <a:p>
            <a:pPr lvl="0"/>
            <a:r>
              <a:rPr lang="en-US" dirty="0" smtClean="0"/>
              <a:t>Second paragraph fades in on click…</a:t>
            </a:r>
          </a:p>
          <a:p>
            <a:pPr lvl="0"/>
            <a:r>
              <a:rPr lang="en-US" dirty="0" smtClean="0"/>
              <a:t>Third paragraph fades in on click…</a:t>
            </a:r>
          </a:p>
          <a:p>
            <a:pPr lvl="0"/>
            <a:r>
              <a:rPr lang="en-US" dirty="0" smtClean="0"/>
              <a:t>Etc…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 userDrawn="1"/>
        </p:nvSpPr>
        <p:spPr bwMode="auto">
          <a:xfrm>
            <a:off x="2286000" y="768350"/>
            <a:ext cx="2286000" cy="6089650"/>
          </a:xfrm>
          <a:prstGeom prst="rect">
            <a:avLst/>
          </a:prstGeom>
          <a:gradFill rotWithShape="1">
            <a:gsLst>
              <a:gs pos="0">
                <a:schemeClr val="tx2">
                  <a:alpha val="0"/>
                </a:schemeClr>
              </a:gs>
              <a:gs pos="100000">
                <a:schemeClr val="tx1">
                  <a:alpha val="34000"/>
                </a:schemeClr>
              </a:gs>
            </a:gsLst>
            <a:lin ang="0" scaled="1"/>
          </a:gra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" name="Rectangle 2"/>
          <p:cNvSpPr>
            <a:spLocks noChangeArrowheads="1"/>
          </p:cNvSpPr>
          <p:nvPr userDrawn="1"/>
        </p:nvSpPr>
        <p:spPr bwMode="auto">
          <a:xfrm>
            <a:off x="6858000" y="768351"/>
            <a:ext cx="2286000" cy="6089650"/>
          </a:xfrm>
          <a:prstGeom prst="rect">
            <a:avLst/>
          </a:prstGeom>
          <a:gradFill rotWithShape="1"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10000"/>
                </a:schemeClr>
              </a:gs>
            </a:gsLst>
            <a:lin ang="0" scaled="1"/>
          </a:gra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686800" cy="685800"/>
          </a:xfrm>
        </p:spPr>
        <p:txBody>
          <a:bodyPr/>
          <a:lstStyle>
            <a:lvl1pPr>
              <a:defRPr cap="small" spc="300" baseline="0">
                <a:latin typeface="Agency FB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838200"/>
            <a:ext cx="4495800" cy="6019800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38200"/>
            <a:ext cx="4495800" cy="6019800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ChangeArrowheads="1"/>
          </p:cNvSpPr>
          <p:nvPr userDrawn="1"/>
        </p:nvSpPr>
        <p:spPr bwMode="auto">
          <a:xfrm>
            <a:off x="2286000" y="768350"/>
            <a:ext cx="2286000" cy="6089650"/>
          </a:xfrm>
          <a:prstGeom prst="rect">
            <a:avLst/>
          </a:prstGeom>
          <a:gradFill rotWithShape="1">
            <a:gsLst>
              <a:gs pos="0">
                <a:schemeClr val="tx2">
                  <a:alpha val="0"/>
                </a:schemeClr>
              </a:gs>
              <a:gs pos="100000">
                <a:schemeClr val="tx1">
                  <a:alpha val="34000"/>
                </a:schemeClr>
              </a:gs>
            </a:gsLst>
            <a:lin ang="0" scaled="1"/>
          </a:gra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" name="Rectangle 2"/>
          <p:cNvSpPr>
            <a:spLocks noChangeArrowheads="1"/>
          </p:cNvSpPr>
          <p:nvPr userDrawn="1"/>
        </p:nvSpPr>
        <p:spPr bwMode="auto">
          <a:xfrm>
            <a:off x="6858000" y="768351"/>
            <a:ext cx="2286000" cy="6089650"/>
          </a:xfrm>
          <a:prstGeom prst="rect">
            <a:avLst/>
          </a:prstGeom>
          <a:gradFill rotWithShape="1"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10000"/>
                </a:schemeClr>
              </a:gs>
            </a:gsLst>
            <a:lin ang="0" scaled="1"/>
          </a:gra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6200" y="0"/>
            <a:ext cx="4419600" cy="838200"/>
          </a:xfrm>
        </p:spPr>
        <p:txBody>
          <a:bodyPr anchor="ctr" anchorCtr="0"/>
          <a:lstStyle>
            <a:lvl1pPr marL="0" indent="0">
              <a:buNone/>
              <a:defRPr sz="4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Left Heading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0" y="838200"/>
            <a:ext cx="4421188" cy="6019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8200" y="0"/>
            <a:ext cx="4422775" cy="838200"/>
          </a:xfrm>
        </p:spPr>
        <p:txBody>
          <a:bodyPr anchor="ctr" anchorCtr="0"/>
          <a:lstStyle>
            <a:lvl1pPr marL="0" indent="0">
              <a:buNone/>
              <a:defRPr sz="4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Right Heading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838200"/>
            <a:ext cx="4422775" cy="6019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nning Text"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7315200" y="762000"/>
            <a:ext cx="914400" cy="6096000"/>
          </a:xfrm>
          <a:prstGeom prst="rect">
            <a:avLst/>
          </a:prstGeom>
          <a:solidFill>
            <a:srgbClr val="BED4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5486400" y="762000"/>
            <a:ext cx="914400" cy="6096000"/>
          </a:xfrm>
          <a:prstGeom prst="rect">
            <a:avLst/>
          </a:prstGeom>
          <a:solidFill>
            <a:srgbClr val="BED4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3657600" y="762000"/>
            <a:ext cx="914400" cy="6096000"/>
          </a:xfrm>
          <a:prstGeom prst="rect">
            <a:avLst/>
          </a:prstGeom>
          <a:solidFill>
            <a:srgbClr val="BED4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828800" y="762000"/>
            <a:ext cx="914400" cy="6096000"/>
          </a:xfrm>
          <a:prstGeom prst="rect">
            <a:avLst/>
          </a:prstGeom>
          <a:solidFill>
            <a:srgbClr val="BED4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762000"/>
            <a:ext cx="914400" cy="6096000"/>
          </a:xfrm>
          <a:prstGeom prst="rect">
            <a:avLst/>
          </a:prstGeom>
          <a:solidFill>
            <a:srgbClr val="BED4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00332" y="914400"/>
            <a:ext cx="8643668" cy="5748068"/>
          </a:xfrm>
        </p:spPr>
        <p:txBody>
          <a:bodyPr/>
          <a:lstStyle>
            <a:lvl1pPr marL="0" indent="0">
              <a:buNone/>
              <a:defRPr baseline="0">
                <a:solidFill>
                  <a:sysClr val="windowText" lastClr="000000"/>
                </a:solidFill>
                <a:effectLst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add text…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9144000" cy="76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762000"/>
            <a:ext cx="9144000" cy="6096000"/>
          </a:xfrm>
          <a:prstGeom prst="rect">
            <a:avLst/>
          </a:prstGeom>
          <a:solidFill>
            <a:srgbClr val="BED4E0">
              <a:alpha val="4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762000"/>
            <a:ext cx="9144000" cy="0"/>
          </a:xfrm>
          <a:prstGeom prst="line">
            <a:avLst/>
          </a:prstGeom>
          <a:ln w="28575">
            <a:solidFill>
              <a:schemeClr val="bg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ChangeArrowheads="1"/>
          </p:cNvSpPr>
          <p:nvPr userDrawn="1"/>
        </p:nvSpPr>
        <p:spPr bwMode="auto">
          <a:xfrm>
            <a:off x="2286000" y="768350"/>
            <a:ext cx="2286000" cy="6089650"/>
          </a:xfrm>
          <a:prstGeom prst="rect">
            <a:avLst/>
          </a:prstGeom>
          <a:gradFill rotWithShape="1">
            <a:gsLst>
              <a:gs pos="0">
                <a:schemeClr val="tx2">
                  <a:alpha val="0"/>
                </a:schemeClr>
              </a:gs>
              <a:gs pos="100000">
                <a:schemeClr val="tx1">
                  <a:alpha val="34000"/>
                </a:schemeClr>
              </a:gs>
            </a:gsLst>
            <a:lin ang="0" scaled="1"/>
          </a:gra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" name="Rectangle 2"/>
          <p:cNvSpPr>
            <a:spLocks noChangeArrowheads="1"/>
          </p:cNvSpPr>
          <p:nvPr userDrawn="1"/>
        </p:nvSpPr>
        <p:spPr bwMode="auto">
          <a:xfrm>
            <a:off x="6858000" y="768351"/>
            <a:ext cx="2286000" cy="6089650"/>
          </a:xfrm>
          <a:prstGeom prst="rect">
            <a:avLst/>
          </a:prstGeom>
          <a:gradFill rotWithShape="1"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10000"/>
                </a:schemeClr>
              </a:gs>
            </a:gsLst>
            <a:lin ang="0" scaled="1"/>
          </a:gra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506" y="1"/>
            <a:ext cx="9109494" cy="74187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6200" y="838200"/>
            <a:ext cx="4421188" cy="533400"/>
          </a:xfrm>
        </p:spPr>
        <p:txBody>
          <a:bodyPr anchor="ctr" anchorCtr="0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Left Heading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0" y="1447800"/>
            <a:ext cx="4421188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838200"/>
            <a:ext cx="4422775" cy="533400"/>
          </a:xfrm>
        </p:spPr>
        <p:txBody>
          <a:bodyPr anchor="ctr" anchorCtr="0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Right Heading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7800"/>
            <a:ext cx="4422775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3313113" cy="12827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52400"/>
            <a:ext cx="5416550" cy="65532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1447800"/>
            <a:ext cx="3313113" cy="52578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19800"/>
            <a:ext cx="8686800" cy="3810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228600"/>
            <a:ext cx="8686800" cy="5638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6400800"/>
            <a:ext cx="8686800" cy="3048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85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858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724150"/>
            <a:ext cx="9144000" cy="1238250"/>
          </a:xfrm>
        </p:spPr>
        <p:txBody>
          <a:bodyPr/>
          <a:lstStyle>
            <a:lvl1pPr algn="ctr">
              <a:defRPr sz="5400">
                <a:latin typeface="Palatino Linotype" pitchFamily="18" charset="0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5447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962400"/>
            <a:ext cx="9144000" cy="1600200"/>
          </a:xfrm>
          <a:effectLst/>
        </p:spPr>
        <p:txBody>
          <a:bodyPr/>
          <a:lstStyle>
            <a:lvl1pPr marL="0" indent="0" algn="ctr">
              <a:buFontTx/>
              <a:buNone/>
              <a:defRPr>
                <a:latin typeface="Palatino Linotype" pitchFamily="18" charset="0"/>
              </a:defRPr>
            </a:lvl1pPr>
          </a:lstStyle>
          <a:p>
            <a:r>
              <a:rPr lang="en-US"/>
              <a:t>Sub-title</a:t>
            </a:r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nning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132" y="838200"/>
            <a:ext cx="9057736" cy="5976668"/>
          </a:xfrm>
        </p:spPr>
        <p:txBody>
          <a:bodyPr/>
          <a:lstStyle>
            <a:lvl1pPr marL="0" indent="0">
              <a:buNone/>
              <a:defRPr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add text…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nning Text Paragraph-by-Paragraph Entra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132" y="838200"/>
            <a:ext cx="9057736" cy="5976668"/>
          </a:xfrm>
        </p:spPr>
        <p:txBody>
          <a:bodyPr/>
          <a:lstStyle>
            <a:lvl1pPr marL="0" indent="0">
              <a:buNone/>
              <a:defRPr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add text which will fade-in paragraph-by-paragraph on mouse click (first paragraph fades in automatically)…</a:t>
            </a:r>
          </a:p>
          <a:p>
            <a:pPr lvl="0"/>
            <a:r>
              <a:rPr lang="en-US" dirty="0" smtClean="0"/>
              <a:t>Second paragraph fades in on click…</a:t>
            </a:r>
          </a:p>
          <a:p>
            <a:pPr lvl="0"/>
            <a:r>
              <a:rPr lang="en-US" dirty="0" smtClean="0"/>
              <a:t>Third paragraph fades in on click…</a:t>
            </a:r>
          </a:p>
          <a:p>
            <a:pPr lvl="0"/>
            <a:r>
              <a:rPr lang="en-US" dirty="0" smtClean="0"/>
              <a:t>Etc…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nning Text Paragraph-by-Paragraph Entra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132" y="838200"/>
            <a:ext cx="9057736" cy="5976668"/>
          </a:xfrm>
        </p:spPr>
        <p:txBody>
          <a:bodyPr/>
          <a:lstStyle>
            <a:lvl1pPr marL="0" indent="0">
              <a:buNone/>
              <a:defRPr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add text which will fade-in paragraph-by-paragraph on mouse click (first paragraph fades in automatically)…</a:t>
            </a:r>
          </a:p>
          <a:p>
            <a:pPr lvl="0"/>
            <a:r>
              <a:rPr lang="en-US" dirty="0" smtClean="0"/>
              <a:t>Second paragraph fades in on click…</a:t>
            </a:r>
          </a:p>
          <a:p>
            <a:pPr lvl="0"/>
            <a:r>
              <a:rPr lang="en-US" dirty="0" smtClean="0"/>
              <a:t>Third paragraph fades in on click…</a:t>
            </a:r>
          </a:p>
          <a:p>
            <a:pPr lvl="0"/>
            <a:r>
              <a:rPr lang="en-US" dirty="0" smtClean="0"/>
              <a:t>Etc…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838200"/>
            <a:ext cx="4495800" cy="6019800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38200"/>
            <a:ext cx="4495800" cy="6019800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ChangeArrowheads="1"/>
          </p:cNvSpPr>
          <p:nvPr userDrawn="1"/>
        </p:nvSpPr>
        <p:spPr bwMode="auto">
          <a:xfrm>
            <a:off x="6858000" y="0"/>
            <a:ext cx="2286000" cy="6858000"/>
          </a:xfrm>
          <a:prstGeom prst="rect">
            <a:avLst/>
          </a:prstGeom>
          <a:gradFill rotWithShape="1"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34000"/>
                </a:schemeClr>
              </a:gs>
            </a:gsLst>
            <a:lin ang="0" scaled="1"/>
          </a:gra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" name="Rectangle 2"/>
          <p:cNvSpPr>
            <a:spLocks noChangeArrowheads="1"/>
          </p:cNvSpPr>
          <p:nvPr userDrawn="1"/>
        </p:nvSpPr>
        <p:spPr bwMode="auto">
          <a:xfrm>
            <a:off x="2286000" y="0"/>
            <a:ext cx="2286000" cy="6858000"/>
          </a:xfrm>
          <a:prstGeom prst="rect">
            <a:avLst/>
          </a:prstGeom>
          <a:gradFill rotWithShape="1">
            <a:gsLst>
              <a:gs pos="0">
                <a:schemeClr val="tx2">
                  <a:alpha val="0"/>
                </a:schemeClr>
              </a:gs>
              <a:gs pos="100000">
                <a:schemeClr val="tx1">
                  <a:alpha val="34000"/>
                </a:schemeClr>
              </a:gs>
            </a:gsLst>
            <a:lin ang="0" scaled="1"/>
          </a:gra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6200" y="0"/>
            <a:ext cx="4419600" cy="838200"/>
          </a:xfrm>
        </p:spPr>
        <p:txBody>
          <a:bodyPr anchor="ctr" anchorCtr="0"/>
          <a:lstStyle>
            <a:lvl1pPr marL="0" indent="0" algn="ctr">
              <a:buNone/>
              <a:defRPr sz="44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Left Heading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0" y="838200"/>
            <a:ext cx="4421188" cy="6019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8200" y="0"/>
            <a:ext cx="4422775" cy="838200"/>
          </a:xfrm>
        </p:spPr>
        <p:txBody>
          <a:bodyPr anchor="ctr" anchorCtr="0"/>
          <a:lstStyle>
            <a:lvl1pPr marL="0" indent="0" algn="ctr">
              <a:buNone/>
              <a:defRPr sz="44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Right Heading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838200"/>
            <a:ext cx="4422775" cy="6019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ChangeArrowheads="1"/>
          </p:cNvSpPr>
          <p:nvPr userDrawn="1"/>
        </p:nvSpPr>
        <p:spPr bwMode="auto">
          <a:xfrm>
            <a:off x="2286000" y="0"/>
            <a:ext cx="2286000" cy="6858000"/>
          </a:xfrm>
          <a:prstGeom prst="rect">
            <a:avLst/>
          </a:prstGeom>
          <a:gradFill rotWithShape="1">
            <a:gsLst>
              <a:gs pos="0">
                <a:schemeClr val="tx2">
                  <a:alpha val="0"/>
                </a:schemeClr>
              </a:gs>
              <a:gs pos="100000">
                <a:schemeClr val="tx1">
                  <a:alpha val="34000"/>
                </a:schemeClr>
              </a:gs>
            </a:gsLst>
            <a:lin ang="0" scaled="1"/>
          </a:gra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" name="Rectangle 2"/>
          <p:cNvSpPr>
            <a:spLocks noChangeArrowheads="1"/>
          </p:cNvSpPr>
          <p:nvPr userDrawn="1"/>
        </p:nvSpPr>
        <p:spPr bwMode="auto">
          <a:xfrm>
            <a:off x="6858000" y="768351"/>
            <a:ext cx="2286000" cy="6089650"/>
          </a:xfrm>
          <a:prstGeom prst="rect">
            <a:avLst/>
          </a:prstGeom>
          <a:gradFill rotWithShape="1"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10000"/>
                </a:schemeClr>
              </a:gs>
            </a:gsLst>
            <a:lin ang="0" scaled="1"/>
          </a:gra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506" y="1"/>
            <a:ext cx="9109494" cy="74187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6200" y="838200"/>
            <a:ext cx="4421188" cy="533400"/>
          </a:xfrm>
        </p:spPr>
        <p:txBody>
          <a:bodyPr anchor="ctr" anchorCtr="0"/>
          <a:lstStyle>
            <a:lvl1pPr marL="0" indent="0" algn="ctr">
              <a:buNone/>
              <a:defRPr sz="28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Left Heading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0" y="1447800"/>
            <a:ext cx="4421188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838200"/>
            <a:ext cx="4422775" cy="533400"/>
          </a:xfrm>
        </p:spPr>
        <p:txBody>
          <a:bodyPr anchor="ctr" anchorCtr="0"/>
          <a:lstStyle>
            <a:lvl1pPr marL="0" indent="0" algn="ctr">
              <a:buNone/>
              <a:defRPr sz="28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Right Heading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7800"/>
            <a:ext cx="4422775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3313113" cy="12827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52400"/>
            <a:ext cx="5416550" cy="65532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1447800"/>
            <a:ext cx="3313113" cy="52578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19800"/>
            <a:ext cx="8686800" cy="3810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228600"/>
            <a:ext cx="8686800" cy="5638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6400800"/>
            <a:ext cx="8686800" cy="3048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85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858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724150"/>
            <a:ext cx="9144000" cy="1238250"/>
          </a:xfrm>
        </p:spPr>
        <p:txBody>
          <a:bodyPr/>
          <a:lstStyle>
            <a:lvl1pPr algn="ctr">
              <a:defRPr sz="5400">
                <a:latin typeface="Palatino Linotype" pitchFamily="18" charset="0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5447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962400"/>
            <a:ext cx="9144000" cy="1600200"/>
          </a:xfrm>
          <a:effectLst/>
        </p:spPr>
        <p:txBody>
          <a:bodyPr/>
          <a:lstStyle>
            <a:lvl1pPr marL="0" indent="0" algn="ctr">
              <a:buFontTx/>
              <a:buNone/>
              <a:defRPr>
                <a:latin typeface="Palatino Linotype" pitchFamily="18" charset="0"/>
              </a:defRPr>
            </a:lvl1pPr>
          </a:lstStyle>
          <a:p>
            <a:r>
              <a:rPr lang="en-US"/>
              <a:t>Sub-title</a:t>
            </a:r>
          </a:p>
        </p:txBody>
      </p:sp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nning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132" y="838200"/>
            <a:ext cx="9057736" cy="5976668"/>
          </a:xfrm>
        </p:spPr>
        <p:txBody>
          <a:bodyPr/>
          <a:lstStyle>
            <a:lvl1pPr marL="0" indent="0">
              <a:buNone/>
              <a:defRPr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add text…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nning Text Paragraph-by-Paragraph Entra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132" y="838200"/>
            <a:ext cx="9057736" cy="5976668"/>
          </a:xfrm>
        </p:spPr>
        <p:txBody>
          <a:bodyPr/>
          <a:lstStyle>
            <a:lvl1pPr marL="0" indent="0">
              <a:buNone/>
              <a:defRPr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add text which will fade-in paragraph-by-paragraph on mouse click (first paragraph fades in automatically)…</a:t>
            </a:r>
          </a:p>
          <a:p>
            <a:pPr lvl="0"/>
            <a:r>
              <a:rPr lang="en-US" dirty="0" smtClean="0"/>
              <a:t>Second paragraph fades in on click…</a:t>
            </a:r>
          </a:p>
          <a:p>
            <a:pPr lvl="0"/>
            <a:r>
              <a:rPr lang="en-US" dirty="0" smtClean="0"/>
              <a:t>Third paragraph fades in on click…</a:t>
            </a:r>
          </a:p>
          <a:p>
            <a:pPr lvl="0"/>
            <a:r>
              <a:rPr lang="en-US" dirty="0" smtClean="0"/>
              <a:t>Etc…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838200"/>
            <a:ext cx="4495800" cy="6019800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38200"/>
            <a:ext cx="4495800" cy="6019800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6200" y="0"/>
            <a:ext cx="4419600" cy="838200"/>
          </a:xfrm>
        </p:spPr>
        <p:txBody>
          <a:bodyPr anchor="ctr" anchorCtr="0"/>
          <a:lstStyle>
            <a:lvl1pPr marL="0" indent="0" algn="ctr">
              <a:buNone/>
              <a:defRPr sz="44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Left Heading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0" y="838200"/>
            <a:ext cx="4421188" cy="6019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8200" y="0"/>
            <a:ext cx="4422775" cy="838200"/>
          </a:xfrm>
        </p:spPr>
        <p:txBody>
          <a:bodyPr anchor="ctr" anchorCtr="0"/>
          <a:lstStyle>
            <a:lvl1pPr marL="0" indent="0" algn="ctr">
              <a:buNone/>
              <a:defRPr sz="44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Right Heading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838200"/>
            <a:ext cx="4422775" cy="6019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506" y="1"/>
            <a:ext cx="9109494" cy="74187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6200" y="838200"/>
            <a:ext cx="4421188" cy="533400"/>
          </a:xfrm>
        </p:spPr>
        <p:txBody>
          <a:bodyPr anchor="ctr" anchorCtr="0"/>
          <a:lstStyle>
            <a:lvl1pPr marL="0" indent="0" algn="ctr">
              <a:buNone/>
              <a:defRPr sz="28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Left Heading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0" y="1447800"/>
            <a:ext cx="4421188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838200"/>
            <a:ext cx="4422775" cy="533400"/>
          </a:xfrm>
        </p:spPr>
        <p:txBody>
          <a:bodyPr anchor="ctr" anchorCtr="0"/>
          <a:lstStyle>
            <a:lvl1pPr marL="0" indent="0" algn="ctr">
              <a:buNone/>
              <a:defRPr sz="28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Right Heading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7800"/>
            <a:ext cx="4422775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3313113" cy="12827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52400"/>
            <a:ext cx="5416550" cy="65532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1447800"/>
            <a:ext cx="3313113" cy="52578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 userDrawn="1"/>
        </p:nvSpPr>
        <p:spPr bwMode="auto">
          <a:xfrm>
            <a:off x="2286000" y="768350"/>
            <a:ext cx="2286000" cy="6089650"/>
          </a:xfrm>
          <a:prstGeom prst="rect">
            <a:avLst/>
          </a:prstGeom>
          <a:gradFill rotWithShape="1">
            <a:gsLst>
              <a:gs pos="0">
                <a:schemeClr val="tx2">
                  <a:alpha val="0"/>
                </a:schemeClr>
              </a:gs>
              <a:gs pos="100000">
                <a:schemeClr val="tx1">
                  <a:alpha val="34000"/>
                </a:schemeClr>
              </a:gs>
            </a:gsLst>
            <a:lin ang="0" scaled="1"/>
          </a:gra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" name="Rectangle 2"/>
          <p:cNvSpPr>
            <a:spLocks noChangeArrowheads="1"/>
          </p:cNvSpPr>
          <p:nvPr userDrawn="1"/>
        </p:nvSpPr>
        <p:spPr bwMode="auto">
          <a:xfrm>
            <a:off x="6858000" y="768351"/>
            <a:ext cx="2286000" cy="6089650"/>
          </a:xfrm>
          <a:prstGeom prst="rect">
            <a:avLst/>
          </a:prstGeom>
          <a:gradFill rotWithShape="1"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10000"/>
                </a:schemeClr>
              </a:gs>
            </a:gsLst>
            <a:lin ang="0" scaled="1"/>
          </a:gra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838200"/>
            <a:ext cx="4495800" cy="6019800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38200"/>
            <a:ext cx="4495800" cy="6019800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19800"/>
            <a:ext cx="8686800" cy="3810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228600"/>
            <a:ext cx="8686800" cy="5638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6400800"/>
            <a:ext cx="8686800" cy="3048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85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858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6200" y="0"/>
            <a:ext cx="4419600" cy="838200"/>
          </a:xfrm>
        </p:spPr>
        <p:txBody>
          <a:bodyPr anchor="ctr" anchorCtr="0"/>
          <a:lstStyle>
            <a:lvl1pPr marL="0" indent="0">
              <a:buNone/>
              <a:defRPr sz="4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Left Heading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0" y="838200"/>
            <a:ext cx="4421188" cy="6019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8200" y="0"/>
            <a:ext cx="4422775" cy="838200"/>
          </a:xfrm>
        </p:spPr>
        <p:txBody>
          <a:bodyPr anchor="ctr" anchorCtr="0"/>
          <a:lstStyle>
            <a:lvl1pPr marL="0" indent="0">
              <a:buNone/>
              <a:defRPr sz="4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Right Heading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838200"/>
            <a:ext cx="4422775" cy="6019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Rectangle 2"/>
          <p:cNvSpPr>
            <a:spLocks noChangeArrowheads="1"/>
          </p:cNvSpPr>
          <p:nvPr userDrawn="1"/>
        </p:nvSpPr>
        <p:spPr bwMode="auto">
          <a:xfrm>
            <a:off x="2286000" y="768350"/>
            <a:ext cx="2286000" cy="6089650"/>
          </a:xfrm>
          <a:prstGeom prst="rect">
            <a:avLst/>
          </a:prstGeom>
          <a:gradFill rotWithShape="1">
            <a:gsLst>
              <a:gs pos="0">
                <a:schemeClr val="tx2">
                  <a:alpha val="0"/>
                </a:schemeClr>
              </a:gs>
              <a:gs pos="100000">
                <a:schemeClr val="tx1">
                  <a:alpha val="34000"/>
                </a:schemeClr>
              </a:gs>
            </a:gsLst>
            <a:lin ang="0" scaled="1"/>
          </a:gra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" name="Rectangle 2"/>
          <p:cNvSpPr>
            <a:spLocks noChangeArrowheads="1"/>
          </p:cNvSpPr>
          <p:nvPr userDrawn="1"/>
        </p:nvSpPr>
        <p:spPr bwMode="auto">
          <a:xfrm>
            <a:off x="6858000" y="768351"/>
            <a:ext cx="2286000" cy="6089650"/>
          </a:xfrm>
          <a:prstGeom prst="rect">
            <a:avLst/>
          </a:prstGeom>
          <a:gradFill rotWithShape="1"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10000"/>
                </a:schemeClr>
              </a:gs>
            </a:gsLst>
            <a:lin ang="0" scaled="1"/>
          </a:gra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506" y="1"/>
            <a:ext cx="9109494" cy="74187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6200" y="838200"/>
            <a:ext cx="4421188" cy="533400"/>
          </a:xfrm>
        </p:spPr>
        <p:txBody>
          <a:bodyPr anchor="ctr" anchorCtr="0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Left Heading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0" y="1447800"/>
            <a:ext cx="4421188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838200"/>
            <a:ext cx="4422775" cy="533400"/>
          </a:xfrm>
        </p:spPr>
        <p:txBody>
          <a:bodyPr anchor="ctr" anchorCtr="0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Right Heading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7800"/>
            <a:ext cx="4422775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Rectangle 2"/>
          <p:cNvSpPr>
            <a:spLocks noChangeArrowheads="1"/>
          </p:cNvSpPr>
          <p:nvPr userDrawn="1"/>
        </p:nvSpPr>
        <p:spPr bwMode="auto">
          <a:xfrm>
            <a:off x="2286000" y="768350"/>
            <a:ext cx="2286000" cy="6089650"/>
          </a:xfrm>
          <a:prstGeom prst="rect">
            <a:avLst/>
          </a:prstGeom>
          <a:gradFill rotWithShape="1">
            <a:gsLst>
              <a:gs pos="0">
                <a:schemeClr val="tx2">
                  <a:alpha val="0"/>
                </a:schemeClr>
              </a:gs>
              <a:gs pos="100000">
                <a:schemeClr val="tx1">
                  <a:alpha val="34000"/>
                </a:schemeClr>
              </a:gs>
            </a:gsLst>
            <a:lin ang="0" scaled="1"/>
          </a:gra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" name="Rectangle 2"/>
          <p:cNvSpPr>
            <a:spLocks noChangeArrowheads="1"/>
          </p:cNvSpPr>
          <p:nvPr userDrawn="1"/>
        </p:nvSpPr>
        <p:spPr bwMode="auto">
          <a:xfrm>
            <a:off x="6858000" y="768351"/>
            <a:ext cx="2286000" cy="6089650"/>
          </a:xfrm>
          <a:prstGeom prst="rect">
            <a:avLst/>
          </a:prstGeom>
          <a:gradFill rotWithShape="1"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10000"/>
                </a:schemeClr>
              </a:gs>
            </a:gsLst>
            <a:lin ang="0" scaled="1"/>
          </a:gra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"/>
            <a:ext cx="86868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810882"/>
            <a:ext cx="8686800" cy="60471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  <p:sldLayoutId id="2147483790" r:id="rId13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000" b="1" kern="1200" cap="small" spc="300" baseline="0">
          <a:solidFill>
            <a:schemeClr val="bg1"/>
          </a:solidFill>
          <a:effectLst>
            <a:outerShdw blurRad="50800" dist="38100" dir="2700000" algn="tl" rotWithShape="0">
              <a:prstClr val="black">
                <a:alpha val="67000"/>
              </a:prstClr>
            </a:outerShdw>
          </a:effectLst>
          <a:latin typeface="Agency FB" pitchFamily="34" charset="0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ct val="20000"/>
        </a:spcBef>
        <a:buClr>
          <a:srgbClr val="E46F4A"/>
        </a:buClr>
        <a:buFont typeface="Arial" pitchFamily="34" charset="0"/>
        <a:buChar char="•"/>
        <a:defRPr sz="4000" kern="1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67000"/>
              </a:prstClr>
            </a:outerShdw>
          </a:effectLst>
          <a:latin typeface="Calibri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E46F4A"/>
        </a:buClr>
        <a:buFont typeface="Arial" pitchFamily="34" charset="0"/>
        <a:buChar char="•"/>
        <a:defRPr sz="3600" kern="1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67000"/>
              </a:prstClr>
            </a:outerShdw>
          </a:effectLst>
          <a:latin typeface="Calibri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E46F4A"/>
        </a:buClr>
        <a:buFont typeface="Arial" pitchFamily="34" charset="0"/>
        <a:buChar char="•"/>
        <a:defRPr sz="3200" kern="1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67000"/>
              </a:prstClr>
            </a:outerShdw>
          </a:effectLst>
          <a:latin typeface="Calibri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E46F4A"/>
        </a:buClr>
        <a:buFont typeface="Arial" pitchFamily="34" charset="0"/>
        <a:buChar char="•"/>
        <a:defRPr sz="2800" kern="1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67000"/>
              </a:prstClr>
            </a:outerShdw>
          </a:effectLst>
          <a:latin typeface="Calibri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E46F4A"/>
        </a:buClr>
        <a:buFont typeface="Arial" pitchFamily="34" charset="0"/>
        <a:buChar char="•"/>
        <a:defRPr sz="2800" kern="1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67000"/>
              </a:prstClr>
            </a:outerShdw>
          </a:effectLst>
          <a:latin typeface="Calibri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810882"/>
            <a:ext cx="9144000" cy="60471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  <p:sldLayoutId id="2147483804" r:id="rId13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67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4000" kern="1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67000"/>
              </a:prstClr>
            </a:outerShdw>
          </a:effectLst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3600" kern="1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67000"/>
              </a:prst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3200" kern="1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67000"/>
              </a:prst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800" kern="1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67000"/>
              </a:prst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800" kern="1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67000"/>
              </a:prst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810882"/>
            <a:ext cx="9144000" cy="60471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  <p:sldLayoutId id="2147483817" r:id="rId12"/>
    <p:sldLayoutId id="2147483818" r:id="rId13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67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4000" kern="1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67000"/>
              </a:prstClr>
            </a:outerShdw>
          </a:effectLst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3600" kern="1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67000"/>
              </a:prst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3200" kern="1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67000"/>
              </a:prst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800" kern="1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67000"/>
              </a:prst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800" kern="1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67000"/>
              </a:prst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810882"/>
            <a:ext cx="9144000" cy="60471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  <p:sldLayoutId id="2147483831" r:id="rId12"/>
    <p:sldLayoutId id="2147483832" r:id="rId13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67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4000" kern="1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67000"/>
              </a:prstClr>
            </a:outerShdw>
          </a:effectLst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3600" kern="1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67000"/>
              </a:prst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3200" kern="1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67000"/>
              </a:prst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800" kern="1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67000"/>
              </a:prst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800" kern="1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67000"/>
              </a:prst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oig.dot.gov/" TargetMode="External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gnet.gov/pande/faec/contractauditguideframeworkintro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gnet.gov/pande/faec/caguideccloseout.pdf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0"/>
              </a:schemeClr>
            </a:gs>
            <a:gs pos="50000">
              <a:schemeClr val="accent1">
                <a:lumMod val="75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Picture1.png"/>
          <p:cNvPicPr>
            <a:picLocks noChangeAspect="1"/>
          </p:cNvPicPr>
          <p:nvPr/>
        </p:nvPicPr>
        <p:blipFill>
          <a:blip r:embed="rId2" cstate="print"/>
          <a:srcRect t="1333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0" y="4800600"/>
            <a:ext cx="9144000" cy="2057400"/>
          </a:xfrm>
          <a:prstGeom prst="rect">
            <a:avLst/>
          </a:prstGeom>
          <a:solidFill>
            <a:srgbClr val="6C9FB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5105400"/>
            <a:ext cx="1752600" cy="1371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4" cstate="print"/>
          <a:srcRect r="14085"/>
          <a:stretch>
            <a:fillRect/>
          </a:stretch>
        </p:blipFill>
        <p:spPr bwMode="auto">
          <a:xfrm>
            <a:off x="0" y="5105400"/>
            <a:ext cx="1905000" cy="1371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352550"/>
            <a:ext cx="8534400" cy="1238250"/>
          </a:xfrm>
        </p:spPr>
        <p:txBody>
          <a:bodyPr>
            <a:noAutofit/>
          </a:bodyPr>
          <a:lstStyle/>
          <a:p>
            <a:pPr algn="l">
              <a:lnSpc>
                <a:spcPts val="6800"/>
              </a:lnSpc>
            </a:pPr>
            <a:r>
              <a:rPr lang="en-US" cap="small" spc="600" dirty="0" smtClean="0">
                <a:latin typeface="Agency FB" pitchFamily="34" charset="0"/>
              </a:rPr>
              <a:t>Federal Audit Executive Council Objectives and Audit Guides</a:t>
            </a:r>
            <a:endParaRPr lang="en-US" cap="small" spc="600" dirty="0">
              <a:latin typeface="Agency FB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895600"/>
            <a:ext cx="8077200" cy="1828800"/>
          </a:xfrm>
        </p:spPr>
        <p:txBody>
          <a:bodyPr>
            <a:normAutofit fontScale="92500" lnSpcReduction="20000"/>
          </a:bodyPr>
          <a:lstStyle/>
          <a:p>
            <a:pPr algn="l">
              <a:tabLst>
                <a:tab pos="1654175" algn="l"/>
              </a:tabLst>
            </a:pPr>
            <a:r>
              <a:rPr lang="en-US" sz="2000" b="1" cap="small" dirty="0" smtClean="0">
                <a:solidFill>
                  <a:srgbClr val="E46F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ahoma" pitchFamily="34" charset="0"/>
              </a:rPr>
              <a:t>  </a:t>
            </a:r>
          </a:p>
          <a:p>
            <a:pPr algn="l">
              <a:tabLst>
                <a:tab pos="1654175" algn="l"/>
              </a:tabLst>
            </a:pPr>
            <a:endParaRPr lang="en-US" sz="2000" b="1" cap="small" dirty="0" smtClean="0">
              <a:solidFill>
                <a:srgbClr val="E46F4A"/>
              </a:solidFill>
              <a:effectLst/>
              <a:latin typeface="Calibri" pitchFamily="34" charset="0"/>
              <a:cs typeface="Tahoma" pitchFamily="34" charset="0"/>
            </a:endParaRPr>
          </a:p>
          <a:p>
            <a:pPr algn="l">
              <a:tabLst>
                <a:tab pos="1654175" algn="l"/>
              </a:tabLst>
            </a:pPr>
            <a:r>
              <a:rPr lang="en-US" sz="2300" cap="small" dirty="0" smtClean="0">
                <a:solidFill>
                  <a:srgbClr val="E46F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ahoma" pitchFamily="34" charset="0"/>
              </a:rPr>
              <a:t>U.S. Department Of Transportation, Office of Inspector General </a:t>
            </a:r>
            <a:br>
              <a:rPr lang="en-US" sz="2300" cap="small" dirty="0" smtClean="0">
                <a:solidFill>
                  <a:srgbClr val="E46F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ahoma" pitchFamily="34" charset="0"/>
              </a:rPr>
            </a:br>
            <a:r>
              <a:rPr lang="en-US" sz="2300" cap="small" dirty="0" smtClean="0">
                <a:solidFill>
                  <a:srgbClr val="E46F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ahoma" pitchFamily="34" charset="0"/>
              </a:rPr>
              <a:t>at the FAEC’s  Contracting and Acquisitions Training   Conference</a:t>
            </a:r>
          </a:p>
          <a:p>
            <a:pPr algn="l"/>
            <a:endParaRPr lang="en-US" sz="2000" dirty="0" smtClean="0">
              <a:solidFill>
                <a:srgbClr val="E46F4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algn="l"/>
            <a:r>
              <a:rPr lang="en-US" sz="2000" cap="small" dirty="0" smtClean="0">
                <a:solidFill>
                  <a:srgbClr val="E46F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ahoma" pitchFamily="34" charset="0"/>
              </a:rPr>
              <a:t>April 17, 2012</a:t>
            </a:r>
          </a:p>
        </p:txBody>
      </p:sp>
      <p:pic>
        <p:nvPicPr>
          <p:cNvPr id="16" name="Picture 16" descr="http://startupmeme.com/wp-content/uploads/2009/06/acquisition-thumb.jpg"/>
          <p:cNvPicPr>
            <a:picLocks noChangeAspect="1" noChangeArrowheads="1"/>
          </p:cNvPicPr>
          <p:nvPr/>
        </p:nvPicPr>
        <p:blipFill>
          <a:blip r:embed="rId5" cstate="print"/>
          <a:srcRect t="6451" r="539" b="6451"/>
          <a:stretch>
            <a:fillRect/>
          </a:stretch>
        </p:blipFill>
        <p:spPr bwMode="auto">
          <a:xfrm>
            <a:off x="5120640" y="5105400"/>
            <a:ext cx="2042160" cy="1371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39000" y="5105400"/>
            <a:ext cx="1905000" cy="1371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7" cstate="print"/>
          <a:srcRect r="37381"/>
          <a:stretch>
            <a:fillRect/>
          </a:stretch>
        </p:blipFill>
        <p:spPr bwMode="auto">
          <a:xfrm>
            <a:off x="3810001" y="5105400"/>
            <a:ext cx="1219200" cy="1371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29" name="Straight Connector 28"/>
          <p:cNvCxnSpPr/>
          <p:nvPr/>
        </p:nvCxnSpPr>
        <p:spPr>
          <a:xfrm>
            <a:off x="0" y="48006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0" y="4800600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8434" name="Picture 2" descr="http://www.oig.dot.gov/sites/all/themes/dot-oig/logo.pn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43800" y="381000"/>
            <a:ext cx="1198033" cy="1143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/>
              <a:t>Highlights of Recent Contract Closeout Guide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81062"/>
            <a:ext cx="8643938" cy="5976938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1">
              <a:defRPr/>
            </a:pPr>
            <a:endParaRPr lang="en-US" sz="1000" dirty="0" smtClean="0">
              <a:solidFill>
                <a:schemeClr val="tx1"/>
              </a:solidFill>
              <a:effectLst/>
            </a:endParaRPr>
          </a:p>
          <a:p>
            <a:pPr lvl="1">
              <a:buFont typeface="Arial" pitchFamily="34" charset="0"/>
              <a:buChar char="•"/>
              <a:defRPr/>
            </a:pPr>
            <a:r>
              <a:rPr lang="en-US" sz="2800" b="1" dirty="0" smtClean="0">
                <a:solidFill>
                  <a:schemeClr val="tx1"/>
                </a:solidFill>
                <a:effectLst/>
              </a:rPr>
              <a:t>Benefits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tx1"/>
                </a:solidFill>
                <a:effectLst/>
              </a:rPr>
              <a:t>A large backlog of contracts exceeding closeout time limits may exist.  Unneeded obligations may be immediately identified.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tx1"/>
                </a:solidFill>
                <a:effectLst/>
              </a:rPr>
              <a:t>Best practices for managing funds may be developed.  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tx1"/>
                </a:solidFill>
                <a:effectLst/>
              </a:rPr>
              <a:t>Weaknesses in closing cost reimbursable audits could be identified and </a:t>
            </a:r>
            <a:r>
              <a:rPr lang="en-US" sz="2400" dirty="0" smtClean="0">
                <a:solidFill>
                  <a:schemeClr val="tx1"/>
                </a:solidFill>
                <a:effectLst/>
              </a:rPr>
              <a:t>corrected, resulting in more </a:t>
            </a:r>
            <a:r>
              <a:rPr lang="en-US" sz="2400" dirty="0" smtClean="0">
                <a:solidFill>
                  <a:schemeClr val="tx1"/>
                </a:solidFill>
                <a:effectLst/>
              </a:rPr>
              <a:t>audits or improving methods.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tx1"/>
                </a:solidFill>
                <a:effectLst/>
              </a:rPr>
              <a:t>Opportunities for interim reports.</a:t>
            </a:r>
            <a:r>
              <a:rPr lang="en-US" sz="2000" dirty="0" smtClean="0">
                <a:solidFill>
                  <a:schemeClr val="tx1"/>
                </a:solidFill>
                <a:effectLst/>
              </a:rPr>
              <a:t/>
            </a:r>
            <a:br>
              <a:rPr lang="en-US" sz="2000" dirty="0" smtClean="0">
                <a:solidFill>
                  <a:schemeClr val="tx1"/>
                </a:solidFill>
                <a:effectLst/>
              </a:rPr>
            </a:br>
            <a:r>
              <a:rPr lang="en-US" sz="1200" dirty="0" smtClean="0">
                <a:solidFill>
                  <a:schemeClr val="tx1"/>
                </a:solidFill>
              </a:rPr>
              <a:t/>
            </a:r>
            <a:br>
              <a:rPr lang="en-US" sz="1200" dirty="0" smtClean="0">
                <a:solidFill>
                  <a:schemeClr val="tx1"/>
                </a:solidFill>
              </a:rPr>
            </a:br>
            <a:endParaRPr lang="en-US" sz="12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icture1.png"/>
          <p:cNvPicPr>
            <a:picLocks noChangeAspect="1"/>
          </p:cNvPicPr>
          <p:nvPr/>
        </p:nvPicPr>
        <p:blipFill>
          <a:blip r:embed="rId2" cstate="print"/>
          <a:srcRect t="1333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Agency FB" pitchFamily="34" charset="0"/>
              </a:rPr>
              <a:t>Questions?</a:t>
            </a:r>
            <a:endParaRPr lang="en-US" dirty="0">
              <a:latin typeface="Agency FB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4343400" cy="53340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endParaRPr lang="en-US" sz="16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en-US" sz="1600" dirty="0" smtClean="0">
              <a:solidFill>
                <a:schemeClr val="tx1"/>
              </a:solidFill>
            </a:endParaRPr>
          </a:p>
          <a:p>
            <a:endParaRPr lang="en-US" sz="1600" dirty="0" smtClean="0">
              <a:solidFill>
                <a:schemeClr val="tx1"/>
              </a:solidFill>
            </a:endParaRPr>
          </a:p>
          <a:p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838200"/>
            <a:ext cx="8839200" cy="563231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600" b="1" dirty="0" smtClean="0">
                <a:latin typeface="Calibri" pitchFamily="34" charset="0"/>
              </a:rPr>
              <a:t>Terry Letko</a:t>
            </a:r>
          </a:p>
          <a:p>
            <a:r>
              <a:rPr lang="en-US" sz="1600" dirty="0" smtClean="0">
                <a:latin typeface="Calibri" pitchFamily="34" charset="0"/>
              </a:rPr>
              <a:t>Program Director at the Office of </a:t>
            </a:r>
            <a:br>
              <a:rPr lang="en-US" sz="1600" dirty="0" smtClean="0">
                <a:latin typeface="Calibri" pitchFamily="34" charset="0"/>
              </a:rPr>
            </a:br>
            <a:r>
              <a:rPr lang="en-US" sz="1600" dirty="0" smtClean="0">
                <a:latin typeface="Calibri" pitchFamily="34" charset="0"/>
              </a:rPr>
              <a:t>Acquisition and Procurement Audits</a:t>
            </a:r>
          </a:p>
          <a:p>
            <a:r>
              <a:rPr lang="en-US" sz="1600" dirty="0" smtClean="0">
                <a:latin typeface="Calibri" pitchFamily="34" charset="0"/>
              </a:rPr>
              <a:t>DOT-OIG</a:t>
            </a:r>
          </a:p>
          <a:p>
            <a:pPr>
              <a:spcAft>
                <a:spcPts val="0"/>
              </a:spcAft>
            </a:pPr>
            <a:r>
              <a:rPr lang="en-US" sz="1600" dirty="0" smtClean="0">
                <a:latin typeface="Calibri" pitchFamily="34" charset="0"/>
              </a:rPr>
              <a:t>terrence.j.letko@oig.dot.gov</a:t>
            </a:r>
          </a:p>
          <a:p>
            <a:pPr>
              <a:spcAft>
                <a:spcPts val="1000"/>
              </a:spcAft>
            </a:pPr>
            <a:r>
              <a:rPr lang="en-US" sz="1600" dirty="0" smtClean="0">
                <a:latin typeface="Calibri" pitchFamily="34" charset="0"/>
              </a:rPr>
              <a:t>(202) 366-1478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/>
              <a:t>Who We Are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81062"/>
            <a:ext cx="8643938" cy="5976938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1">
              <a:defRPr/>
            </a:pPr>
            <a:endParaRPr lang="en-US" sz="1000" dirty="0" smtClean="0">
              <a:solidFill>
                <a:schemeClr val="tx1"/>
              </a:solidFill>
              <a:effectLst/>
            </a:endParaRPr>
          </a:p>
          <a:p>
            <a:pPr marL="231775" indent="-231775">
              <a:spcAft>
                <a:spcPts val="500"/>
              </a:spcAft>
              <a:buFont typeface="Arial" pitchFamily="34" charset="0"/>
              <a:buChar char="•"/>
            </a:pPr>
            <a:r>
              <a:rPr lang="en-US" sz="2800" b="1" dirty="0" smtClean="0"/>
              <a:t>The FAEC is one of three subgroups established by the Council of Inspectors General on Integrity and Efficiency (CIGIE) to aid the accomplishment of their mission</a:t>
            </a:r>
          </a:p>
          <a:p>
            <a:pPr marL="231775" indent="-231775">
              <a:spcAft>
                <a:spcPts val="500"/>
              </a:spcAft>
              <a:buFont typeface="Arial" pitchFamily="34" charset="0"/>
              <a:buChar char="•"/>
            </a:pPr>
            <a:r>
              <a:rPr lang="en-US" sz="2800" b="1" dirty="0" smtClean="0"/>
              <a:t>CIGIE created by IG Reform Act of 2008.  Mission includes:</a:t>
            </a:r>
          </a:p>
          <a:p>
            <a:pPr marL="974725" lvl="1" indent="-231775">
              <a:spcAft>
                <a:spcPts val="500"/>
              </a:spcAft>
              <a:buFont typeface="Arial" pitchFamily="34" charset="0"/>
              <a:buChar char="•"/>
            </a:pPr>
            <a:r>
              <a:rPr lang="en-US" sz="2400" dirty="0" smtClean="0">
                <a:effectLst/>
              </a:rPr>
              <a:t>Continually identify, review, and discuss areas of weakness and vulnerability</a:t>
            </a:r>
          </a:p>
          <a:p>
            <a:pPr marL="974725" lvl="1" indent="-231775">
              <a:spcAft>
                <a:spcPts val="500"/>
              </a:spcAft>
              <a:buFont typeface="Arial" pitchFamily="34" charset="0"/>
              <a:buChar char="•"/>
            </a:pPr>
            <a:r>
              <a:rPr lang="en-US" sz="2400" dirty="0" smtClean="0">
                <a:effectLst/>
              </a:rPr>
              <a:t>Develop plans for coordinated Government-wide activities</a:t>
            </a:r>
          </a:p>
          <a:p>
            <a:pPr marL="974725" lvl="1" indent="-231775">
              <a:spcAft>
                <a:spcPts val="500"/>
              </a:spcAft>
              <a:buFont typeface="Arial" pitchFamily="34" charset="0"/>
              <a:buChar char="•"/>
            </a:pPr>
            <a:r>
              <a:rPr lang="en-US" sz="2400" dirty="0" smtClean="0">
                <a:effectLst/>
              </a:rPr>
              <a:t>Develop policies that will aid in a well trained workforce</a:t>
            </a:r>
          </a:p>
          <a:p>
            <a:pPr marL="974725" lvl="1" indent="-231775">
              <a:spcAft>
                <a:spcPts val="500"/>
              </a:spcAft>
              <a:buFont typeface="Arial" pitchFamily="34" charset="0"/>
              <a:buChar char="•"/>
            </a:pPr>
            <a:endParaRPr lang="en-US" sz="2400" dirty="0" smtClean="0">
              <a:effectLst/>
            </a:endParaRPr>
          </a:p>
          <a:p>
            <a:pPr lvl="1">
              <a:defRPr/>
            </a:pPr>
            <a:endParaRPr lang="en-US" sz="800" i="1" dirty="0" smtClean="0">
              <a:solidFill>
                <a:schemeClr val="tx1"/>
              </a:solidFill>
              <a:effectLst/>
            </a:endParaRPr>
          </a:p>
          <a:p>
            <a:pPr lvl="1">
              <a:defRPr/>
            </a:pPr>
            <a:endParaRPr lang="en-US" sz="20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/>
              <a:t>Purpose of FAEC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81062"/>
            <a:ext cx="8643938" cy="5976938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1">
              <a:defRPr/>
            </a:pPr>
            <a:endParaRPr lang="en-US" sz="1000" dirty="0" smtClean="0">
              <a:solidFill>
                <a:schemeClr val="tx1"/>
              </a:solidFill>
              <a:effectLst/>
            </a:endParaRPr>
          </a:p>
          <a:p>
            <a:pPr marL="974725" lvl="1" indent="-231775">
              <a:spcAft>
                <a:spcPts val="500"/>
              </a:spcAft>
              <a:buFont typeface="Arial" pitchFamily="34" charset="0"/>
              <a:buChar char="•"/>
            </a:pPr>
            <a:r>
              <a:rPr lang="en-US" sz="2400" dirty="0" smtClean="0">
                <a:effectLst/>
              </a:rPr>
              <a:t>The purpose of FAEC is to discuss and coordinate issues affecting the Federal audit community with special emphasis on audit policy and operations of common interest to FAEC members</a:t>
            </a:r>
          </a:p>
          <a:p>
            <a:pPr lvl="1">
              <a:defRPr/>
            </a:pPr>
            <a:endParaRPr lang="en-US" sz="800" i="1" dirty="0" smtClean="0">
              <a:solidFill>
                <a:schemeClr val="tx1"/>
              </a:solidFill>
              <a:effectLst/>
            </a:endParaRPr>
          </a:p>
          <a:p>
            <a:pPr lvl="1">
              <a:defRPr/>
            </a:pPr>
            <a:endParaRPr lang="en-US" sz="20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/>
              <a:t>Audit Guides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81062"/>
            <a:ext cx="8643938" cy="5976938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1">
              <a:defRPr/>
            </a:pPr>
            <a:endParaRPr lang="en-US" sz="1000" dirty="0" smtClean="0">
              <a:solidFill>
                <a:schemeClr val="tx1"/>
              </a:solidFill>
              <a:effectLst/>
            </a:endParaRPr>
          </a:p>
          <a:p>
            <a:pPr marL="974725" lvl="1" indent="-231775">
              <a:spcAft>
                <a:spcPts val="500"/>
              </a:spcAft>
              <a:buFont typeface="Arial" pitchFamily="34" charset="0"/>
              <a:buChar char="•"/>
            </a:pPr>
            <a:r>
              <a:rPr lang="en-US" sz="2400" dirty="0" smtClean="0">
                <a:effectLst/>
              </a:rPr>
              <a:t>The FAEC contracting committee has developed audit guides on:</a:t>
            </a:r>
          </a:p>
          <a:p>
            <a:pPr marL="1374775" lvl="2" indent="-231775">
              <a:spcAft>
                <a:spcPts val="500"/>
              </a:spcAft>
              <a:buFont typeface="Arial" pitchFamily="34" charset="0"/>
              <a:buChar char="•"/>
            </a:pPr>
            <a:r>
              <a:rPr lang="en-US" sz="2000" dirty="0" smtClean="0">
                <a:effectLst/>
              </a:rPr>
              <a:t>Acquisition Planning</a:t>
            </a:r>
          </a:p>
          <a:p>
            <a:pPr marL="1374775" lvl="2" indent="-231775">
              <a:spcAft>
                <a:spcPts val="500"/>
              </a:spcAft>
              <a:buFont typeface="Arial" pitchFamily="34" charset="0"/>
              <a:buChar char="•"/>
            </a:pPr>
            <a:r>
              <a:rPr lang="en-US" sz="2000" dirty="0" smtClean="0">
                <a:effectLst/>
              </a:rPr>
              <a:t>Market Research</a:t>
            </a:r>
          </a:p>
          <a:p>
            <a:pPr marL="1374775" lvl="2" indent="-231775">
              <a:spcAft>
                <a:spcPts val="500"/>
              </a:spcAft>
              <a:buFont typeface="Arial" pitchFamily="34" charset="0"/>
              <a:buChar char="•"/>
            </a:pPr>
            <a:r>
              <a:rPr lang="en-US" sz="2000" dirty="0" smtClean="0">
                <a:effectLst/>
              </a:rPr>
              <a:t>Small Business Considerations</a:t>
            </a:r>
          </a:p>
          <a:p>
            <a:pPr marL="1374775" lvl="2" indent="-231775">
              <a:spcAft>
                <a:spcPts val="500"/>
              </a:spcAft>
              <a:buFont typeface="Arial" pitchFamily="34" charset="0"/>
              <a:buChar char="•"/>
            </a:pPr>
            <a:r>
              <a:rPr lang="en-US" sz="2000" dirty="0" smtClean="0">
                <a:effectLst/>
              </a:rPr>
              <a:t>Undefinitized Contracting Action</a:t>
            </a:r>
          </a:p>
          <a:p>
            <a:pPr marL="1374775" lvl="2" indent="-231775">
              <a:spcAft>
                <a:spcPts val="500"/>
              </a:spcAft>
              <a:buFont typeface="Arial" pitchFamily="34" charset="0"/>
              <a:buChar char="•"/>
            </a:pPr>
            <a:r>
              <a:rPr lang="en-US" sz="2000" dirty="0" smtClean="0">
                <a:effectLst/>
              </a:rPr>
              <a:t>Cost and Price Analysis</a:t>
            </a:r>
          </a:p>
          <a:p>
            <a:pPr marL="1374775" lvl="2" indent="-231775">
              <a:spcAft>
                <a:spcPts val="500"/>
              </a:spcAft>
              <a:buFont typeface="Arial" pitchFamily="34" charset="0"/>
              <a:buChar char="•"/>
            </a:pPr>
            <a:r>
              <a:rPr lang="en-US" sz="2000" dirty="0" smtClean="0">
                <a:effectLst/>
              </a:rPr>
              <a:t>Government Purchase Card (January 2012)</a:t>
            </a:r>
          </a:p>
          <a:p>
            <a:pPr marL="1374775" lvl="2" indent="-231775">
              <a:spcAft>
                <a:spcPts val="500"/>
              </a:spcAft>
              <a:buFont typeface="Arial" pitchFamily="34" charset="0"/>
              <a:buChar char="•"/>
            </a:pPr>
            <a:r>
              <a:rPr lang="en-US" sz="2000" dirty="0" smtClean="0">
                <a:effectLst/>
              </a:rPr>
              <a:t>Contract Closeout (January 2012)</a:t>
            </a:r>
          </a:p>
          <a:p>
            <a:pPr marL="974725" lvl="1" indent="-231775">
              <a:spcAft>
                <a:spcPts val="500"/>
              </a:spcAft>
            </a:pPr>
            <a:r>
              <a:rPr lang="en-US" sz="2400" dirty="0" smtClean="0">
                <a:effectLst/>
              </a:rPr>
              <a:t>Website for contract framework and guides: </a:t>
            </a:r>
            <a:r>
              <a:rPr lang="en-US" sz="2000" u="sng" dirty="0" smtClean="0">
                <a:effectLst/>
                <a:hlinkClick r:id="rId3"/>
              </a:rPr>
              <a:t>http://www.ignet.gov/pande/faec/contractauditguideframeworkintro.pdf</a:t>
            </a:r>
            <a:r>
              <a:rPr lang="en-US" sz="2000" u="sng" dirty="0" smtClean="0">
                <a:effectLst/>
              </a:rPr>
              <a:t>;  </a:t>
            </a:r>
            <a:r>
              <a:rPr lang="en-US" sz="2000" u="sng" dirty="0" smtClean="0">
                <a:effectLst/>
                <a:hlinkClick r:id="rId4"/>
              </a:rPr>
              <a:t>http://www.ignet.gov/pande/faec/caguideccloseout.pdf</a:t>
            </a:r>
            <a:endParaRPr lang="en-US" sz="2000" u="sng" dirty="0" smtClean="0">
              <a:effectLst/>
            </a:endParaRPr>
          </a:p>
          <a:p>
            <a:pPr marL="974725" lvl="1" indent="-231775">
              <a:spcAft>
                <a:spcPts val="500"/>
              </a:spcAft>
            </a:pPr>
            <a:endParaRPr lang="en-US" sz="2000" dirty="0" smtClean="0">
              <a:effectLst/>
            </a:endParaRPr>
          </a:p>
          <a:p>
            <a:pPr marL="974725" lvl="1" indent="-231775">
              <a:spcAft>
                <a:spcPts val="500"/>
              </a:spcAft>
            </a:pPr>
            <a:endParaRPr lang="en-US" sz="2400" dirty="0" smtClean="0">
              <a:effectLst/>
            </a:endParaRPr>
          </a:p>
          <a:p>
            <a:pPr lvl="1">
              <a:defRPr/>
            </a:pPr>
            <a:endParaRPr lang="en-US" sz="800" i="1" dirty="0" smtClean="0">
              <a:solidFill>
                <a:schemeClr val="tx1"/>
              </a:solidFill>
              <a:effectLst/>
            </a:endParaRPr>
          </a:p>
          <a:p>
            <a:pPr lvl="1">
              <a:defRPr/>
            </a:pPr>
            <a:endParaRPr lang="en-US" sz="20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/>
              <a:t>Highlights of Recent Contract Closeout Guide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81062"/>
            <a:ext cx="8643938" cy="5976938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1">
              <a:defRPr/>
            </a:pPr>
            <a:endParaRPr lang="en-US" sz="1000" dirty="0" smtClean="0">
              <a:solidFill>
                <a:schemeClr val="tx1"/>
              </a:solidFill>
              <a:effectLst/>
            </a:endParaRPr>
          </a:p>
          <a:p>
            <a:pPr lvl="1"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chemeClr val="tx1"/>
                </a:solidFill>
                <a:effectLst/>
              </a:rPr>
              <a:t>Federal Acquisition Regulation (FAR) requires administrative closeout of a contract </a:t>
            </a:r>
            <a:r>
              <a:rPr lang="en-US" sz="2800" u="sng" dirty="0" smtClean="0">
                <a:solidFill>
                  <a:schemeClr val="tx1"/>
                </a:solidFill>
                <a:effectLst/>
              </a:rPr>
              <a:t>after receiving evidence of completion</a:t>
            </a:r>
          </a:p>
          <a:p>
            <a:pPr lvl="1">
              <a:defRPr/>
            </a:pPr>
            <a:endParaRPr lang="en-US" sz="1600" dirty="0" smtClean="0">
              <a:solidFill>
                <a:schemeClr val="tx1"/>
              </a:solidFill>
              <a:effectLst/>
            </a:endParaRPr>
          </a:p>
          <a:p>
            <a:pPr lvl="1"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chemeClr val="tx1"/>
                </a:solidFill>
                <a:effectLst/>
              </a:rPr>
              <a:t>A contract </a:t>
            </a:r>
            <a:r>
              <a:rPr lang="en-US" sz="2800" i="1" dirty="0" smtClean="0">
                <a:solidFill>
                  <a:schemeClr val="tx1"/>
                </a:solidFill>
                <a:effectLst/>
              </a:rPr>
              <a:t>is </a:t>
            </a:r>
            <a:r>
              <a:rPr lang="en-US" sz="2800" i="1" u="sng" dirty="0" smtClean="0">
                <a:solidFill>
                  <a:schemeClr val="tx1"/>
                </a:solidFill>
                <a:effectLst/>
              </a:rPr>
              <a:t>considered to be completed when</a:t>
            </a:r>
            <a:r>
              <a:rPr lang="en-US" sz="2800" i="1" dirty="0" smtClean="0">
                <a:solidFill>
                  <a:schemeClr val="tx1"/>
                </a:solidFill>
                <a:effectLst/>
              </a:rPr>
              <a:t>: </a:t>
            </a:r>
            <a:r>
              <a:rPr lang="en-US" sz="2800" dirty="0" smtClean="0">
                <a:solidFill>
                  <a:schemeClr val="tx1"/>
                </a:solidFill>
                <a:effectLst/>
              </a:rPr>
              <a:t>(1) the contractor has completed required deliveries or services; the Government has </a:t>
            </a:r>
            <a:r>
              <a:rPr lang="en-US" sz="2800" i="1" dirty="0" smtClean="0">
                <a:solidFill>
                  <a:schemeClr val="tx1"/>
                </a:solidFill>
                <a:effectLst/>
              </a:rPr>
              <a:t>accepted them; </a:t>
            </a:r>
            <a:r>
              <a:rPr lang="en-US" sz="2800" dirty="0" smtClean="0">
                <a:solidFill>
                  <a:schemeClr val="tx1"/>
                </a:solidFill>
                <a:effectLst/>
              </a:rPr>
              <a:t>and all options have expired or (2) the Government terminated the contract</a:t>
            </a:r>
            <a:r>
              <a:rPr lang="en-US" sz="2800" i="1" dirty="0" smtClean="0">
                <a:solidFill>
                  <a:schemeClr val="tx1"/>
                </a:solidFill>
                <a:effectLst/>
              </a:rPr>
              <a:t> </a:t>
            </a:r>
          </a:p>
          <a:p>
            <a:pPr lvl="1">
              <a:defRPr/>
            </a:pPr>
            <a:endParaRPr lang="en-US" sz="800" i="1" dirty="0" smtClean="0">
              <a:solidFill>
                <a:schemeClr val="tx1"/>
              </a:solidFill>
              <a:effectLst/>
            </a:endParaRPr>
          </a:p>
          <a:p>
            <a:pPr lvl="1">
              <a:defRPr/>
            </a:pPr>
            <a:endParaRPr lang="en-US" sz="20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/>
              <a:t>Highlights of Recent Contract Closeout Guide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81062"/>
            <a:ext cx="8643938" cy="5976938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1">
              <a:defRPr/>
            </a:pPr>
            <a:endParaRPr lang="en-US" sz="1000" dirty="0" smtClean="0">
              <a:solidFill>
                <a:schemeClr val="tx1"/>
              </a:solidFill>
              <a:effectLst/>
            </a:endParaRPr>
          </a:p>
          <a:p>
            <a:pPr lvl="1"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chemeClr val="tx1"/>
                </a:solidFill>
                <a:effectLst/>
              </a:rPr>
              <a:t>FAR requires COs insure actions are taken for up to </a:t>
            </a:r>
            <a:r>
              <a:rPr lang="en-US" sz="2800" u="sng" dirty="0" smtClean="0">
                <a:solidFill>
                  <a:schemeClr val="tx1"/>
                </a:solidFill>
                <a:effectLst/>
              </a:rPr>
              <a:t>15 issue areas</a:t>
            </a:r>
            <a:r>
              <a:rPr lang="en-US" sz="2800" dirty="0" smtClean="0">
                <a:solidFill>
                  <a:schemeClr val="tx1"/>
                </a:solidFill>
                <a:effectLst/>
              </a:rPr>
              <a:t>, before closing the contract.  (Every clause must be complied with.)  </a:t>
            </a:r>
            <a:r>
              <a:rPr lang="en-US" sz="2800" b="1" dirty="0" smtClean="0">
                <a:solidFill>
                  <a:schemeClr val="tx1"/>
                </a:solidFill>
                <a:effectLst/>
              </a:rPr>
              <a:t>Significant  issue areas to consider for </a:t>
            </a:r>
            <a:r>
              <a:rPr lang="en-US" sz="2800" b="1" dirty="0" smtClean="0">
                <a:solidFill>
                  <a:schemeClr val="tx1"/>
                </a:solidFill>
                <a:effectLst/>
              </a:rPr>
              <a:t>audits:</a:t>
            </a:r>
            <a:endParaRPr lang="en-US" sz="2800" b="1" dirty="0" smtClean="0">
              <a:solidFill>
                <a:schemeClr val="tx1"/>
              </a:solidFill>
              <a:effectLst/>
            </a:endParaRPr>
          </a:p>
          <a:p>
            <a:pPr lvl="2"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chemeClr val="tx1"/>
                </a:solidFill>
                <a:effectLst/>
              </a:rPr>
              <a:t>property clearance,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chemeClr val="tx1"/>
                </a:solidFill>
                <a:effectLst/>
              </a:rPr>
              <a:t>disposition of classified information,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chemeClr val="tx1"/>
                </a:solidFill>
                <a:effectLst/>
              </a:rPr>
              <a:t>disallowed costs resolved,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chemeClr val="tx1"/>
                </a:solidFill>
                <a:effectLst/>
              </a:rPr>
              <a:t>subcontracts closed (by  contractor),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en-US" sz="2400" b="1" i="1" u="sng" dirty="0" smtClean="0">
                <a:solidFill>
                  <a:schemeClr val="tx1"/>
                </a:solidFill>
                <a:effectLst/>
              </a:rPr>
              <a:t>fund reviews completed (initial and final – excess funds de-obligated).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chemeClr val="tx1"/>
                </a:solidFill>
                <a:effectLst/>
              </a:rPr>
              <a:t>Also, good processes and controls. </a:t>
            </a:r>
            <a:r>
              <a:rPr lang="en-US" sz="2400" dirty="0" smtClean="0">
                <a:solidFill>
                  <a:schemeClr val="tx1"/>
                </a:solidFill>
                <a:effectLst/>
              </a:rPr>
              <a:t/>
            </a:r>
            <a:br>
              <a:rPr lang="en-US" sz="2400" dirty="0" smtClean="0">
                <a:solidFill>
                  <a:schemeClr val="tx1"/>
                </a:solidFill>
                <a:effectLst/>
              </a:rPr>
            </a:br>
            <a:r>
              <a:rPr lang="en-US" sz="1600" dirty="0" smtClean="0">
                <a:solidFill>
                  <a:schemeClr val="tx1"/>
                </a:solidFill>
              </a:rPr>
              <a:t/>
            </a:r>
            <a:br>
              <a:rPr lang="en-US" sz="1600" dirty="0" smtClean="0">
                <a:solidFill>
                  <a:schemeClr val="tx1"/>
                </a:solidFill>
              </a:rPr>
            </a:br>
            <a:endParaRPr lang="en-US" sz="16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/>
              <a:t>Highlights of Recent Contract Closeout Guide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81062"/>
            <a:ext cx="8643938" cy="5976938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1">
              <a:defRPr/>
            </a:pPr>
            <a:endParaRPr lang="en-US" sz="1000" dirty="0" smtClean="0">
              <a:solidFill>
                <a:schemeClr val="tx1"/>
              </a:solidFill>
              <a:effectLst/>
            </a:endParaRPr>
          </a:p>
          <a:p>
            <a:pPr lvl="1">
              <a:buFont typeface="Arial" pitchFamily="34" charset="0"/>
              <a:buChar char="•"/>
              <a:defRPr/>
            </a:pPr>
            <a:r>
              <a:rPr lang="en-US" sz="2800" b="1" dirty="0" smtClean="0">
                <a:solidFill>
                  <a:schemeClr val="tx1"/>
                </a:solidFill>
                <a:effectLst/>
              </a:rPr>
              <a:t>FAR requires specific time periods in which a contract should be closed:</a:t>
            </a:r>
          </a:p>
          <a:p>
            <a:pPr marL="1371600" lvl="2" indent="-457200">
              <a:buFont typeface="+mj-lt"/>
              <a:buAutoNum type="arabicPeriod"/>
              <a:defRPr/>
            </a:pPr>
            <a:r>
              <a:rPr lang="en-US" sz="2400" dirty="0" smtClean="0">
                <a:solidFill>
                  <a:schemeClr val="tx1"/>
                </a:solidFill>
                <a:effectLst/>
              </a:rPr>
              <a:t>Contracts using </a:t>
            </a:r>
            <a:r>
              <a:rPr lang="en-US" sz="2400" i="1" dirty="0" smtClean="0">
                <a:solidFill>
                  <a:schemeClr val="tx1"/>
                </a:solidFill>
                <a:effectLst/>
              </a:rPr>
              <a:t>simplified acquisition procedures</a:t>
            </a:r>
            <a:r>
              <a:rPr lang="en-US" sz="2400" dirty="0" smtClean="0">
                <a:solidFill>
                  <a:schemeClr val="tx1"/>
                </a:solidFill>
                <a:effectLst/>
              </a:rPr>
              <a:t> (under $150,000) should be considered closed when CO receives evidence of receipt/acceptance and final payment</a:t>
            </a:r>
          </a:p>
          <a:p>
            <a:pPr marL="1371600" lvl="2" indent="-457200">
              <a:buFont typeface="+mj-lt"/>
              <a:buAutoNum type="arabicPeriod"/>
              <a:defRPr/>
            </a:pPr>
            <a:endParaRPr lang="en-US" sz="800" dirty="0" smtClean="0">
              <a:solidFill>
                <a:schemeClr val="tx1"/>
              </a:solidFill>
              <a:effectLst/>
            </a:endParaRPr>
          </a:p>
          <a:p>
            <a:pPr marL="1371600" lvl="2" indent="-457200">
              <a:buFont typeface="+mj-lt"/>
              <a:buAutoNum type="arabicPeriod"/>
              <a:defRPr/>
            </a:pPr>
            <a:r>
              <a:rPr lang="en-US" sz="2400" i="1" dirty="0" smtClean="0">
                <a:solidFill>
                  <a:schemeClr val="tx1"/>
                </a:solidFill>
                <a:effectLst/>
              </a:rPr>
              <a:t>Firm-fixed price</a:t>
            </a:r>
            <a:r>
              <a:rPr lang="en-US" sz="2400" dirty="0" smtClean="0">
                <a:solidFill>
                  <a:schemeClr val="tx1"/>
                </a:solidFill>
                <a:effectLst/>
              </a:rPr>
              <a:t> contracts should be closed within </a:t>
            </a:r>
            <a:r>
              <a:rPr lang="en-US" sz="2400" i="1" u="sng" dirty="0" smtClean="0">
                <a:solidFill>
                  <a:schemeClr val="tx1"/>
                </a:solidFill>
                <a:effectLst/>
              </a:rPr>
              <a:t>6 months</a:t>
            </a:r>
            <a:r>
              <a:rPr lang="en-US" sz="2400" dirty="0" smtClean="0">
                <a:solidFill>
                  <a:schemeClr val="tx1"/>
                </a:solidFill>
                <a:effectLst/>
              </a:rPr>
              <a:t> after date of completion</a:t>
            </a:r>
          </a:p>
          <a:p>
            <a:pPr marL="1371600" lvl="2" indent="-457200">
              <a:buFont typeface="+mj-lt"/>
              <a:buAutoNum type="arabicPeriod"/>
              <a:defRPr/>
            </a:pPr>
            <a:endParaRPr lang="en-US" sz="800" dirty="0" smtClean="0">
              <a:solidFill>
                <a:schemeClr val="tx1"/>
              </a:solidFill>
              <a:effectLst/>
            </a:endParaRPr>
          </a:p>
          <a:p>
            <a:pPr marL="1371600" lvl="2" indent="-457200">
              <a:buFont typeface="+mj-lt"/>
              <a:buAutoNum type="arabicPeriod"/>
              <a:defRPr/>
            </a:pPr>
            <a:r>
              <a:rPr lang="en-US" sz="2400" i="1" dirty="0" smtClean="0">
                <a:solidFill>
                  <a:schemeClr val="tx1"/>
                </a:solidFill>
                <a:effectLst/>
              </a:rPr>
              <a:t>Cost reimbursable</a:t>
            </a:r>
            <a:r>
              <a:rPr lang="en-US" sz="2400" dirty="0" smtClean="0">
                <a:solidFill>
                  <a:schemeClr val="tx1"/>
                </a:solidFill>
                <a:effectLst/>
              </a:rPr>
              <a:t> contracts (settle final rates) within 36 months of month CO receives evidence of completion</a:t>
            </a:r>
          </a:p>
          <a:p>
            <a:pPr marL="1371600" lvl="2" indent="-457200">
              <a:buFont typeface="+mj-lt"/>
              <a:buAutoNum type="arabicPeriod"/>
              <a:defRPr/>
            </a:pPr>
            <a:endParaRPr lang="en-US" sz="800" dirty="0" smtClean="0">
              <a:solidFill>
                <a:schemeClr val="tx1"/>
              </a:solidFill>
              <a:effectLst/>
            </a:endParaRPr>
          </a:p>
          <a:p>
            <a:pPr marL="1371600" lvl="2" indent="-457200">
              <a:buFont typeface="+mj-lt"/>
              <a:buAutoNum type="arabicPeriod"/>
              <a:defRPr/>
            </a:pPr>
            <a:r>
              <a:rPr lang="en-US" sz="2400" i="1" dirty="0" smtClean="0">
                <a:solidFill>
                  <a:schemeClr val="tx1"/>
                </a:solidFill>
                <a:effectLst/>
              </a:rPr>
              <a:t>All other types</a:t>
            </a:r>
            <a:r>
              <a:rPr lang="en-US" sz="2400" dirty="0" smtClean="0">
                <a:solidFill>
                  <a:schemeClr val="tx1"/>
                </a:solidFill>
                <a:effectLst/>
              </a:rPr>
              <a:t> (i.e. T&amp;M) 20 months.</a:t>
            </a:r>
          </a:p>
          <a:p>
            <a:pPr lvl="2">
              <a:buFont typeface="Arial" pitchFamily="34" charset="0"/>
              <a:buChar char="•"/>
              <a:defRPr/>
            </a:pPr>
            <a:endParaRPr lang="en-US" sz="2400" dirty="0" smtClean="0">
              <a:solidFill>
                <a:schemeClr val="tx1"/>
              </a:solidFill>
              <a:effectLst/>
            </a:endParaRPr>
          </a:p>
          <a:p>
            <a:pPr lvl="2"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tx1"/>
                </a:solidFill>
                <a:effectLst/>
              </a:rPr>
              <a:t/>
            </a:r>
            <a:br>
              <a:rPr lang="en-US" sz="2400" dirty="0" smtClean="0">
                <a:solidFill>
                  <a:schemeClr val="tx1"/>
                </a:solidFill>
                <a:effectLst/>
              </a:rPr>
            </a:br>
            <a:r>
              <a:rPr lang="en-US" sz="1600" dirty="0" smtClean="0">
                <a:solidFill>
                  <a:schemeClr val="tx1"/>
                </a:solidFill>
              </a:rPr>
              <a:t/>
            </a:r>
            <a:br>
              <a:rPr lang="en-US" sz="1600" dirty="0" smtClean="0">
                <a:solidFill>
                  <a:schemeClr val="tx1"/>
                </a:solidFill>
              </a:rPr>
            </a:br>
            <a:endParaRPr lang="en-US" sz="16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/>
              <a:t>Highlights of Recent Contract Closeout Guide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81062"/>
            <a:ext cx="8643938" cy="5976938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1">
              <a:defRPr/>
            </a:pPr>
            <a:endParaRPr lang="en-US" sz="1000" dirty="0" smtClean="0">
              <a:solidFill>
                <a:schemeClr val="tx1"/>
              </a:solidFill>
              <a:effectLst/>
            </a:endParaRPr>
          </a:p>
          <a:p>
            <a:pPr lvl="1">
              <a:buFont typeface="Arial" pitchFamily="34" charset="0"/>
              <a:buChar char="•"/>
              <a:defRPr/>
            </a:pPr>
            <a:r>
              <a:rPr lang="en-US" sz="2800" b="1" dirty="0" smtClean="0">
                <a:solidFill>
                  <a:schemeClr val="tx1"/>
                </a:solidFill>
                <a:effectLst/>
              </a:rPr>
              <a:t>Common Best Practices – To Check for:</a:t>
            </a:r>
          </a:p>
          <a:p>
            <a:pPr marL="1371600" lvl="2" indent="-457200">
              <a:buFont typeface="+mj-lt"/>
              <a:buAutoNum type="arabicPeriod"/>
              <a:defRPr/>
            </a:pPr>
            <a:r>
              <a:rPr lang="en-US" sz="2400" dirty="0" smtClean="0">
                <a:solidFill>
                  <a:schemeClr val="tx1"/>
                </a:solidFill>
                <a:effectLst/>
              </a:rPr>
              <a:t>Chief of Contracting Office (COCO) should maintain a </a:t>
            </a:r>
            <a:r>
              <a:rPr lang="en-US" sz="2400" b="1" i="1" dirty="0" smtClean="0">
                <a:solidFill>
                  <a:schemeClr val="tx1"/>
                </a:solidFill>
                <a:effectLst/>
              </a:rPr>
              <a:t>Contract Closeout Tracking System </a:t>
            </a:r>
            <a:r>
              <a:rPr lang="en-US" sz="2400" dirty="0" smtClean="0">
                <a:solidFill>
                  <a:schemeClr val="tx1"/>
                </a:solidFill>
                <a:effectLst/>
              </a:rPr>
              <a:t>identifying contracts ready for closeout.</a:t>
            </a:r>
          </a:p>
          <a:p>
            <a:pPr marL="1371600" lvl="2" indent="-457200">
              <a:buFont typeface="+mj-lt"/>
              <a:buAutoNum type="arabicPeriod"/>
              <a:defRPr/>
            </a:pPr>
            <a:r>
              <a:rPr lang="en-US" sz="2400" dirty="0" smtClean="0">
                <a:solidFill>
                  <a:schemeClr val="tx1"/>
                </a:solidFill>
                <a:effectLst/>
              </a:rPr>
              <a:t>There should be good communications (and timely) between the program office, CO, and CFO</a:t>
            </a:r>
          </a:p>
          <a:p>
            <a:pPr marL="1371600" lvl="2" indent="-457200">
              <a:buFont typeface="+mj-lt"/>
              <a:buAutoNum type="arabicPeriod"/>
              <a:defRPr/>
            </a:pPr>
            <a:r>
              <a:rPr lang="en-US" sz="2400" dirty="0" smtClean="0">
                <a:solidFill>
                  <a:schemeClr val="tx1"/>
                </a:solidFill>
                <a:effectLst/>
              </a:rPr>
              <a:t>Specialized “Hit” teams are created to close backlog</a:t>
            </a:r>
          </a:p>
          <a:p>
            <a:pPr marL="1371600" lvl="2" indent="-457200">
              <a:buFont typeface="+mj-lt"/>
              <a:buAutoNum type="arabicPeriod"/>
              <a:defRPr/>
            </a:pPr>
            <a:r>
              <a:rPr lang="en-US" sz="2400" dirty="0" smtClean="0">
                <a:solidFill>
                  <a:schemeClr val="tx1"/>
                </a:solidFill>
                <a:effectLst/>
              </a:rPr>
              <a:t>Agency has internal procedure to do an internal funds review at contract completion. </a:t>
            </a:r>
          </a:p>
          <a:p>
            <a:pPr marL="1828800" lvl="3" indent="-457200"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tx1"/>
                </a:solidFill>
                <a:effectLst/>
              </a:rPr>
              <a:t> Some agencies recommend drawing down funds to those estimated to pay the final voucher with a cushion for unexpected adjustments,</a:t>
            </a:r>
          </a:p>
          <a:p>
            <a:pPr lvl="2">
              <a:defRPr/>
            </a:pPr>
            <a:r>
              <a:rPr lang="en-US" sz="2400" dirty="0" smtClean="0">
                <a:solidFill>
                  <a:schemeClr val="tx1"/>
                </a:solidFill>
                <a:effectLst/>
              </a:rPr>
              <a:t/>
            </a:r>
            <a:br>
              <a:rPr lang="en-US" sz="2400" dirty="0" smtClean="0">
                <a:solidFill>
                  <a:schemeClr val="tx1"/>
                </a:solidFill>
                <a:effectLst/>
              </a:rPr>
            </a:br>
            <a:r>
              <a:rPr lang="en-US" sz="1600" dirty="0" smtClean="0">
                <a:solidFill>
                  <a:schemeClr val="tx1"/>
                </a:solidFill>
              </a:rPr>
              <a:t/>
            </a:r>
            <a:br>
              <a:rPr lang="en-US" sz="1600" dirty="0" smtClean="0">
                <a:solidFill>
                  <a:schemeClr val="tx1"/>
                </a:solidFill>
              </a:rPr>
            </a:br>
            <a:endParaRPr lang="en-US" sz="16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/>
              <a:t>Highlights of Recent Contract Closeout Guide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81062"/>
            <a:ext cx="8643938" cy="5976938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1">
              <a:defRPr/>
            </a:pPr>
            <a:endParaRPr lang="en-US" sz="1000" dirty="0" smtClean="0">
              <a:solidFill>
                <a:schemeClr val="tx1"/>
              </a:solidFill>
              <a:effectLst/>
            </a:endParaRPr>
          </a:p>
          <a:p>
            <a:pPr lvl="1">
              <a:buFont typeface="Arial" pitchFamily="34" charset="0"/>
              <a:buChar char="•"/>
              <a:defRPr/>
            </a:pPr>
            <a:r>
              <a:rPr lang="en-US" sz="2800" b="1" dirty="0" smtClean="0">
                <a:solidFill>
                  <a:schemeClr val="tx1"/>
                </a:solidFill>
                <a:effectLst/>
              </a:rPr>
              <a:t>For Cost-reimbursable </a:t>
            </a:r>
            <a:r>
              <a:rPr lang="en-US" sz="2800" b="1" dirty="0" smtClean="0">
                <a:solidFill>
                  <a:schemeClr val="tx1"/>
                </a:solidFill>
                <a:effectLst/>
              </a:rPr>
              <a:t>contracts,      settlement </a:t>
            </a:r>
            <a:r>
              <a:rPr lang="en-US" sz="2800" b="1" dirty="0" smtClean="0">
                <a:solidFill>
                  <a:schemeClr val="tx1"/>
                </a:solidFill>
                <a:effectLst/>
              </a:rPr>
              <a:t>of final overhead rates </a:t>
            </a:r>
            <a:r>
              <a:rPr lang="en-US" sz="2800" b="1" dirty="0" smtClean="0">
                <a:solidFill>
                  <a:schemeClr val="tx1"/>
                </a:solidFill>
                <a:effectLst/>
              </a:rPr>
              <a:t>often is </a:t>
            </a:r>
            <a:r>
              <a:rPr lang="en-US" sz="2800" b="1" dirty="0" smtClean="0">
                <a:solidFill>
                  <a:schemeClr val="tx1"/>
                </a:solidFill>
                <a:effectLst/>
              </a:rPr>
              <a:t>only action preventing closing</a:t>
            </a:r>
          </a:p>
          <a:p>
            <a:pPr lvl="1">
              <a:defRPr/>
            </a:pPr>
            <a:endParaRPr lang="en-US" sz="1000" dirty="0" smtClean="0">
              <a:solidFill>
                <a:schemeClr val="tx1"/>
              </a:solidFill>
              <a:effectLst/>
            </a:endParaRPr>
          </a:p>
          <a:p>
            <a:pPr lvl="1"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chemeClr val="tx1"/>
                </a:solidFill>
                <a:effectLst/>
              </a:rPr>
              <a:t>For FYs 2008-2010 DCAA questioned $5.60 for every dollar billed for incurred cost audits</a:t>
            </a:r>
          </a:p>
          <a:p>
            <a:pPr lvl="1">
              <a:defRPr/>
            </a:pPr>
            <a:endParaRPr lang="en-US" sz="1000" dirty="0" smtClean="0">
              <a:solidFill>
                <a:schemeClr val="tx1"/>
              </a:solidFill>
              <a:effectLst/>
            </a:endParaRPr>
          </a:p>
          <a:p>
            <a:pPr lvl="1"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chemeClr val="tx1"/>
                </a:solidFill>
                <a:effectLst/>
              </a:rPr>
              <a:t>COs should document methods used to close contracts when audits are not obtained</a:t>
            </a:r>
          </a:p>
          <a:p>
            <a:pPr lvl="2">
              <a:defRPr/>
            </a:pPr>
            <a:r>
              <a:rPr lang="en-US" sz="2400" dirty="0" smtClean="0">
                <a:solidFill>
                  <a:schemeClr val="tx1"/>
                </a:solidFill>
                <a:effectLst/>
              </a:rPr>
              <a:t/>
            </a:r>
            <a:br>
              <a:rPr lang="en-US" sz="2400" dirty="0" smtClean="0">
                <a:solidFill>
                  <a:schemeClr val="tx1"/>
                </a:solidFill>
                <a:effectLst/>
              </a:rPr>
            </a:br>
            <a:r>
              <a:rPr lang="en-US" sz="1600" dirty="0" smtClean="0">
                <a:solidFill>
                  <a:schemeClr val="tx1"/>
                </a:solidFill>
              </a:rPr>
              <a:t/>
            </a:r>
            <a:br>
              <a:rPr lang="en-US" sz="1600" dirty="0" smtClean="0">
                <a:solidFill>
                  <a:schemeClr val="tx1"/>
                </a:solidFill>
              </a:rPr>
            </a:br>
            <a:endParaRPr lang="en-US" sz="16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MTOOLS" val="&lt;WMTools ver=&quot;1.0&quot;&gt;&lt;Timings time=&quot;1/2/2005 11:06:45 AM&quot;&gt;&lt;Slide id=&quot;319&quot; dur=&quot;79.664&quot;/&gt;&lt;Slide id=&quot;256&quot; dur=&quot;79.204&quot;/&gt;&lt;Slide id=&quot;370&quot; dur=&quot;32.156&quot; bld=&quot;|8.6&quot;/&gt;&lt;Slide id=&quot;381&quot; dur=&quot;92.303&quot; bld=&quot;|23.1|1.5&quot;/&gt;&lt;Slide id=&quot;382&quot; dur=&quot;32.307&quot; bld=&quot;|10.1&quot;/&gt;&lt;Slide id=&quot;371&quot; dur=&quot;41.119&quot; bld=&quot;|8|2.5&quot;/&gt;&lt;Slide id=&quot;372&quot; dur=&quot;60.126&quot;/&gt;&lt;Slide id=&quot;373&quot; dur=&quot;56.491&quot; bld=&quot;|.6|1.1&quot;/&gt;&lt;Slide id=&quot;374&quot; dur=&quot;78.123&quot; bld=&quot;|.6|2.2&quot;/&gt;&lt;Slide id=&quot;375&quot; dur=&quot;19.798&quot; bld=&quot;|.6|4.8&quot;/&gt;&lt;Slide id=&quot;376&quot; dur=&quot;33.618&quot;/&gt;&lt;Slide id=&quot;377&quot; dur=&quot;48.23&quot; bld=&quot;|1.2|1.6&quot;/&gt;&lt;Slide id=&quot;379&quot; dur=&quot;149.555&quot; bld=&quot;|.5|19.8|2.6|2.5|29.1|61.7&quot;/&gt;&lt;Slide id=&quot;380&quot; dur=&quot;78.132&quot; bld=&quot;|.3|30.9|5.2&quot;/&gt;&lt;Slide id=&quot;383&quot; dur=&quot;650.926&quot; bld=&quot;|23.5|603.1&quot;/&gt;&lt;Slide id=&quot;384&quot; dur=&quot;73.766&quot; bld=&quot;|.5|1.3&quot;/&gt;&lt;Slide id=&quot;385&quot; dur=&quot;46.277&quot; bld=&quot;|14.3|1.1&quot;/&gt;&lt;Slide id=&quot;386&quot; dur=&quot;78.062&quot; bld=&quot;|11.8&quot;/&gt;&lt;Slide id=&quot;387&quot; dur=&quot;137.908&quot; bld=&quot;|.6|8&quot;/&gt;&lt;Slide id=&quot;389&quot; dur=&quot;206.878&quot; bld=&quot;|19.9|79.9|11.4|22.3&quot;/&gt;&lt;Slide id=&quot;390&quot; dur=&quot;1554.235&quot; bld=&quot;|6.1|6.8|3.9|6.1&quot;/&gt;&lt;/Timings&gt;&lt;Timings time=&quot;12/26/2004 4:51:48 PM&quot;&gt;&lt;Slide id=&quot;319&quot; dur=&quot;1542.278&quot;/&gt;&lt;Slide id=&quot;256&quot; dur=&quot;53.386&quot;/&gt;&lt;Slide id=&quot;322&quot; dur=&quot;69.4&quot;/&gt;&lt;Slide id=&quot;321&quot; dur=&quot;33.098&quot;/&gt;&lt;Slide id=&quot;325&quot; dur=&quot;29.272&quot; bld=&quot;|.6&quot;/&gt;&lt;Slide id=&quot;326&quot; dur=&quot;28.05&quot;/&gt;&lt;Slide id=&quot;327&quot; dur=&quot;48.079&quot; bld=&quot;|3.5&quot;/&gt;&lt;Slide id=&quot;328&quot; dur=&quot;38.185&quot;/&gt;&lt;Slide id=&quot;329&quot; dur=&quot;29.383&quot; bld=&quot;|17.5&quot;/&gt;&lt;Slide id=&quot;330&quot; dur=&quot;61.578&quot;/&gt;&lt;Slide id=&quot;331&quot; dur=&quot;2.203&quot;/&gt;&lt;Slide id=&quot;332&quot; dur=&quot;44.634&quot; bld=&quot;|.5|5.6&quot;/&gt;&lt;Slide id=&quot;333&quot; dur=&quot;55.37&quot;/&gt;&lt;Slide id=&quot;334&quot; dur=&quot;47.418&quot;/&gt;&lt;Slide id=&quot;335&quot; dur=&quot;12.058&quot;/&gt;&lt;Slide id=&quot;336&quot; dur=&quot;36.752&quot;/&gt;&lt;Slide id=&quot;337&quot; dur=&quot;16.744&quot;/&gt;&lt;Slide id=&quot;338&quot; dur=&quot;7.351&quot;/&gt;&lt;Slide id=&quot;339&quot; dur=&quot;8.953&quot;/&gt;&lt;Slide id=&quot;340&quot; dur=&quot;52.746&quot;/&gt;&lt;Slide id=&quot;341&quot; dur=&quot;18.066&quot;/&gt;&lt;Slide id=&quot;342&quot; dur=&quot;9.834&quot;/&gt;&lt;Slide id=&quot;343&quot; dur=&quot;14.29&quot;/&gt;&lt;Slide id=&quot;344&quot; dur=&quot;12.038&quot;/&gt;&lt;Slide id=&quot;345&quot; dur=&quot;60.316&quot;/&gt;&lt;Slide id=&quot;346&quot; dur=&quot;37.254&quot;/&gt;&lt;Slide id=&quot;347&quot; dur=&quot;46.767&quot;/&gt;&lt;Slide id=&quot;348&quot; dur=&quot;23.614&quot;/&gt;&lt;Slide id=&quot;349&quot; dur=&quot;59.085&quot;/&gt;&lt;Slide id=&quot;350&quot; dur=&quot;63.572&quot;/&gt;&lt;Slide id=&quot;352&quot; dur=&quot;17.525&quot; bld=&quot;|.4&quot;/&gt;&lt;Slide id=&quot;351&quot; dur=&quot;12.788&quot;/&gt;&lt;Slide id=&quot;353&quot; dur=&quot;51.895&quot; bld=&quot;|9.7&quot;/&gt;&lt;Slide id=&quot;355&quot; dur=&quot;14.13&quot; bld=&quot;|1.6&quot;/&gt;&lt;Slide id=&quot;356&quot; dur=&quot;22.052&quot;/&gt;&lt;Slide id=&quot;354&quot; dur=&quot;57.673&quot; bld=&quot;|6.8&quot;/&gt;&lt;Slide id=&quot;357&quot; dur=&quot;31.285&quot; bld=&quot;|.5|4.7&quot;/&gt;&lt;Slide id=&quot;358&quot; dur=&quot;89.278&quot; bld=&quot;|12.8&quot;/&gt;&lt;Slide id=&quot;359&quot; dur=&quot;355.131&quot;/&gt;&lt;Slide id=&quot;360&quot; dur=&quot;62.9&quot; bld=&quot;|.9&quot;/&gt;&lt;Slide id=&quot;361&quot; dur=&quot;145.009&quot; bld=&quot;|.5&quot;/&gt;&lt;Slide id=&quot;362&quot; dur=&quot;18.376&quot; bld=&quot;|9.6&quot;/&gt;&lt;Slide id=&quot;363&quot; dur=&quot;12.218&quot;/&gt;&lt;Slide id=&quot;364&quot; dur=&quot;17.014&quot;/&gt;&lt;Slide id=&quot;365&quot; dur=&quot;75.869&quot;/&gt;&lt;Slide id=&quot;366&quot; dur=&quot;357.374&quot;/&gt;&lt;Slide id=&quot;367&quot; dur=&quot;18.757&quot; bld=&quot;|4.9&quot;/&gt;&lt;Slide id=&quot;369&quot; dur=&quot;4.737&quot;/&gt;&lt;Slide id=&quot;367&quot; dur=&quot;58.754&quot;/&gt;&lt;Slide id=&quot;369&quot; dur=&quot;1554.926&quot;/&gt;&lt;Slide id=&quot;368&quot; dur=&quot;13.7&quot;/&gt;&lt;/Timings&gt;&lt;Timings time=&quot;12/19/2004 11:07:13 AM&quot;&gt;&lt;Slide id=&quot;319&quot; dur=&quot;206.026&quot;/&gt;&lt;Slide id=&quot;256&quot; dur=&quot;1.792&quot;/&gt;&lt;Slide id=&quot;320&quot; dur=&quot;81.267&quot;/&gt;&lt;Slide id=&quot;321&quot; dur=&quot;476.395&quot;/&gt;&lt;Slide id=&quot;322&quot; dur=&quot;15.302&quot; bld=&quot;|1.9&quot;/&gt;&lt;Slide id=&quot;323&quot; dur=&quot;50.002&quot;/&gt;&lt;Slide id=&quot;324&quot; dur=&quot;32.396&quot;/&gt;&lt;Slide id=&quot;326&quot; dur=&quot;29.343&quot; bld=&quot;|2.5|1.7&quot;/&gt;&lt;Slide id=&quot;327&quot; dur=&quot;40.899&quot; bld=&quot;|10.2&quot;/&gt;&lt;Slide id=&quot;328&quot; dur=&quot;22.782&quot; bld=&quot;|5|1&quot;/&gt;&lt;Slide id=&quot;329&quot; dur=&quot;14.141&quot;/&gt;&lt;Slide id=&quot;330&quot; dur=&quot;20.739&quot;/&gt;&lt;Slide id=&quot;331&quot; dur=&quot;59.396&quot;/&gt;&lt;Slide id=&quot;332&quot; dur=&quot;144.438&quot;/&gt;&lt;Slide id=&quot;333&quot; dur=&quot;39.817&quot; bld=&quot;|18.7&quot;/&gt;&lt;Slide id=&quot;334&quot; dur=&quot;40.959&quot;/&gt;&lt;Slide id=&quot;335&quot; dur=&quot;30.944&quot;/&gt;&lt;Slide id=&quot;336&quot; dur=&quot;31.195&quot;/&gt;&lt;Slide id=&quot;337&quot; dur=&quot;2.253&quot;/&gt;&lt;Slide id=&quot;338&quot; dur=&quot;4.927&quot;/&gt;&lt;Slide id=&quot;337&quot; dur=&quot;13.94&quot;/&gt;&lt;Slide id=&quot;338&quot; dur=&quot;17.235&quot;/&gt;&lt;Slide id=&quot;374&quot; dur=&quot;9.694&quot;/&gt;&lt;Slide id=&quot;375&quot; dur=&quot;8.312&quot;/&gt;&lt;Slide id=&quot;376&quot; dur=&quot;1.682&quot;/&gt;&lt;Slide id=&quot;377&quot; dur=&quot;58.945&quot;/&gt;&lt;Slide id=&quot;340&quot; dur=&quot;9.874&quot;/&gt;&lt;Slide id=&quot;341&quot; dur=&quot;62.47&quot;/&gt;&lt;Slide id=&quot;342&quot; dur=&quot;42.972&quot; bld=&quot;|3.2|2.4|7.3|3.1|5&quot;/&gt;&lt;Slide id=&quot;343&quot; dur=&quot;1619.519&quot; bld=&quot;|.6|2|8.1|4.4|3.6&quot;/&gt;&lt;/Timings&gt;&lt;Timings time=&quot;12/12/2004 11:17:46 AM&quot;&gt;&lt;Slide id=&quot;319&quot; dur=&quot;20.389&quot;/&gt;&lt;Slide id=&quot;256&quot; dur=&quot;7.681&quot; bld=&quot;|0&quot;/&gt;&lt;Slide id=&quot;320&quot; dur=&quot;4.987&quot; bld=&quot;|.5|1.7&quot;/&gt;&lt;Slide id=&quot;345&quot; dur=&quot;37.374&quot; bld=&quot;|12.5|6.4&quot;/&gt;&lt;Slide id=&quot;352&quot; dur=&quot;52.485&quot; bld=&quot;|7.3|17.9&quot;/&gt;&lt;Slide id=&quot;328&quot; dur=&quot;27.61&quot;/&gt;&lt;Slide id=&quot;344&quot; dur=&quot;30.694&quot; bld=&quot;|7|4.2|8.9&quot;/&gt;&lt;Slide id=&quot;327&quot; dur=&quot;32.086&quot;/&gt;&lt;Slide id=&quot;329&quot; dur=&quot;31.466&quot;/&gt;&lt;Slide id=&quot;331&quot; dur=&quot;24.645&quot; bld=&quot;|1.4|1.4|2.7&quot;/&gt;&lt;Slide id=&quot;332&quot; dur=&quot;20.93&quot;/&gt;&lt;Slide id=&quot;333&quot; dur=&quot;6.419&quot;/&gt;&lt;Slide id=&quot;334&quot; dur=&quot;3.345&quot;/&gt;&lt;Slide id=&quot;336&quot; dur=&quot;29.132&quot;/&gt;&lt;Slide id=&quot;337&quot; dur=&quot;39.197&quot;/&gt;&lt;Slide id=&quot;335&quot; dur=&quot;59.795&quot;/&gt;&lt;Slide id=&quot;326&quot; dur=&quot;50.443&quot;/&gt;&lt;Slide id=&quot;321&quot; dur=&quot;18.697&quot;/&gt;&lt;Slide id=&quot;323&quot; dur=&quot;32.216&quot; bld=&quot;|1.7&quot;/&gt;&lt;Slide id=&quot;343&quot; dur=&quot;30.955&quot; bld=&quot;|4.8|7.9|5.3|2.3|3.3&quot;/&gt;&lt;Slide id=&quot;324&quot; dur=&quot;21.671&quot; bld=&quot;|1.4&quot;/&gt;&lt;Slide id=&quot;325&quot; dur=&quot;41.379&quot; bld=&quot;|4&quot;/&gt;&lt;Slide id=&quot;338&quot; dur=&quot;48.14&quot; bld=&quot;|22|5.3|.5|.5|.5|.5|.5|.5|10.7|.4|.5&quot;/&gt;&lt;Slide id=&quot;339&quot; dur=&quot;23.293&quot; bld=&quot;|.8|.5|.5|.5|.5|.5|.5|.5|1.1|.5|.5|.5&quot;/&gt;&lt;Slide id=&quot;340&quot; dur=&quot;68.999&quot; bld=&quot;|22.5|2.6|14.3|4.3|5.3&quot;/&gt;&lt;Slide id=&quot;341&quot; dur=&quot;63.482&quot; bld=&quot;|25.9|14.3&quot;/&gt;&lt;Slide id=&quot;347&quot; dur=&quot;24.966&quot; bld=&quot;|2.7|3.1&quot;/&gt;&lt;Slide id=&quot;346&quot; dur=&quot;44.093&quot; bld=&quot;|.5|23.1&quot;/&gt;&lt;Slide id=&quot;348&quot; dur=&quot;71.583&quot; bld=&quot;|2.3|41.9&quot;/&gt;&lt;Slide id=&quot;349&quot; dur=&quot;95.227&quot; bld=&quot;|6.5&quot;/&gt;&lt;Slide id=&quot;350&quot; dur=&quot;82.388&quot; bld=&quot;|1.2&quot;/&gt;&lt;Slide id=&quot;351&quot; dur=&quot;2438.346&quot;/&gt;&lt;/Timings&gt;&lt;Timings time=&quot;12/12/2004 11:13:05 AM&quot;&gt;&lt;Slide id=&quot;319&quot; dur=&quot;136.046&quot;/&gt;&lt;/Timings&gt;&lt;/WMTools&gt;"/>
</p:tagLst>
</file>

<file path=ppt/theme/theme1.xml><?xml version="1.0" encoding="utf-8"?>
<a:theme xmlns:a="http://schemas.openxmlformats.org/drawingml/2006/main" name="TP030002797">
  <a:themeElements>
    <a:clrScheme name="Easy Reading">
      <a:dk1>
        <a:sysClr val="windowText" lastClr="000000"/>
      </a:dk1>
      <a:lt1>
        <a:srgbClr val="FFFFFF"/>
      </a:lt1>
      <a:dk2>
        <a:srgbClr val="0B283B"/>
      </a:dk2>
      <a:lt2>
        <a:srgbClr val="FFFFFF"/>
      </a:lt2>
      <a:accent1>
        <a:srgbClr val="6C9FB9"/>
      </a:accent1>
      <a:accent2>
        <a:srgbClr val="FFFF00"/>
      </a:accent2>
      <a:accent3>
        <a:srgbClr val="FFB805"/>
      </a:accent3>
      <a:accent4>
        <a:srgbClr val="D16D6D"/>
      </a:accent4>
      <a:accent5>
        <a:srgbClr val="91E78D"/>
      </a:accent5>
      <a:accent6>
        <a:srgbClr val="EC9CE6"/>
      </a:accent6>
      <a:hlink>
        <a:srgbClr val="00B0F0"/>
      </a:hlink>
      <a:folHlink>
        <a:srgbClr val="9DBCC7"/>
      </a:folHlink>
    </a:clrScheme>
    <a:fontScheme name="Easy Reading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right">
  <a:themeElements>
    <a:clrScheme name="Easy Reading">
      <a:dk1>
        <a:sysClr val="windowText" lastClr="000000"/>
      </a:dk1>
      <a:lt1>
        <a:srgbClr val="FFFFFF"/>
      </a:lt1>
      <a:dk2>
        <a:srgbClr val="0B283B"/>
      </a:dk2>
      <a:lt2>
        <a:srgbClr val="FFFFFF"/>
      </a:lt2>
      <a:accent1>
        <a:srgbClr val="6C9FB9"/>
      </a:accent1>
      <a:accent2>
        <a:srgbClr val="FFFF00"/>
      </a:accent2>
      <a:accent3>
        <a:srgbClr val="FFB805"/>
      </a:accent3>
      <a:accent4>
        <a:srgbClr val="D16D6D"/>
      </a:accent4>
      <a:accent5>
        <a:srgbClr val="91E78D"/>
      </a:accent5>
      <a:accent6>
        <a:srgbClr val="EC9CE6"/>
      </a:accent6>
      <a:hlink>
        <a:srgbClr val="00B0F0"/>
      </a:hlink>
      <a:folHlink>
        <a:srgbClr val="9DBCC7"/>
      </a:folHlink>
    </a:clrScheme>
    <a:fontScheme name="Easy Reading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Emphasis">
  <a:themeElements>
    <a:clrScheme name="Easy Reading">
      <a:dk1>
        <a:sysClr val="windowText" lastClr="000000"/>
      </a:dk1>
      <a:lt1>
        <a:srgbClr val="FFFFFF"/>
      </a:lt1>
      <a:dk2>
        <a:srgbClr val="0B283B"/>
      </a:dk2>
      <a:lt2>
        <a:srgbClr val="FFFFFF"/>
      </a:lt2>
      <a:accent1>
        <a:srgbClr val="6C9FB9"/>
      </a:accent1>
      <a:accent2>
        <a:srgbClr val="FFFF00"/>
      </a:accent2>
      <a:accent3>
        <a:srgbClr val="FFB805"/>
      </a:accent3>
      <a:accent4>
        <a:srgbClr val="D16D6D"/>
      </a:accent4>
      <a:accent5>
        <a:srgbClr val="91E78D"/>
      </a:accent5>
      <a:accent6>
        <a:srgbClr val="EC9CE6"/>
      </a:accent6>
      <a:hlink>
        <a:srgbClr val="00B0F0"/>
      </a:hlink>
      <a:folHlink>
        <a:srgbClr val="9DBCC7"/>
      </a:folHlink>
    </a:clrScheme>
    <a:fontScheme name="Easy Reading - Serif Headings">
      <a:majorFont>
        <a:latin typeface="Palatino Linotype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Emphasis">
  <a:themeElements>
    <a:clrScheme name="Easy Reading">
      <a:dk1>
        <a:sysClr val="windowText" lastClr="000000"/>
      </a:dk1>
      <a:lt1>
        <a:srgbClr val="FFFFFF"/>
      </a:lt1>
      <a:dk2>
        <a:srgbClr val="0B283B"/>
      </a:dk2>
      <a:lt2>
        <a:srgbClr val="FFFFFF"/>
      </a:lt2>
      <a:accent1>
        <a:srgbClr val="6C9FB9"/>
      </a:accent1>
      <a:accent2>
        <a:srgbClr val="FFFF00"/>
      </a:accent2>
      <a:accent3>
        <a:srgbClr val="FFB805"/>
      </a:accent3>
      <a:accent4>
        <a:srgbClr val="D16D6D"/>
      </a:accent4>
      <a:accent5>
        <a:srgbClr val="91E78D"/>
      </a:accent5>
      <a:accent6>
        <a:srgbClr val="EC9CE6"/>
      </a:accent6>
      <a:hlink>
        <a:srgbClr val="00B0F0"/>
      </a:hlink>
      <a:folHlink>
        <a:srgbClr val="9DBCC7"/>
      </a:folHlink>
    </a:clrScheme>
    <a:fontScheme name="Easy Reading - Serif Headings">
      <a:majorFont>
        <a:latin typeface="Palatino Linotype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62340BAB-35BD-4B5B-8328-95DFDAFF335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TP030002797</Template>
  <TotalTime>1352</TotalTime>
  <Words>4417</Words>
  <Application>Microsoft Office PowerPoint</Application>
  <PresentationFormat>On-screen Show (4:3)</PresentationFormat>
  <Paragraphs>368</Paragraphs>
  <Slides>12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TP030002797</vt:lpstr>
      <vt:lpstr>Bright</vt:lpstr>
      <vt:lpstr>Emphasis</vt:lpstr>
      <vt:lpstr>1_Emphasis</vt:lpstr>
      <vt:lpstr>Federal Audit Executive Council Objectives and Audit Guides</vt:lpstr>
      <vt:lpstr>Who We Are</vt:lpstr>
      <vt:lpstr>Purpose of FAEC</vt:lpstr>
      <vt:lpstr>Audit Guides</vt:lpstr>
      <vt:lpstr>Highlights of Recent Contract Closeout Guide</vt:lpstr>
      <vt:lpstr>Highlights of Recent Contract Closeout Guide</vt:lpstr>
      <vt:lpstr>Highlights of Recent Contract Closeout Guide</vt:lpstr>
      <vt:lpstr>Highlights of Recent Contract Closeout Guide</vt:lpstr>
      <vt:lpstr>Highlights of Recent Contract Closeout Guide</vt:lpstr>
      <vt:lpstr>Highlights of Recent Contract Closeout Guide</vt:lpstr>
      <vt:lpstr>Questions?</vt:lpstr>
      <vt:lpstr>Contacts</vt:lpstr>
    </vt:vector>
  </TitlesOfParts>
  <Company>DOT/OIG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Smarter Contracting Saves Taxpayer Dollars</dc:title>
  <dc:creator>Christina</dc:creator>
  <cp:lastModifiedBy>jhornste</cp:lastModifiedBy>
  <cp:revision>205</cp:revision>
  <dcterms:created xsi:type="dcterms:W3CDTF">2012-04-04T14:54:41Z</dcterms:created>
  <dcterms:modified xsi:type="dcterms:W3CDTF">2012-04-23T11:23:20Z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TC300027979990</vt:lpwstr>
  </property>
</Properties>
</file>