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8"/>
  </p:notesMasterIdLst>
  <p:sldIdLst>
    <p:sldId id="741" r:id="rId2"/>
    <p:sldId id="662" r:id="rId3"/>
    <p:sldId id="679" r:id="rId4"/>
    <p:sldId id="714" r:id="rId5"/>
    <p:sldId id="816" r:id="rId6"/>
    <p:sldId id="680" r:id="rId7"/>
    <p:sldId id="769" r:id="rId8"/>
    <p:sldId id="773" r:id="rId9"/>
    <p:sldId id="817" r:id="rId10"/>
    <p:sldId id="774" r:id="rId11"/>
    <p:sldId id="818" r:id="rId12"/>
    <p:sldId id="720" r:id="rId13"/>
    <p:sldId id="721" r:id="rId14"/>
    <p:sldId id="722" r:id="rId15"/>
    <p:sldId id="809" r:id="rId16"/>
    <p:sldId id="821" r:id="rId17"/>
    <p:sldId id="822" r:id="rId18"/>
    <p:sldId id="682" r:id="rId19"/>
    <p:sldId id="780" r:id="rId20"/>
    <p:sldId id="828" r:id="rId21"/>
    <p:sldId id="781" r:id="rId22"/>
    <p:sldId id="686" r:id="rId23"/>
    <p:sldId id="808" r:id="rId24"/>
    <p:sldId id="724" r:id="rId25"/>
    <p:sldId id="725" r:id="rId26"/>
    <p:sldId id="819" r:id="rId27"/>
    <p:sldId id="820" r:id="rId28"/>
    <p:sldId id="695" r:id="rId29"/>
    <p:sldId id="823" r:id="rId30"/>
    <p:sldId id="825" r:id="rId31"/>
    <p:sldId id="729" r:id="rId32"/>
    <p:sldId id="801" r:id="rId33"/>
    <p:sldId id="810" r:id="rId34"/>
    <p:sldId id="697" r:id="rId35"/>
    <p:sldId id="698" r:id="rId36"/>
    <p:sldId id="699" r:id="rId37"/>
    <p:sldId id="737" r:id="rId38"/>
    <p:sldId id="702" r:id="rId39"/>
    <p:sldId id="705" r:id="rId40"/>
    <p:sldId id="706" r:id="rId41"/>
    <p:sldId id="707" r:id="rId42"/>
    <p:sldId id="708" r:id="rId43"/>
    <p:sldId id="709" r:id="rId44"/>
    <p:sldId id="710" r:id="rId45"/>
    <p:sldId id="711" r:id="rId46"/>
    <p:sldId id="712" r:id="rId47"/>
    <p:sldId id="736" r:id="rId48"/>
    <p:sldId id="730" r:id="rId49"/>
    <p:sldId id="745" r:id="rId50"/>
    <p:sldId id="746" r:id="rId51"/>
    <p:sldId id="747" r:id="rId52"/>
    <p:sldId id="802" r:id="rId53"/>
    <p:sldId id="749" r:id="rId54"/>
    <p:sldId id="750" r:id="rId55"/>
    <p:sldId id="751" r:id="rId56"/>
    <p:sldId id="752" r:id="rId57"/>
    <p:sldId id="753" r:id="rId58"/>
    <p:sldId id="754" r:id="rId59"/>
    <p:sldId id="733" r:id="rId60"/>
    <p:sldId id="731" r:id="rId61"/>
    <p:sldId id="755" r:id="rId62"/>
    <p:sldId id="756" r:id="rId63"/>
    <p:sldId id="757" r:id="rId64"/>
    <p:sldId id="758" r:id="rId65"/>
    <p:sldId id="759" r:id="rId66"/>
    <p:sldId id="760" r:id="rId67"/>
    <p:sldId id="761" r:id="rId68"/>
    <p:sldId id="799" r:id="rId69"/>
    <p:sldId id="732" r:id="rId70"/>
    <p:sldId id="739" r:id="rId71"/>
    <p:sldId id="789" r:id="rId72"/>
    <p:sldId id="805" r:id="rId73"/>
    <p:sldId id="829" r:id="rId74"/>
    <p:sldId id="843" r:id="rId75"/>
    <p:sldId id="832" r:id="rId76"/>
    <p:sldId id="833" r:id="rId77"/>
    <p:sldId id="834" r:id="rId78"/>
    <p:sldId id="835" r:id="rId79"/>
    <p:sldId id="836" r:id="rId80"/>
    <p:sldId id="837" r:id="rId81"/>
    <p:sldId id="838" r:id="rId82"/>
    <p:sldId id="839" r:id="rId83"/>
    <p:sldId id="840" r:id="rId84"/>
    <p:sldId id="841" r:id="rId85"/>
    <p:sldId id="842" r:id="rId86"/>
    <p:sldId id="798" r:id="rId87"/>
    <p:sldId id="790" r:id="rId88"/>
    <p:sldId id="791" r:id="rId89"/>
    <p:sldId id="792" r:id="rId90"/>
    <p:sldId id="793" r:id="rId91"/>
    <p:sldId id="794" r:id="rId92"/>
    <p:sldId id="795" r:id="rId93"/>
    <p:sldId id="796" r:id="rId94"/>
    <p:sldId id="797" r:id="rId95"/>
    <p:sldId id="667" r:id="rId96"/>
    <p:sldId id="807" r:id="rId97"/>
  </p:sldIdLst>
  <p:sldSz cx="10972800" cy="7589838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153E"/>
    <a:srgbClr val="000000"/>
    <a:srgbClr val="000099"/>
    <a:srgbClr val="006699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55" autoAdjust="0"/>
    <p:restoredTop sz="94654" autoAdjust="0"/>
  </p:normalViewPr>
  <p:slideViewPr>
    <p:cSldViewPr>
      <p:cViewPr varScale="1">
        <p:scale>
          <a:sx n="67" d="100"/>
          <a:sy n="67" d="100"/>
        </p:scale>
        <p:origin x="-1716" y="-108"/>
      </p:cViewPr>
      <p:guideLst>
        <p:guide orient="horz" pos="239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45"/>
      <c:rAngAx val="1"/>
    </c:view3D>
    <c:plotArea>
      <c:layout>
        <c:manualLayout>
          <c:layoutTarget val="inner"/>
          <c:xMode val="edge"/>
          <c:yMode val="edge"/>
          <c:x val="0.26459641246743421"/>
          <c:y val="0.11605982669251771"/>
          <c:w val="0.52816901408450811"/>
          <c:h val="0.726618705035972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Suite Usage</c:v>
                </c:pt>
              </c:strCache>
            </c:strRef>
          </c:tx>
          <c:dLbls>
            <c:dLbl>
              <c:idx val="2"/>
              <c:layout>
                <c:manualLayout>
                  <c:x val="-2.2473080128289916E-2"/>
                  <c:y val="-7.370184254606367E-2"/>
                </c:manualLayout>
              </c:layout>
              <c:dLblPos val="bestFit"/>
              <c:showLegendKey val="1"/>
              <c:showCatName val="1"/>
              <c:showPercent val="1"/>
              <c:showBubbleSize val="1"/>
              <c:separator> </c:separator>
            </c:dLbl>
            <c:dLbl>
              <c:idx val="3"/>
              <c:layout/>
              <c:dLblPos val="bestFit"/>
              <c:showLegendKey val="1"/>
              <c:showCatName val="1"/>
              <c:showPercent val="1"/>
              <c:showBubbleSize val="1"/>
              <c:separator> </c:separator>
            </c:dLbl>
            <c:dLbl>
              <c:idx val="4"/>
              <c:layout/>
              <c:numFmt formatCode="0%" sourceLinked="0"/>
              <c:spPr>
                <a:noFill/>
                <a:ln w="23668">
                  <a:noFill/>
                </a:ln>
              </c:spPr>
              <c:txPr>
                <a:bodyPr/>
                <a:lstStyle/>
                <a:p>
                  <a:pPr>
                    <a:defRPr sz="1305" b="0" i="0" u="none" strike="noStrike" baseline="0">
                      <a:solidFill>
                        <a:srgbClr val="000000"/>
                      </a:solidFill>
                      <a:latin typeface="Trebuchet MS"/>
                      <a:ea typeface="Trebuchet MS"/>
                      <a:cs typeface="Trebuchet MS"/>
                    </a:defRPr>
                  </a:pPr>
                  <a:endParaRPr lang="en-US"/>
                </a:p>
              </c:txPr>
              <c:dLblPos val="outEnd"/>
              <c:showLegendKey val="1"/>
              <c:showCatName val="1"/>
              <c:showPercent val="1"/>
              <c:showBubbleSize val="1"/>
            </c:dLbl>
            <c:dLbl>
              <c:idx val="5"/>
              <c:layout/>
              <c:dLblPos val="bestFit"/>
              <c:showLegendKey val="1"/>
              <c:showCatName val="1"/>
              <c:showPercent val="1"/>
              <c:showBubbleSize val="1"/>
              <c:separator> </c:separator>
            </c:dLbl>
            <c:numFmt formatCode="0%" sourceLinked="0"/>
            <c:spPr>
              <a:noFill/>
              <a:ln w="23668">
                <a:noFill/>
              </a:ln>
            </c:spPr>
            <c:txPr>
              <a:bodyPr/>
              <a:lstStyle/>
              <a:p>
                <a:pPr algn="ctr" rtl="1">
                  <a:defRPr sz="1305" b="0" i="0" u="none" strike="noStrike" baseline="0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</a:defRPr>
                </a:pPr>
                <a:endParaRPr lang="en-US"/>
              </a:p>
            </c:txPr>
            <c:dLblPos val="outEnd"/>
            <c:showLegendKey val="1"/>
            <c:showCatName val="1"/>
            <c:showPercent val="1"/>
            <c:showBubbleSize val="1"/>
            <c:separator> </c:separator>
          </c:dLbls>
          <c:cat>
            <c:strRef>
              <c:f>Sheet1!$A$2:$A$7</c:f>
              <c:strCache>
                <c:ptCount val="6"/>
                <c:pt idx="0">
                  <c:v>EWP Only</c:v>
                </c:pt>
                <c:pt idx="1">
                  <c:v>TEC</c:v>
                </c:pt>
                <c:pt idx="2">
                  <c:v>TeamCentral</c:v>
                </c:pt>
                <c:pt idx="3">
                  <c:v>TeamSchedule</c:v>
                </c:pt>
                <c:pt idx="4">
                  <c:v>TeamRisk</c:v>
                </c:pt>
                <c:pt idx="5">
                  <c:v>MIS Reporting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  <c:spPr>
        <a:noFill/>
        <a:ln w="25393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305" b="0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45"/>
      <c:rotY val="122"/>
      <c:rAngAx val="1"/>
    </c:view3D>
    <c:plotArea>
      <c:layout>
        <c:manualLayout>
          <c:layoutTarget val="inner"/>
          <c:xMode val="edge"/>
          <c:yMode val="edge"/>
          <c:x val="0.26459641246743421"/>
          <c:y val="0.1160598266925177"/>
          <c:w val="0.52816901408450811"/>
          <c:h val="0.726618705035972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Suite Usage</c:v>
                </c:pt>
              </c:strCache>
            </c:strRef>
          </c:tx>
          <c:dLbls>
            <c:dLbl>
              <c:idx val="2"/>
              <c:layout>
                <c:manualLayout>
                  <c:x val="-2.2473080128289913E-2"/>
                  <c:y val="-7.3701842546063656E-2"/>
                </c:manualLayout>
              </c:layout>
              <c:dLblPos val="bestFit"/>
              <c:showLegendKey val="1"/>
              <c:showCatName val="1"/>
              <c:showPercent val="1"/>
              <c:showBubbleSize val="1"/>
              <c:separator> </c:separator>
            </c:dLbl>
            <c:dLbl>
              <c:idx val="3"/>
              <c:layout/>
              <c:dLblPos val="bestFit"/>
              <c:showLegendKey val="1"/>
              <c:showCatName val="1"/>
              <c:showPercent val="1"/>
              <c:showBubbleSize val="1"/>
              <c:separator> </c:separator>
            </c:dLbl>
            <c:dLbl>
              <c:idx val="4"/>
              <c:layout/>
              <c:numFmt formatCode="0%" sourceLinked="0"/>
              <c:spPr>
                <a:noFill/>
                <a:ln w="23668">
                  <a:noFill/>
                </a:ln>
              </c:spPr>
              <c:txPr>
                <a:bodyPr/>
                <a:lstStyle/>
                <a:p>
                  <a:pPr>
                    <a:defRPr sz="1305" b="0" i="0" u="none" strike="noStrike" baseline="0">
                      <a:solidFill>
                        <a:srgbClr val="000000"/>
                      </a:solidFill>
                      <a:latin typeface="Trebuchet MS"/>
                      <a:ea typeface="Trebuchet MS"/>
                      <a:cs typeface="Trebuchet MS"/>
                    </a:defRPr>
                  </a:pPr>
                  <a:endParaRPr lang="en-US"/>
                </a:p>
              </c:txPr>
              <c:dLblPos val="outEnd"/>
              <c:showLegendKey val="1"/>
              <c:showCatName val="1"/>
              <c:showPercent val="1"/>
              <c:showBubbleSize val="1"/>
            </c:dLbl>
            <c:dLbl>
              <c:idx val="5"/>
              <c:layout>
                <c:manualLayout>
                  <c:x val="-7.1206431642816786E-2"/>
                  <c:y val="-4.6023292314591333E-2"/>
                </c:manualLayout>
              </c:layout>
              <c:dLblPos val="bestFit"/>
              <c:showLegendKey val="1"/>
              <c:showCatName val="1"/>
              <c:showPercent val="1"/>
              <c:showBubbleSize val="1"/>
              <c:separator> </c:separator>
            </c:dLbl>
            <c:numFmt formatCode="0%" sourceLinked="0"/>
            <c:spPr>
              <a:noFill/>
              <a:ln w="23668">
                <a:noFill/>
              </a:ln>
            </c:spPr>
            <c:txPr>
              <a:bodyPr/>
              <a:lstStyle/>
              <a:p>
                <a:pPr algn="ctr" rtl="1">
                  <a:defRPr sz="1305" b="0" i="0" u="none" strike="noStrike" baseline="0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</a:defRPr>
                </a:pPr>
                <a:endParaRPr lang="en-US"/>
              </a:p>
            </c:txPr>
            <c:dLblPos val="outEnd"/>
            <c:showLegendKey val="1"/>
            <c:showCatName val="1"/>
            <c:showPercent val="1"/>
            <c:showBubbleSize val="1"/>
            <c:separator> </c:separator>
          </c:dLbls>
          <c:cat>
            <c:strRef>
              <c:f>Sheet1!$A$2:$A$7</c:f>
              <c:strCache>
                <c:ptCount val="6"/>
                <c:pt idx="0">
                  <c:v>EWP Only</c:v>
                </c:pt>
                <c:pt idx="1">
                  <c:v>TEC</c:v>
                </c:pt>
                <c:pt idx="2">
                  <c:v>TeamCentral</c:v>
                </c:pt>
                <c:pt idx="3">
                  <c:v>TeamSchedule</c:v>
                </c:pt>
                <c:pt idx="4">
                  <c:v>TeamRisk</c:v>
                </c:pt>
                <c:pt idx="5">
                  <c:v>MIS Reporting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45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  <c:spPr>
        <a:noFill/>
        <a:ln w="25393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305" b="0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9FC01-48B2-4A55-AAE4-71D1CFB64A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232E6-6525-4B07-9A25-B51DBCD4D8FE}">
      <dgm:prSet phldrT="[Text]"/>
      <dgm:spPr/>
      <dgm:t>
        <a:bodyPr/>
        <a:lstStyle/>
        <a:p>
          <a:r>
            <a:rPr lang="en-US" dirty="0" smtClean="0"/>
            <a:t>USPS OIG Audit MIS</a:t>
          </a:r>
          <a:endParaRPr lang="en-US" dirty="0"/>
        </a:p>
      </dgm:t>
    </dgm:pt>
    <dgm:pt modelId="{D633D677-E9FC-4DBC-8FBC-D110415D2BD2}" type="parTrans" cxnId="{F9C53D56-19F3-4004-BFDB-BB885937379B}">
      <dgm:prSet/>
      <dgm:spPr/>
      <dgm:t>
        <a:bodyPr/>
        <a:lstStyle/>
        <a:p>
          <a:endParaRPr lang="en-US"/>
        </a:p>
      </dgm:t>
    </dgm:pt>
    <dgm:pt modelId="{EEA8968E-A2DF-4351-A36E-2F5488AC233A}" type="sibTrans" cxnId="{F9C53D56-19F3-4004-BFDB-BB885937379B}">
      <dgm:prSet/>
      <dgm:spPr/>
      <dgm:t>
        <a:bodyPr/>
        <a:lstStyle/>
        <a:p>
          <a:endParaRPr lang="en-US"/>
        </a:p>
      </dgm:t>
    </dgm:pt>
    <dgm:pt modelId="{16C690FF-5262-4C97-8A6B-0D2021414416}">
      <dgm:prSet phldrT="[Text]"/>
      <dgm:spPr/>
      <dgm:t>
        <a:bodyPr/>
        <a:lstStyle/>
        <a:p>
          <a:r>
            <a:rPr lang="en-US" dirty="0" smtClean="0"/>
            <a:t>USPS OIG KCE Audit Projects Module</a:t>
          </a:r>
          <a:endParaRPr lang="en-US" dirty="0"/>
        </a:p>
      </dgm:t>
    </dgm:pt>
    <dgm:pt modelId="{5E2DFFB9-151C-4981-AFAC-14E4946AB829}" type="parTrans" cxnId="{3B2BD127-CF3B-40F9-87D9-4E62EE745DAD}">
      <dgm:prSet/>
      <dgm:spPr/>
      <dgm:t>
        <a:bodyPr/>
        <a:lstStyle/>
        <a:p>
          <a:endParaRPr lang="en-US"/>
        </a:p>
      </dgm:t>
    </dgm:pt>
    <dgm:pt modelId="{6AE04662-8E5E-4FAC-BF3D-EF065F6A2861}" type="sibTrans" cxnId="{3B2BD127-CF3B-40F9-87D9-4E62EE745DAD}">
      <dgm:prSet/>
      <dgm:spPr/>
      <dgm:t>
        <a:bodyPr/>
        <a:lstStyle/>
        <a:p>
          <a:endParaRPr lang="en-US"/>
        </a:p>
      </dgm:t>
    </dgm:pt>
    <dgm:pt modelId="{A7D4E47D-51CA-4715-A4ED-8DF73CB84E06}">
      <dgm:prSet phldrT="[Text]"/>
      <dgm:spPr/>
      <dgm:t>
        <a:bodyPr/>
        <a:lstStyle/>
        <a:p>
          <a:r>
            <a:rPr lang="en-US" dirty="0" smtClean="0"/>
            <a:t>TeamMate 10.2.1</a:t>
          </a:r>
          <a:endParaRPr lang="en-US" dirty="0"/>
        </a:p>
      </dgm:t>
    </dgm:pt>
    <dgm:pt modelId="{C151B722-7068-4D43-B850-5BF4CE472233}" type="parTrans" cxnId="{05BBBE2D-68E0-413F-9EE5-EB0EC1790FB6}">
      <dgm:prSet/>
      <dgm:spPr/>
      <dgm:t>
        <a:bodyPr/>
        <a:lstStyle/>
        <a:p>
          <a:endParaRPr lang="en-US"/>
        </a:p>
      </dgm:t>
    </dgm:pt>
    <dgm:pt modelId="{EB0F68CC-C1F9-4154-828F-F8F1B78ADA99}" type="sibTrans" cxnId="{05BBBE2D-68E0-413F-9EE5-EB0EC1790FB6}">
      <dgm:prSet/>
      <dgm:spPr/>
      <dgm:t>
        <a:bodyPr/>
        <a:lstStyle/>
        <a:p>
          <a:endParaRPr lang="en-US"/>
        </a:p>
      </dgm:t>
    </dgm:pt>
    <dgm:pt modelId="{A42F0439-70FE-461B-A3DC-A3A24E339BCB}" type="pres">
      <dgm:prSet presAssocID="{C249FC01-48B2-4A55-AAE4-71D1CFB64A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1858B-A379-49EA-AEBD-81CC9EF2FB5C}" type="pres">
      <dgm:prSet presAssocID="{73C232E6-6525-4B07-9A25-B51DBCD4D8FE}" presName="centerShape" presStyleLbl="node0" presStyleIdx="0" presStyleCnt="1"/>
      <dgm:spPr/>
      <dgm:t>
        <a:bodyPr/>
        <a:lstStyle/>
        <a:p>
          <a:endParaRPr lang="en-US"/>
        </a:p>
      </dgm:t>
    </dgm:pt>
    <dgm:pt modelId="{8D209CA2-D760-4E14-8001-13A687F260C6}" type="pres">
      <dgm:prSet presAssocID="{5E2DFFB9-151C-4981-AFAC-14E4946AB829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CE66AF25-5F6C-49A0-98AE-2D0183194A71}" type="pres">
      <dgm:prSet presAssocID="{16C690FF-5262-4C97-8A6B-0D20214144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EA773-CA08-4845-AE6F-18F7E72C21EC}" type="pres">
      <dgm:prSet presAssocID="{C151B722-7068-4D43-B850-5BF4CE472233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4D124BEE-24FB-44CD-9D7B-CC82776EA6F1}" type="pres">
      <dgm:prSet presAssocID="{A7D4E47D-51CA-4715-A4ED-8DF73CB84E0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BD127-CF3B-40F9-87D9-4E62EE745DAD}" srcId="{73C232E6-6525-4B07-9A25-B51DBCD4D8FE}" destId="{16C690FF-5262-4C97-8A6B-0D2021414416}" srcOrd="0" destOrd="0" parTransId="{5E2DFFB9-151C-4981-AFAC-14E4946AB829}" sibTransId="{6AE04662-8E5E-4FAC-BF3D-EF065F6A2861}"/>
    <dgm:cxn modelId="{F9C53D56-19F3-4004-BFDB-BB885937379B}" srcId="{C249FC01-48B2-4A55-AAE4-71D1CFB64A2C}" destId="{73C232E6-6525-4B07-9A25-B51DBCD4D8FE}" srcOrd="0" destOrd="0" parTransId="{D633D677-E9FC-4DBC-8FBC-D110415D2BD2}" sibTransId="{EEA8968E-A2DF-4351-A36E-2F5488AC233A}"/>
    <dgm:cxn modelId="{73AE3F2B-1BFB-44EC-8F5D-7A32D40CBF47}" type="presOf" srcId="{C249FC01-48B2-4A55-AAE4-71D1CFB64A2C}" destId="{A42F0439-70FE-461B-A3DC-A3A24E339BCB}" srcOrd="0" destOrd="0" presId="urn:microsoft.com/office/officeart/2005/8/layout/radial4"/>
    <dgm:cxn modelId="{5FAF50B6-D3A3-4435-8139-6C81F0E5FF38}" type="presOf" srcId="{16C690FF-5262-4C97-8A6B-0D2021414416}" destId="{CE66AF25-5F6C-49A0-98AE-2D0183194A71}" srcOrd="0" destOrd="0" presId="urn:microsoft.com/office/officeart/2005/8/layout/radial4"/>
    <dgm:cxn modelId="{084C66FC-3622-4DED-8E04-4A1637E4ADA9}" type="presOf" srcId="{73C232E6-6525-4B07-9A25-B51DBCD4D8FE}" destId="{0E21858B-A379-49EA-AEBD-81CC9EF2FB5C}" srcOrd="0" destOrd="0" presId="urn:microsoft.com/office/officeart/2005/8/layout/radial4"/>
    <dgm:cxn modelId="{79359BD8-1969-4EF7-A845-A57D65CBEFAC}" type="presOf" srcId="{5E2DFFB9-151C-4981-AFAC-14E4946AB829}" destId="{8D209CA2-D760-4E14-8001-13A687F260C6}" srcOrd="0" destOrd="0" presId="urn:microsoft.com/office/officeart/2005/8/layout/radial4"/>
    <dgm:cxn modelId="{0C8DB709-7869-4D37-8B60-23166BEEDCD7}" type="presOf" srcId="{C151B722-7068-4D43-B850-5BF4CE472233}" destId="{EBBEA773-CA08-4845-AE6F-18F7E72C21EC}" srcOrd="0" destOrd="0" presId="urn:microsoft.com/office/officeart/2005/8/layout/radial4"/>
    <dgm:cxn modelId="{12D92AA6-A5ED-45C7-A040-A511D783F9E3}" type="presOf" srcId="{A7D4E47D-51CA-4715-A4ED-8DF73CB84E06}" destId="{4D124BEE-24FB-44CD-9D7B-CC82776EA6F1}" srcOrd="0" destOrd="0" presId="urn:microsoft.com/office/officeart/2005/8/layout/radial4"/>
    <dgm:cxn modelId="{05BBBE2D-68E0-413F-9EE5-EB0EC1790FB6}" srcId="{73C232E6-6525-4B07-9A25-B51DBCD4D8FE}" destId="{A7D4E47D-51CA-4715-A4ED-8DF73CB84E06}" srcOrd="1" destOrd="0" parTransId="{C151B722-7068-4D43-B850-5BF4CE472233}" sibTransId="{EB0F68CC-C1F9-4154-828F-F8F1B78ADA99}"/>
    <dgm:cxn modelId="{8ADDF8DA-3267-4420-899D-09D0973C308B}" type="presParOf" srcId="{A42F0439-70FE-461B-A3DC-A3A24E339BCB}" destId="{0E21858B-A379-49EA-AEBD-81CC9EF2FB5C}" srcOrd="0" destOrd="0" presId="urn:microsoft.com/office/officeart/2005/8/layout/radial4"/>
    <dgm:cxn modelId="{FB57ED35-96BC-4D8D-B704-9D3AD16011D7}" type="presParOf" srcId="{A42F0439-70FE-461B-A3DC-A3A24E339BCB}" destId="{8D209CA2-D760-4E14-8001-13A687F260C6}" srcOrd="1" destOrd="0" presId="urn:microsoft.com/office/officeart/2005/8/layout/radial4"/>
    <dgm:cxn modelId="{809DEC61-9245-4BC2-9C79-D18F2E9DA9C9}" type="presParOf" srcId="{A42F0439-70FE-461B-A3DC-A3A24E339BCB}" destId="{CE66AF25-5F6C-49A0-98AE-2D0183194A71}" srcOrd="2" destOrd="0" presId="urn:microsoft.com/office/officeart/2005/8/layout/radial4"/>
    <dgm:cxn modelId="{666CFDFF-AB23-4D5E-B36D-5390500CF4F4}" type="presParOf" srcId="{A42F0439-70FE-461B-A3DC-A3A24E339BCB}" destId="{EBBEA773-CA08-4845-AE6F-18F7E72C21EC}" srcOrd="3" destOrd="0" presId="urn:microsoft.com/office/officeart/2005/8/layout/radial4"/>
    <dgm:cxn modelId="{22C3F172-5AB8-44AA-9579-B8A9882CDF37}" type="presParOf" srcId="{A42F0439-70FE-461B-A3DC-A3A24E339BCB}" destId="{4D124BEE-24FB-44CD-9D7B-CC82776EA6F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1858B-A379-49EA-AEBD-81CC9EF2FB5C}">
      <dsp:nvSpPr>
        <dsp:cNvPr id="0" name=""/>
        <dsp:cNvSpPr/>
      </dsp:nvSpPr>
      <dsp:spPr>
        <a:xfrm>
          <a:off x="2503169" y="1852454"/>
          <a:ext cx="2308860" cy="2308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USPS OIG Audit MIS</a:t>
          </a:r>
          <a:endParaRPr lang="en-US" sz="3000" kern="1200" dirty="0"/>
        </a:p>
      </dsp:txBody>
      <dsp:txXfrm>
        <a:off x="2503169" y="1852454"/>
        <a:ext cx="2308860" cy="2308860"/>
      </dsp:txXfrm>
    </dsp:sp>
    <dsp:sp modelId="{8D209CA2-D760-4E14-8001-13A687F260C6}">
      <dsp:nvSpPr>
        <dsp:cNvPr id="0" name=""/>
        <dsp:cNvSpPr/>
      </dsp:nvSpPr>
      <dsp:spPr>
        <a:xfrm rot="12900000">
          <a:off x="928222" y="1419117"/>
          <a:ext cx="1863380" cy="6580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6AF25-5F6C-49A0-98AE-2D0183194A71}">
      <dsp:nvSpPr>
        <dsp:cNvPr id="0" name=""/>
        <dsp:cNvSpPr/>
      </dsp:nvSpPr>
      <dsp:spPr>
        <a:xfrm>
          <a:off x="8" y="336367"/>
          <a:ext cx="2193417" cy="175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USPS OIG KCE Audit Projects Module</a:t>
          </a:r>
          <a:endParaRPr lang="en-US" sz="2900" kern="1200" dirty="0"/>
        </a:p>
      </dsp:txBody>
      <dsp:txXfrm>
        <a:off x="8" y="336367"/>
        <a:ext cx="2193417" cy="1754733"/>
      </dsp:txXfrm>
    </dsp:sp>
    <dsp:sp modelId="{EBBEA773-CA08-4845-AE6F-18F7E72C21EC}">
      <dsp:nvSpPr>
        <dsp:cNvPr id="0" name=""/>
        <dsp:cNvSpPr/>
      </dsp:nvSpPr>
      <dsp:spPr>
        <a:xfrm rot="19500000">
          <a:off x="4523597" y="1419117"/>
          <a:ext cx="1863380" cy="6580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24BEE-24FB-44CD-9D7B-CC82776EA6F1}">
      <dsp:nvSpPr>
        <dsp:cNvPr id="0" name=""/>
        <dsp:cNvSpPr/>
      </dsp:nvSpPr>
      <dsp:spPr>
        <a:xfrm>
          <a:off x="5121774" y="336367"/>
          <a:ext cx="2193417" cy="175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TeamMate 10.2.1</a:t>
          </a:r>
          <a:endParaRPr lang="en-US" sz="2900" kern="1200" dirty="0"/>
        </a:p>
      </dsp:txBody>
      <dsp:txXfrm>
        <a:off x="5121774" y="336367"/>
        <a:ext cx="2193417" cy="1754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5688" y="720725"/>
            <a:ext cx="52038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82ED765-A08F-4A3B-93FD-62CAECB52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460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50FA3-AC92-4B4F-AEF1-CB63B667A45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20725"/>
            <a:ext cx="5203825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9848-78CA-4562-9E85-AABE331B4C7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16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59713" indent="-543719">
              <a:buFont typeface="+mj-lt"/>
              <a:buAutoNum type="arabicPeriod"/>
            </a:pPr>
            <a:r>
              <a:rPr lang="en-US" dirty="0" smtClean="0"/>
              <a:t>USPS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DOD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DOE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DOL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GSA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HHS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NSF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TIGTA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Treasury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USDA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State Department 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Amtrack</a:t>
            </a:r>
          </a:p>
          <a:p>
            <a:pPr marL="659713" indent="-543719">
              <a:buFont typeface="+mj-lt"/>
              <a:buAutoNum type="arabicPeriod"/>
            </a:pPr>
            <a:r>
              <a:rPr lang="en-US" dirty="0" smtClean="0"/>
              <a:t>DOT</a:t>
            </a:r>
          </a:p>
          <a:p>
            <a:pPr marL="659713" indent="-543719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448C-1D8F-4BC9-BEDC-1CC920E8809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5672B-B7A0-4DEB-972A-4F0D2904FC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04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5672B-B7A0-4DEB-972A-4F0D2904FC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04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448C-1D8F-4BC9-BEDC-1CC920E8809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720725"/>
            <a:ext cx="52038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latin typeface="+mn-lt"/>
              </a:rPr>
              <a:t>I fear the day that technology will surpass our human interaction. The world will have a generation of idiots. -</a:t>
            </a:r>
            <a:r>
              <a:rPr lang="en-US" i="0" dirty="0" smtClean="0">
                <a:latin typeface="+mn-lt"/>
              </a:rPr>
              <a:t>Albert </a:t>
            </a:r>
            <a:r>
              <a:rPr lang="en-US" b="0" i="0" dirty="0" smtClean="0">
                <a:latin typeface="+mn-lt"/>
              </a:rPr>
              <a:t>Einstein: </a:t>
            </a:r>
          </a:p>
          <a:p>
            <a:r>
              <a:rPr lang="en-US" b="0" i="0" dirty="0" smtClean="0">
                <a:latin typeface="+mn-lt"/>
              </a:rPr>
              <a:t>If you can't explain it simply, you don't understand it well enough. -</a:t>
            </a:r>
            <a:r>
              <a:rPr lang="en-US" i="0" dirty="0" smtClean="0">
                <a:latin typeface="+mn-lt"/>
              </a:rPr>
              <a:t>Albert </a:t>
            </a:r>
            <a:r>
              <a:rPr lang="en-US" b="0" i="0" dirty="0" smtClean="0">
                <a:latin typeface="+mn-lt"/>
              </a:rPr>
              <a:t>Einstein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A3210-6B45-4410-871F-E9294706D82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494" y="609600"/>
            <a:ext cx="9884787" cy="12652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120" y="3048000"/>
            <a:ext cx="6836978" cy="6731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086" y="6858003"/>
            <a:ext cx="2285857" cy="506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94929" y="6858003"/>
            <a:ext cx="4777647" cy="506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5526" y="6858003"/>
            <a:ext cx="2012995" cy="506413"/>
          </a:xfrm>
        </p:spPr>
        <p:txBody>
          <a:bodyPr/>
          <a:lstStyle>
            <a:lvl1pPr>
              <a:defRPr sz="1600"/>
            </a:lvl1pPr>
          </a:lstStyle>
          <a:p>
            <a:fld id="{1C19B673-F814-4A7A-B24C-0B4762F655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B3FD5-C2FA-498B-A73C-2619BBACF0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0627" y="152400"/>
            <a:ext cx="2635943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799" y="152400"/>
            <a:ext cx="7743083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70A0C-2AFE-44F1-A6B6-6F652B5C62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2799" y="1828800"/>
            <a:ext cx="5189513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7057" y="1828800"/>
            <a:ext cx="5189513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2799" y="4343400"/>
            <a:ext cx="5189513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7057" y="4343400"/>
            <a:ext cx="5189513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38CCB-AFAA-4E8D-8AD4-40C57D26C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-12700" y="82885"/>
            <a:ext cx="10972800" cy="1368426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8640" y="2544006"/>
            <a:ext cx="9875520" cy="4235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3360" y="430443"/>
            <a:ext cx="5501640" cy="623701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13360" y="1742853"/>
            <a:ext cx="7787640" cy="3970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7863840" y="7034660"/>
            <a:ext cx="2560320" cy="4040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dirty="0" smtClean="0"/>
              <a:t>Author:  Benge, Billy 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57502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>
                <a:latin typeface="Calibri" pitchFamily="34" charset="0"/>
              </a:defRPr>
            </a:lvl1pPr>
          </a:lstStyle>
          <a:p>
            <a:fld id="{60BA5D95-EAF4-4398-8E6D-1D35EBF1778A}" type="slidenum">
              <a:rPr lang="en-US" smtClean="0"/>
              <a:pPr/>
              <a:t>‹#›</a:t>
            </a:fld>
            <a:r>
              <a:rPr lang="en-US" dirty="0" smtClean="0"/>
              <a:t> of 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37" y="4876803"/>
            <a:ext cx="9327051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637" y="3216275"/>
            <a:ext cx="9327051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4BA08-BE64-491B-BE2C-9D364B3BA9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799" y="1828800"/>
            <a:ext cx="518951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7057" y="1828800"/>
            <a:ext cx="518951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B7130-8F13-43BF-B9F3-C283665CB9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57" y="303216"/>
            <a:ext cx="9874490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55" y="1698626"/>
            <a:ext cx="484800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55" y="2406653"/>
            <a:ext cx="484800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3923" y="1698626"/>
            <a:ext cx="4849724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3923" y="2406653"/>
            <a:ext cx="4849724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0312C-C09C-4156-A4CC-85988CF86B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C397C-AF5A-4603-8898-9015579F92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50152-2FA8-43FD-B640-3E7F3F8CD1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57" y="301628"/>
            <a:ext cx="3608977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274" y="301625"/>
            <a:ext cx="6133373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157" y="1587500"/>
            <a:ext cx="3608977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4AC37-EDB2-446A-9887-B34F6EFF13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287" y="5313363"/>
            <a:ext cx="6584709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287" y="677866"/>
            <a:ext cx="6584709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287" y="5940425"/>
            <a:ext cx="6584709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60F4-D219-4A35-8DF3-A33B9040B6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121" y="152403"/>
            <a:ext cx="881393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97" y="1828800"/>
            <a:ext cx="105437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341" y="6915153"/>
            <a:ext cx="228585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11 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9169" y="6915153"/>
            <a:ext cx="3473404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4442" y="6884988"/>
            <a:ext cx="228585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61E988-51E2-4097-B3EB-CF3D051271E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hdr="0"/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7.jpeg"/><Relationship Id="rId7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vertaccount.com/wp-content/uploads/2011/01/stacks-of-paper.jpg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26" descr="dreamstime_Handsoverlapp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5"/>
            <a:ext cx="11003280" cy="76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894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0467"/>
            <a:ext cx="9875520" cy="471905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Calibri" pitchFamily="34" charset="0"/>
                <a:cs typeface="Calibri" pitchFamily="34" charset="0"/>
              </a:rPr>
              <a:t>Why leverage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…?   </a:t>
            </a:r>
            <a:endParaRPr lang="en-US" b="1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Consumer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business model has taken over IT...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(Apps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for things I never knew I needed and still not sure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need them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...)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Plug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play is a marketing tag line.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Must leverage any system for the benefits.  This is critical for an Audit Mgt. System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Audit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Management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Technology maturity… </a:t>
            </a:r>
          </a:p>
          <a:p>
            <a:pPr marL="0" indent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473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32719"/>
            <a:ext cx="7650861" cy="50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98" y="-15081"/>
            <a:ext cx="11031474" cy="731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7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" y="1428678"/>
            <a:ext cx="9875520" cy="610160"/>
          </a:xfrm>
        </p:spPr>
        <p:txBody>
          <a:bodyPr/>
          <a:lstStyle/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i="1" dirty="0"/>
              <a:t>Suite Utilization Government – 2010/2011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12246" r="232" b="9023"/>
          <a:stretch/>
        </p:blipFill>
        <p:spPr bwMode="auto">
          <a:xfrm>
            <a:off x="1316736" y="2038838"/>
            <a:ext cx="8449056" cy="455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TIGTA_transpare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661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" y="1428678"/>
            <a:ext cx="9875520" cy="610160"/>
          </a:xfrm>
        </p:spPr>
        <p:txBody>
          <a:bodyPr/>
          <a:lstStyle/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i="1" dirty="0"/>
              <a:t>Suite Utilization Government – 2012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" t="12248" r="206" b="10770"/>
          <a:stretch/>
        </p:blipFill>
        <p:spPr bwMode="auto">
          <a:xfrm>
            <a:off x="1316736" y="2044196"/>
            <a:ext cx="8449056" cy="445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TIGTA_transpare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051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" y="1428678"/>
            <a:ext cx="9875520" cy="610160"/>
          </a:xfrm>
        </p:spPr>
        <p:txBody>
          <a:bodyPr/>
          <a:lstStyle/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i="1" dirty="0"/>
              <a:t>Suite Utilization Government – 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" t="12248" r="205" b="10770"/>
          <a:stretch/>
        </p:blipFill>
        <p:spPr bwMode="auto">
          <a:xfrm>
            <a:off x="1316736" y="2044196"/>
            <a:ext cx="8449056" cy="445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Picture 2" descr="TIGTA_transpare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335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225041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Software Technology Maturity </a:t>
            </a:r>
          </a:p>
          <a:p>
            <a:pPr>
              <a:buNone/>
            </a:pPr>
            <a:endParaRPr lang="en-US" b="1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	Phase shifts in evolution…</a:t>
            </a: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 </a:t>
            </a:r>
          </a:p>
          <a:p>
            <a:pPr marL="958850" lvl="1" indent="-514350">
              <a:buAutoNum type="arabicPeriod"/>
            </a:pPr>
            <a:r>
              <a:rPr lang="en-US" sz="3200" b="1" dirty="0" smtClean="0">
                <a:latin typeface="Palatino Linotype" pitchFamily="18" charset="0"/>
              </a:rPr>
              <a:t>In 2006 – Full Suite introduced…true AMS</a:t>
            </a:r>
          </a:p>
          <a:p>
            <a:pPr marL="958850" lvl="1" indent="-514350">
              <a:buAutoNum type="arabicPeriod"/>
            </a:pPr>
            <a:r>
              <a:rPr lang="en-US" sz="3200" b="1" dirty="0" smtClean="0">
                <a:latin typeface="Palatino Linotype" pitchFamily="18" charset="0"/>
              </a:rPr>
              <a:t>Some clients replaced or augmented MIS</a:t>
            </a:r>
          </a:p>
          <a:p>
            <a:pPr marL="958850" lvl="1" indent="-514350">
              <a:buAutoNum type="arabicPeriod"/>
            </a:pPr>
            <a:r>
              <a:rPr lang="en-US" sz="3200" b="1" dirty="0" smtClean="0">
                <a:latin typeface="Palatino Linotype" pitchFamily="18" charset="0"/>
              </a:rPr>
              <a:t>In 2009 – new architecture…true Enterprise</a:t>
            </a:r>
          </a:p>
          <a:p>
            <a:pPr marL="958850" lvl="1" indent="-514350">
              <a:buAutoNum type="arabicPeriod"/>
            </a:pPr>
            <a:r>
              <a:rPr lang="en-US" sz="3200" b="1" dirty="0" smtClean="0">
                <a:latin typeface="Palatino Linotype" pitchFamily="18" charset="0"/>
              </a:rPr>
              <a:t>Business Intelligence Tools… </a:t>
            </a:r>
          </a:p>
          <a:p>
            <a:pPr>
              <a:buNone/>
            </a:pPr>
            <a:endParaRPr lang="en-US" b="1" dirty="0"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338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0" y="2381125"/>
            <a:ext cx="3154680" cy="148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1" tIns="45275" rIns="90551" bIns="45275"/>
          <a:lstStyle/>
          <a:p>
            <a:pPr marL="340053" indent="-340053" algn="r" defTabSz="90498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Vertical and Horizontal Intersection</a:t>
            </a:r>
            <a:b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(perception)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274" y="37850"/>
            <a:ext cx="5177790" cy="652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5"/>
          <p:cNvCxnSpPr>
            <a:cxnSpLocks noChangeShapeType="1"/>
          </p:cNvCxnSpPr>
          <p:nvPr/>
        </p:nvCxnSpPr>
        <p:spPr bwMode="auto">
          <a:xfrm flipV="1">
            <a:off x="3116816" y="2943937"/>
            <a:ext cx="1172557" cy="181291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6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0" y="2196454"/>
            <a:ext cx="3154680" cy="246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1" tIns="45275" rIns="90551" bIns="45275"/>
          <a:lstStyle/>
          <a:p>
            <a:pPr marL="340053" indent="-340053" algn="r" defTabSz="90498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vertical</a:t>
            </a:r>
          </a:p>
          <a:p>
            <a:pPr marL="340053" indent="-340053" algn="r" defTabSz="90498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alignment </a:t>
            </a:r>
          </a:p>
          <a:p>
            <a:pPr marL="340053" indent="-340053" algn="r" defTabSz="90498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w/ auditing </a:t>
            </a:r>
          </a:p>
          <a:p>
            <a:pPr marL="340053" indent="-340053" algn="r" defTabSz="90498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business </a:t>
            </a:r>
          </a:p>
          <a:p>
            <a:pPr marL="340053" indent="-340053" algn="r" defTabSz="90498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2060"/>
                </a:solidFill>
                <a:latin typeface="Palatino Linotype" pitchFamily="18" charset="0"/>
              </a:rPr>
              <a:t>processes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274" y="37850"/>
            <a:ext cx="5177790" cy="652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261954" y="372051"/>
            <a:ext cx="5364480" cy="57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80" tIns="39490" rIns="78980" bIns="39490">
            <a:spAutoFit/>
          </a:bodyPr>
          <a:lstStyle/>
          <a:p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1.  </a:t>
            </a:r>
            <a:r>
              <a:rPr lang="en-US" sz="1000" b="1" dirty="0" err="1">
                <a:latin typeface="Calibri" pitchFamily="34" charset="0"/>
              </a:rPr>
              <a:t>TeamRisk</a:t>
            </a:r>
            <a:r>
              <a:rPr lang="en-US" sz="1000" dirty="0">
                <a:latin typeface="Calibri" pitchFamily="34" charset="0"/>
              </a:rPr>
              <a:t> – COSO risk-based auditing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Client and web-based user interface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Audit Entity Universe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Risk and Controls cross-references 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2.  TeamSchedule</a:t>
            </a:r>
            <a:r>
              <a:rPr lang="en-US" sz="1000" dirty="0">
                <a:latin typeface="Calibri" pitchFamily="34" charset="0"/>
              </a:rPr>
              <a:t> project planning resource cost tracking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3.  TeamCentral</a:t>
            </a:r>
            <a:r>
              <a:rPr lang="en-US" sz="1000" dirty="0">
                <a:latin typeface="Calibri" pitchFamily="34" charset="0"/>
              </a:rPr>
              <a:t> Workflow/Management Information System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b="1" dirty="0">
                <a:latin typeface="Calibri" pitchFamily="34" charset="0"/>
              </a:rPr>
              <a:t>Milestones </a:t>
            </a:r>
            <a:r>
              <a:rPr lang="en-US" sz="1000" dirty="0">
                <a:latin typeface="Calibri" pitchFamily="34" charset="0"/>
              </a:rPr>
              <a:t>Tracking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b="1" dirty="0">
                <a:latin typeface="Calibri" pitchFamily="34" charset="0"/>
              </a:rPr>
              <a:t>360 </a:t>
            </a:r>
            <a:r>
              <a:rPr lang="en-US" sz="1000" dirty="0">
                <a:latin typeface="Calibri" pitchFamily="34" charset="0"/>
              </a:rPr>
              <a:t>Custom </a:t>
            </a:r>
            <a:r>
              <a:rPr lang="en-US" sz="1000" b="1" dirty="0">
                <a:latin typeface="Calibri" pitchFamily="34" charset="0"/>
              </a:rPr>
              <a:t>MIS Reporting </a:t>
            </a:r>
          </a:p>
          <a:p>
            <a:pPr lvl="1"/>
            <a:r>
              <a:rPr lang="en-US" sz="1000" b="1" dirty="0">
                <a:latin typeface="Calibri" pitchFamily="34" charset="0"/>
              </a:rPr>
              <a:t>Knowledge Base</a:t>
            </a:r>
            <a:r>
              <a:rPr lang="en-US" sz="1000" dirty="0">
                <a:latin typeface="Calibri" pitchFamily="34" charset="0"/>
              </a:rPr>
              <a:t> – consolidated repository </a:t>
            </a:r>
            <a:endParaRPr lang="en-US" sz="1000" b="1" dirty="0">
              <a:latin typeface="Calibri" pitchFamily="34" charset="0"/>
            </a:endParaRPr>
          </a:p>
          <a:p>
            <a:pPr marL="265176" indent="-265176"/>
            <a:r>
              <a:rPr lang="en-US" sz="1000" b="1" dirty="0">
                <a:latin typeface="Calibri" pitchFamily="34" charset="0"/>
              </a:rPr>
              <a:t>4.   TEC</a:t>
            </a:r>
            <a:r>
              <a:rPr lang="en-US" sz="1000" dirty="0">
                <a:latin typeface="Calibri" pitchFamily="34" charset="0"/>
              </a:rPr>
              <a:t> Time / Expense Capture – detailed tracking </a:t>
            </a:r>
            <a:br>
              <a:rPr lang="en-US" sz="1000" dirty="0">
                <a:latin typeface="Calibri" pitchFamily="34" charset="0"/>
              </a:rPr>
            </a:br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endParaRPr lang="en-US" sz="1000" dirty="0">
              <a:latin typeface="Calibri" pitchFamily="34" charset="0"/>
            </a:endParaRPr>
          </a:p>
          <a:p>
            <a:pPr marL="265176" indent="-265176">
              <a:buAutoNum type="arabicPeriod" startAt="4"/>
            </a:pPr>
            <a:endParaRPr lang="en-US" sz="1000" dirty="0">
              <a:latin typeface="Calibri" pitchFamily="34" charset="0"/>
            </a:endParaRPr>
          </a:p>
          <a:p>
            <a:pPr marL="265176" indent="-265176"/>
            <a:endParaRPr lang="en-US" sz="1000" dirty="0">
              <a:latin typeface="Calibri" pitchFamily="34" charset="0"/>
            </a:endParaRPr>
          </a:p>
          <a:p>
            <a:pPr marL="265176" indent="-265176"/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5.  TeamAdmin – Suite administration</a:t>
            </a:r>
          </a:p>
          <a:p>
            <a:pPr lvl="1"/>
            <a:r>
              <a:rPr lang="en-US" sz="1000" dirty="0">
                <a:latin typeface="Calibri" pitchFamily="34" charset="0"/>
              </a:rPr>
              <a:t>Policies and controls – centralized workflow oversight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Audit Libraries, Templates, Terminology and Categories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User account maintenance over access, etc 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6.  TeamStores</a:t>
            </a:r>
            <a:r>
              <a:rPr lang="en-US" sz="1000" dirty="0">
                <a:latin typeface="Calibri" pitchFamily="34" charset="0"/>
              </a:rPr>
              <a:t>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Key </a:t>
            </a:r>
            <a:r>
              <a:rPr lang="en-US" sz="1000" b="1" dirty="0">
                <a:latin typeface="Calibri" pitchFamily="34" charset="0"/>
              </a:rPr>
              <a:t>Knowledge Base</a:t>
            </a:r>
            <a:r>
              <a:rPr lang="en-US" sz="1000" dirty="0">
                <a:latin typeface="Calibri" pitchFamily="34" charset="0"/>
              </a:rPr>
              <a:t> component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Suite repository for components and controls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Exception and audit execution component repository 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7.  TeamMate EWP – project management </a:t>
            </a:r>
          </a:p>
          <a:p>
            <a:pPr lvl="1"/>
            <a:r>
              <a:rPr lang="en-US" sz="1000" dirty="0">
                <a:latin typeface="Calibri" pitchFamily="34" charset="0"/>
              </a:rPr>
              <a:t>Reliable and well organized </a:t>
            </a:r>
            <a:r>
              <a:rPr lang="en-US" sz="1000" b="1" dirty="0">
                <a:latin typeface="Calibri" pitchFamily="34" charset="0"/>
              </a:rPr>
              <a:t>cross-referencing / hyperlink features</a:t>
            </a:r>
            <a:r>
              <a:rPr lang="en-US" sz="1000" dirty="0">
                <a:latin typeface="Calibri" pitchFamily="34" charset="0"/>
              </a:rPr>
              <a:t>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dirty="0">
                <a:latin typeface="Calibri" pitchFamily="34" charset="0"/>
              </a:rPr>
              <a:t>Remote / </a:t>
            </a:r>
            <a:r>
              <a:rPr lang="en-US" sz="1000" b="1" dirty="0">
                <a:latin typeface="Calibri" pitchFamily="34" charset="0"/>
              </a:rPr>
              <a:t>Offline Replication</a:t>
            </a:r>
            <a:r>
              <a:rPr lang="en-US" sz="1000" dirty="0">
                <a:latin typeface="Calibri" pitchFamily="34" charset="0"/>
              </a:rPr>
              <a:t> engine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b="1" dirty="0">
                <a:latin typeface="Calibri" pitchFamily="34" charset="0"/>
              </a:rPr>
              <a:t>Audit trail of supervisory review </a:t>
            </a:r>
          </a:p>
          <a:p>
            <a:pPr lvl="1"/>
            <a:r>
              <a:rPr lang="en-US" sz="1000" b="1" dirty="0">
                <a:latin typeface="Calibri" pitchFamily="34" charset="0"/>
              </a:rPr>
              <a:t>Audit Plan components </a:t>
            </a:r>
            <a:r>
              <a:rPr lang="en-US" sz="1000" dirty="0">
                <a:latin typeface="Calibri" pitchFamily="34" charset="0"/>
              </a:rPr>
              <a:t>structure – Objectives and Steps, Results and Summaries data Input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b="1" dirty="0">
                <a:latin typeface="Calibri" pitchFamily="34" charset="0"/>
              </a:rPr>
              <a:t>Exception (i.e. finding) input</a:t>
            </a:r>
            <a:r>
              <a:rPr lang="en-US" sz="1000" dirty="0">
                <a:latin typeface="Calibri" pitchFamily="34" charset="0"/>
              </a:rPr>
              <a:t> and repository integration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b="1" dirty="0">
                <a:latin typeface="Calibri" pitchFamily="34" charset="0"/>
              </a:rPr>
              <a:t>Milestone integration</a:t>
            </a:r>
            <a:r>
              <a:rPr lang="en-US" sz="1000" dirty="0">
                <a:latin typeface="Calibri" pitchFamily="34" charset="0"/>
              </a:rPr>
              <a:t> tracking </a:t>
            </a:r>
            <a:endParaRPr lang="en-US" sz="1000" b="1" dirty="0">
              <a:latin typeface="Calibri" pitchFamily="34" charset="0"/>
            </a:endParaRPr>
          </a:p>
          <a:p>
            <a:pPr lvl="1"/>
            <a:r>
              <a:rPr lang="en-US" sz="1000" b="1" dirty="0">
                <a:latin typeface="Calibri" pitchFamily="34" charset="0"/>
              </a:rPr>
              <a:t>Risks and Controls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b="1" dirty="0">
                <a:latin typeface="Calibri" pitchFamily="34" charset="0"/>
              </a:rPr>
              <a:t>integrated</a:t>
            </a:r>
            <a:r>
              <a:rPr lang="en-US" sz="1000" dirty="0">
                <a:latin typeface="Calibri" pitchFamily="34" charset="0"/>
              </a:rPr>
              <a:t> input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2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5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The Art </a:t>
            </a:r>
            <a:r>
              <a:rPr lang="en-US" b="1" i="1" dirty="0"/>
              <a:t>and Science of </a:t>
            </a:r>
            <a:r>
              <a:rPr lang="en-US" b="1" i="1" dirty="0" smtClean="0"/>
              <a:t>Leveraging AMS / MIS </a:t>
            </a:r>
            <a:endParaRPr lang="en-US" b="1" i="1" dirty="0"/>
          </a:p>
          <a:p>
            <a:pPr lvl="1" indent="-397764"/>
            <a:r>
              <a:rPr lang="en-US" sz="2300" b="1" dirty="0" smtClean="0"/>
              <a:t>Not only a science…not only an art</a:t>
            </a:r>
            <a:r>
              <a:rPr lang="en-US" sz="2300" b="1" dirty="0"/>
              <a:t> </a:t>
            </a:r>
            <a:endParaRPr lang="en-US" sz="2300" b="1" dirty="0" smtClean="0"/>
          </a:p>
          <a:p>
            <a:pPr lvl="1" indent="-397764"/>
            <a:r>
              <a:rPr lang="en-US" sz="2300" b="1" dirty="0" smtClean="0"/>
              <a:t>They exist simultaneously and cooperatively…   	(example) </a:t>
            </a:r>
          </a:p>
          <a:p>
            <a:pPr lvl="1" indent="-397764"/>
            <a:r>
              <a:rPr lang="en-US" sz="2300" b="1" dirty="0" smtClean="0"/>
              <a:t>New </a:t>
            </a:r>
            <a:r>
              <a:rPr lang="en-US" sz="2300" b="1" dirty="0"/>
              <a:t>way of thinking, not just new </a:t>
            </a:r>
            <a:r>
              <a:rPr lang="en-US" sz="2300" b="1" dirty="0" smtClean="0"/>
              <a:t>thoughts…</a:t>
            </a:r>
          </a:p>
          <a:p>
            <a:pPr lvl="1" indent="-397764"/>
            <a:r>
              <a:rPr lang="en-US" sz="2300" b="1" dirty="0"/>
              <a:t>The process of dismantling old processes and paradigms </a:t>
            </a:r>
          </a:p>
          <a:p>
            <a:pPr lvl="1" indent="-397764"/>
            <a:r>
              <a:rPr lang="en-US" sz="2300" b="1" dirty="0" smtClean="0"/>
              <a:t>Agency culture is a fundamental consideration </a:t>
            </a:r>
          </a:p>
          <a:p>
            <a:pPr lvl="1" indent="-397764"/>
            <a:r>
              <a:rPr lang="en-US" sz="2300" b="1" dirty="0" smtClean="0"/>
              <a:t>Positioning support roles – Audit services and/or IT services </a:t>
            </a:r>
          </a:p>
          <a:p>
            <a:pPr lvl="1" indent="-397764"/>
            <a:r>
              <a:rPr lang="en-US" sz="2300" b="1" dirty="0" smtClean="0"/>
              <a:t>Integration lies between </a:t>
            </a:r>
            <a:r>
              <a:rPr lang="en-US" sz="2300" b="1" dirty="0"/>
              <a:t>customization and </a:t>
            </a:r>
            <a:r>
              <a:rPr lang="en-US" sz="2300" b="1" dirty="0" smtClean="0"/>
              <a:t>process re-engineering</a:t>
            </a:r>
            <a:endParaRPr lang="en-US" sz="2300" b="1" dirty="0"/>
          </a:p>
          <a:p>
            <a:pPr lvl="1" indent="-397764"/>
            <a:r>
              <a:rPr lang="en-US" sz="2300" b="1" dirty="0"/>
              <a:t>…aligning with an optimum path of progression </a:t>
            </a:r>
            <a:endParaRPr lang="en-US" b="1" dirty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986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The Art </a:t>
            </a:r>
            <a:r>
              <a:rPr lang="en-US" b="1" i="1" dirty="0"/>
              <a:t>and Science of </a:t>
            </a:r>
            <a:r>
              <a:rPr lang="en-US" b="1" i="1" dirty="0" smtClean="0"/>
              <a:t>Leveraging AMS / MIS </a:t>
            </a:r>
            <a:endParaRPr lang="en-US" b="1" i="1" dirty="0"/>
          </a:p>
          <a:p>
            <a:pPr lvl="1" indent="-397764"/>
            <a:r>
              <a:rPr lang="en-US" sz="2300" dirty="0" smtClean="0"/>
              <a:t>Not only a science…not only an art</a:t>
            </a:r>
            <a:r>
              <a:rPr lang="en-US" sz="2300" dirty="0"/>
              <a:t> </a:t>
            </a:r>
            <a:endParaRPr lang="en-US" sz="2300" dirty="0" smtClean="0"/>
          </a:p>
          <a:p>
            <a:pPr lvl="1" indent="-397764"/>
            <a:r>
              <a:rPr lang="en-US" sz="2300" dirty="0" smtClean="0"/>
              <a:t>They exist simultaneously and cooperatively…   	(example) </a:t>
            </a:r>
          </a:p>
          <a:p>
            <a:pPr lvl="1" indent="-397764"/>
            <a:r>
              <a:rPr lang="en-US" sz="2300" dirty="0" smtClean="0"/>
              <a:t>New </a:t>
            </a:r>
            <a:r>
              <a:rPr lang="en-US" sz="2300" dirty="0"/>
              <a:t>way of thinking, not just new </a:t>
            </a:r>
            <a:r>
              <a:rPr lang="en-US" sz="2300" dirty="0" smtClean="0"/>
              <a:t>thoughts…</a:t>
            </a:r>
          </a:p>
          <a:p>
            <a:pPr lvl="1" indent="-397764"/>
            <a:r>
              <a:rPr lang="en-US" sz="2300" dirty="0"/>
              <a:t>The process of dismantling old processes and paradigms </a:t>
            </a:r>
          </a:p>
          <a:p>
            <a:pPr lvl="1" indent="-397764"/>
            <a:r>
              <a:rPr lang="en-US" sz="2300" dirty="0" smtClean="0"/>
              <a:t>Agency culture is a fundamental consideration </a:t>
            </a:r>
          </a:p>
          <a:p>
            <a:pPr lvl="1" indent="-397764"/>
            <a:r>
              <a:rPr lang="en-US" sz="2300" b="1" dirty="0" smtClean="0"/>
              <a:t>Positioning support roles – Audit services and/or IT services </a:t>
            </a:r>
          </a:p>
          <a:p>
            <a:pPr lvl="1" indent="-397764"/>
            <a:r>
              <a:rPr lang="en-US" sz="2300" dirty="0" smtClean="0"/>
              <a:t>Integration lies between </a:t>
            </a:r>
            <a:r>
              <a:rPr lang="en-US" sz="2300" dirty="0"/>
              <a:t>customization and </a:t>
            </a:r>
            <a:r>
              <a:rPr lang="en-US" sz="2300" dirty="0" smtClean="0"/>
              <a:t>process re-engineering</a:t>
            </a:r>
            <a:endParaRPr lang="en-US" sz="2300" dirty="0"/>
          </a:p>
          <a:p>
            <a:pPr lvl="1" indent="-397764"/>
            <a:r>
              <a:rPr lang="en-US" sz="2300" dirty="0"/>
              <a:t>…aligning with an optimum path of progression </a:t>
            </a:r>
            <a:endParaRPr lang="en-US" dirty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919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423319"/>
            <a:ext cx="6858000" cy="14478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Leveraging Audit Management Software (TeamMate Suite)</a:t>
            </a:r>
            <a:endParaRPr lang="en-US" sz="3200" i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01206" y="4328319"/>
            <a:ext cx="5323394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/>
          <a:lstStyle/>
          <a:p>
            <a:pPr defTabSz="1014413">
              <a:spcBef>
                <a:spcPct val="20000"/>
              </a:spcBef>
            </a:pPr>
            <a:r>
              <a:rPr lang="en-US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Billy Benge</a:t>
            </a:r>
          </a:p>
          <a:p>
            <a:pPr defTabSz="1014413">
              <a:spcBef>
                <a:spcPct val="2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Palatino Linotype" pitchFamily="18" charset="0"/>
              </a:rPr>
              <a:t>TIGTA Office of Audit </a:t>
            </a:r>
            <a:br>
              <a:rPr lang="en-US" sz="2400" b="1" i="1" dirty="0" smtClean="0">
                <a:solidFill>
                  <a:srgbClr val="000000"/>
                </a:solidFill>
                <a:latin typeface="Palatino Linotype" pitchFamily="18" charset="0"/>
              </a:rPr>
            </a:br>
            <a:endParaRPr lang="en-US" sz="2400" b="1" i="1" dirty="0" smtClean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7" name="Picture 2" descr="TIGTA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429" y="1786922"/>
            <a:ext cx="3497771" cy="349777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319"/>
            <a:ext cx="656431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The Art </a:t>
            </a:r>
            <a:r>
              <a:rPr lang="en-US" b="1" i="1" dirty="0"/>
              <a:t>and Science of </a:t>
            </a:r>
            <a:r>
              <a:rPr lang="en-US" b="1" i="1" dirty="0" smtClean="0"/>
              <a:t>Leveraging AMS / MIS </a:t>
            </a:r>
            <a:endParaRPr lang="en-US" b="1" i="1" dirty="0"/>
          </a:p>
          <a:p>
            <a:pPr lvl="1" indent="-397764"/>
            <a:r>
              <a:rPr lang="en-US" sz="2300" dirty="0" smtClean="0"/>
              <a:t>Not only a science…not only an art</a:t>
            </a:r>
            <a:r>
              <a:rPr lang="en-US" sz="2300" dirty="0"/>
              <a:t> </a:t>
            </a:r>
            <a:endParaRPr lang="en-US" sz="2300" dirty="0" smtClean="0"/>
          </a:p>
          <a:p>
            <a:pPr lvl="1" indent="-397764"/>
            <a:r>
              <a:rPr lang="en-US" sz="2300" dirty="0" smtClean="0"/>
              <a:t>They exist simultaneously and cooperatively…   	(example) </a:t>
            </a:r>
          </a:p>
          <a:p>
            <a:pPr lvl="1" indent="-397764"/>
            <a:r>
              <a:rPr lang="en-US" sz="2300" dirty="0" smtClean="0"/>
              <a:t>New </a:t>
            </a:r>
            <a:r>
              <a:rPr lang="en-US" sz="2300" dirty="0"/>
              <a:t>way of thinking, not just new </a:t>
            </a:r>
            <a:r>
              <a:rPr lang="en-US" sz="2300" dirty="0" smtClean="0"/>
              <a:t>thoughts…</a:t>
            </a:r>
          </a:p>
          <a:p>
            <a:pPr lvl="1" indent="-397764"/>
            <a:r>
              <a:rPr lang="en-US" sz="2300" dirty="0"/>
              <a:t>The process of dismantling old processes and paradigms </a:t>
            </a:r>
          </a:p>
          <a:p>
            <a:pPr lvl="1" indent="-397764"/>
            <a:r>
              <a:rPr lang="en-US" sz="2300" dirty="0" smtClean="0"/>
              <a:t>Agency culture is a fundamental consideration </a:t>
            </a:r>
          </a:p>
          <a:p>
            <a:pPr lvl="1" indent="-397764"/>
            <a:r>
              <a:rPr lang="en-US" sz="2300" dirty="0" smtClean="0"/>
              <a:t>Positioning support roles – Audit services and/or IT services </a:t>
            </a:r>
          </a:p>
          <a:p>
            <a:pPr lvl="1" indent="-397764"/>
            <a:r>
              <a:rPr lang="en-US" sz="2300" dirty="0" smtClean="0"/>
              <a:t>Integration lies between </a:t>
            </a:r>
            <a:r>
              <a:rPr lang="en-US" sz="2300" dirty="0"/>
              <a:t>customization and </a:t>
            </a:r>
            <a:r>
              <a:rPr lang="en-US" sz="2300" dirty="0" smtClean="0"/>
              <a:t>process re-engineering</a:t>
            </a:r>
            <a:endParaRPr lang="en-US" sz="2300" dirty="0"/>
          </a:p>
          <a:p>
            <a:pPr lvl="1" indent="-397764"/>
            <a:r>
              <a:rPr lang="en-US" sz="2300" b="1" dirty="0"/>
              <a:t>…aligning with an optimum path of progression </a:t>
            </a:r>
            <a:endParaRPr lang="en-US" b="1" dirty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53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The Art </a:t>
            </a:r>
            <a:r>
              <a:rPr lang="en-US" b="1" i="1" dirty="0"/>
              <a:t>and Science of </a:t>
            </a:r>
            <a:r>
              <a:rPr lang="en-US" b="1" i="1" dirty="0" smtClean="0"/>
              <a:t>Leveraging AMS / MIS </a:t>
            </a:r>
            <a:endParaRPr lang="en-US" b="1" i="1" dirty="0"/>
          </a:p>
          <a:p>
            <a:pPr lvl="1" indent="-397764"/>
            <a:endParaRPr lang="en-US" sz="2300" dirty="0" smtClean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 smtClean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 smtClean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 smtClean="0"/>
          </a:p>
          <a:p>
            <a:pPr lvl="1" indent="-397764"/>
            <a:r>
              <a:rPr lang="en-US" sz="2300" b="1" dirty="0" smtClean="0"/>
              <a:t>…</a:t>
            </a:r>
            <a:r>
              <a:rPr lang="en-US" sz="2300" b="1" dirty="0"/>
              <a:t>aligning with an optimum path of progression </a:t>
            </a:r>
            <a:endParaRPr lang="en-US" b="1" dirty="0"/>
          </a:p>
          <a:p>
            <a:pPr lvl="1" indent="-397764"/>
            <a:endParaRPr lang="en-US" sz="2300" b="1" dirty="0"/>
          </a:p>
          <a:p>
            <a:pPr lvl="1" indent="-397764"/>
            <a:endParaRPr lang="en-US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109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The Art </a:t>
            </a:r>
            <a:r>
              <a:rPr lang="en-US" b="1" i="1" dirty="0"/>
              <a:t>and Science of Leveraging AMS / MIS </a:t>
            </a:r>
          </a:p>
          <a:p>
            <a:pPr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i="1" dirty="0" smtClean="0"/>
              <a:t>Slow and steady </a:t>
            </a:r>
            <a:r>
              <a:rPr lang="en-US" i="1" dirty="0"/>
              <a:t>continuum of progression 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or</a:t>
            </a:r>
            <a:endParaRPr lang="en-US" i="1" dirty="0"/>
          </a:p>
          <a:p>
            <a:pPr>
              <a:buNone/>
            </a:pPr>
            <a:r>
              <a:rPr lang="en-US" i="1" dirty="0"/>
              <a:t>	do you take a Quantum Leap …?  </a:t>
            </a:r>
          </a:p>
          <a:p>
            <a:pPr marL="464058" lvl="1" indent="0">
              <a:buNone/>
            </a:pPr>
            <a:endParaRPr lang="en-US" dirty="0"/>
          </a:p>
          <a:p>
            <a:pPr lvl="1" indent="-397764"/>
            <a:endParaRPr lang="en-US" sz="2300" dirty="0"/>
          </a:p>
          <a:p>
            <a:pPr lvl="1" indent="-397764"/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396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The Art </a:t>
            </a:r>
            <a:r>
              <a:rPr lang="en-US" b="1" i="1" dirty="0"/>
              <a:t>and Science of Leveraging AMS / MIS </a:t>
            </a:r>
          </a:p>
          <a:p>
            <a:pPr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i="1" dirty="0" smtClean="0"/>
              <a:t>Slow and steady </a:t>
            </a:r>
            <a:r>
              <a:rPr lang="en-US" i="1" dirty="0"/>
              <a:t>continuum of progression 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and when  </a:t>
            </a:r>
            <a:endParaRPr lang="en-US" i="1" dirty="0"/>
          </a:p>
          <a:p>
            <a:pPr>
              <a:buNone/>
            </a:pPr>
            <a:r>
              <a:rPr lang="en-US" i="1" dirty="0"/>
              <a:t>	do you take a </a:t>
            </a:r>
            <a:r>
              <a:rPr lang="en-US" b="1" i="1" dirty="0"/>
              <a:t>Quantum Leap</a:t>
            </a:r>
            <a:r>
              <a:rPr lang="en-US" i="1" dirty="0"/>
              <a:t> …?  </a:t>
            </a:r>
          </a:p>
          <a:p>
            <a:pPr marL="464058" lvl="1" indent="0">
              <a:buNone/>
            </a:pPr>
            <a:endParaRPr lang="en-US" dirty="0"/>
          </a:p>
          <a:p>
            <a:pPr lvl="1" indent="-397764"/>
            <a:endParaRPr lang="en-US" sz="2300" dirty="0"/>
          </a:p>
          <a:p>
            <a:pPr lvl="1" indent="-397764"/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232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	Time… </a:t>
            </a:r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Energy… </a:t>
            </a:r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		Momentum… 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358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	Time… </a:t>
            </a:r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Energy… </a:t>
            </a:r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		Momentum… </a:t>
            </a:r>
          </a:p>
          <a:p>
            <a:pPr>
              <a:buNone/>
            </a:pP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461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26" descr="dreamstime_Handsoverlapp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5"/>
            <a:ext cx="11003280" cy="76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ktangel 27"/>
          <p:cNvSpPr/>
          <p:nvPr/>
        </p:nvSpPr>
        <p:spPr>
          <a:xfrm>
            <a:off x="-38100" y="2956718"/>
            <a:ext cx="9801077" cy="2057401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77000"/>
                  <a:lumMod val="0"/>
                  <a:lumOff val="100000"/>
                </a:schemeClr>
              </a:gs>
              <a:gs pos="0">
                <a:schemeClr val="accent3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533400" y="2804319"/>
            <a:ext cx="8924778" cy="231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>
              <a:spcAft>
                <a:spcPts val="0"/>
              </a:spcAft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Federal TeamMate Community</a:t>
            </a:r>
          </a:p>
          <a:p>
            <a:pPr algn="ctr" defTabSz="801688">
              <a:spcAft>
                <a:spcPts val="0"/>
              </a:spcAft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User Group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548640" y="7034660"/>
            <a:ext cx="2560320" cy="404089"/>
          </a:xfrm>
        </p:spPr>
        <p:txBody>
          <a:bodyPr/>
          <a:lstStyle/>
          <a:p>
            <a:pPr>
              <a:defRPr/>
            </a:pPr>
            <a:fld id="{85FFD3ED-91D6-4CC6-ABFF-BD0815175823}" type="datetime1">
              <a:rPr lang="en-US" smtClean="0"/>
              <a:pPr>
                <a:defRPr/>
              </a:pPr>
              <a:t>12/11/2012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Author:  Benge, Billy 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9864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Federal </a:t>
            </a:r>
            <a:r>
              <a:rPr lang="en-US" b="1" i="1" dirty="0"/>
              <a:t>TeamMate Community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84 </a:t>
            </a:r>
            <a:r>
              <a:rPr lang="en-US" sz="2400" dirty="0"/>
              <a:t>agencies / 9,024 users (auditors, inspectors </a:t>
            </a:r>
            <a:r>
              <a:rPr lang="en-US" sz="2400" dirty="0" smtClean="0"/>
              <a:t>some </a:t>
            </a:r>
            <a:r>
              <a:rPr lang="en-US" sz="2400" dirty="0"/>
              <a:t>investigators)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Largest </a:t>
            </a:r>
            <a:r>
              <a:rPr lang="en-US" sz="2400" dirty="0"/>
              <a:t>user group.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Meet </a:t>
            </a:r>
            <a:r>
              <a:rPr lang="en-US" sz="2400" dirty="0"/>
              <a:t>annually, but regularly share best practices, solutions </a:t>
            </a:r>
            <a:r>
              <a:rPr lang="en-US" sz="2400" dirty="0" smtClean="0"/>
              <a:t>and many innovations</a:t>
            </a:r>
            <a:r>
              <a:rPr lang="en-US" sz="2400" dirty="0"/>
              <a:t>... 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Custom </a:t>
            </a:r>
            <a:r>
              <a:rPr lang="en-US" sz="2400" dirty="0"/>
              <a:t>work for government </a:t>
            </a:r>
            <a:r>
              <a:rPr lang="en-US" sz="2400" dirty="0" smtClean="0"/>
              <a:t>sector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Suite </a:t>
            </a:r>
            <a:r>
              <a:rPr lang="en-US" sz="2400" dirty="0"/>
              <a:t>is headed toward a government-specific software version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 </a:t>
            </a:r>
            <a:r>
              <a:rPr lang="en-US" sz="2400" dirty="0"/>
              <a:t>we have examples of that to share )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Federal </a:t>
            </a:r>
            <a:r>
              <a:rPr lang="en-US" sz="2400" dirty="0"/>
              <a:t>group has become a </a:t>
            </a:r>
            <a:r>
              <a:rPr lang="en-US" sz="2400" dirty="0" smtClean="0"/>
              <a:t>culture that </a:t>
            </a:r>
            <a:r>
              <a:rPr lang="en-US" sz="2400" dirty="0"/>
              <a:t>co-exists with the unique cultures of each agency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TeamMate </a:t>
            </a:r>
            <a:r>
              <a:rPr lang="en-US" sz="2400" dirty="0"/>
              <a:t>Positions</a:t>
            </a:r>
            <a:r>
              <a:rPr lang="en-US" sz="24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63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770963"/>
            <a:ext cx="9281160" cy="4719052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Agency Snapshots</a:t>
            </a:r>
            <a:endParaRPr lang="en-US" i="1" dirty="0"/>
          </a:p>
          <a:p>
            <a:pPr marL="793687" lvl="2" indent="-397764">
              <a:buAutoNum type="arabicPeriod"/>
            </a:pPr>
            <a:r>
              <a:rPr lang="en-US" sz="2800" dirty="0" smtClean="0"/>
              <a:t>Treasury Inspector General for Tax Administration</a:t>
            </a:r>
            <a:endParaRPr lang="en-US" sz="2800" dirty="0"/>
          </a:p>
          <a:p>
            <a:pPr marL="793687" lvl="2" indent="-397764">
              <a:buAutoNum type="arabicPeriod"/>
            </a:pPr>
            <a:r>
              <a:rPr lang="en-US" sz="2800" dirty="0" smtClean="0"/>
              <a:t>Veterans Affairs OIG </a:t>
            </a:r>
            <a:endParaRPr lang="en-US" sz="2800" dirty="0"/>
          </a:p>
          <a:p>
            <a:pPr marL="793687" lvl="2" indent="-397764">
              <a:buFontTx/>
              <a:buAutoNum type="arabicPeriod"/>
            </a:pPr>
            <a:r>
              <a:rPr lang="en-US" sz="2800" dirty="0"/>
              <a:t>National Science Foundation OIG</a:t>
            </a:r>
          </a:p>
          <a:p>
            <a:pPr marL="793687" lvl="2" indent="-397764">
              <a:buAutoNum type="arabicPeriod"/>
            </a:pPr>
            <a:r>
              <a:rPr lang="en-US" sz="2800" dirty="0" smtClean="0"/>
              <a:t>United States Postal Service OIG </a:t>
            </a:r>
            <a:endParaRPr lang="en-US" sz="2800" dirty="0"/>
          </a:p>
          <a:p>
            <a:pPr marL="793687" lvl="2" indent="-397764">
              <a:buAutoNum type="arabicPeriod"/>
            </a:pPr>
            <a:r>
              <a:rPr lang="en-US" sz="2800" dirty="0" smtClean="0"/>
              <a:t>Department of Labor OIG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540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2620"/>
            <a:ext cx="9448800" cy="5194764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TIGTA Snapshot</a:t>
            </a:r>
            <a:endParaRPr lang="en-US" sz="2800" i="1" dirty="0" smtClean="0"/>
          </a:p>
          <a:p>
            <a:pPr marL="684213" lvl="2" indent="-342900">
              <a:buAutoNum type="arabicPeriod"/>
            </a:pPr>
            <a:r>
              <a:rPr lang="en-US" sz="2000" dirty="0"/>
              <a:t>EWP </a:t>
            </a:r>
            <a:r>
              <a:rPr lang="en-US" sz="2000" dirty="0" smtClean="0"/>
              <a:t>since 1998  (14 years) 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500 users in ‘98, currently 300  </a:t>
            </a:r>
            <a:endParaRPr lang="en-US" sz="2000" dirty="0"/>
          </a:p>
          <a:p>
            <a:pPr marL="684213" lvl="2" indent="-342900">
              <a:buAutoNum type="arabicPeriod"/>
            </a:pPr>
            <a:r>
              <a:rPr lang="en-US" sz="2000" dirty="0" smtClean="0"/>
              <a:t>Suite expansion in 2006 – TEC, Schedule, Central (6 years) </a:t>
            </a:r>
          </a:p>
          <a:p>
            <a:pPr marL="684213" lvl="2" indent="-342900">
              <a:buAutoNum type="arabicPeriod"/>
            </a:pPr>
            <a:r>
              <a:rPr lang="en-US" sz="2000" b="1" dirty="0" smtClean="0"/>
              <a:t>Replaced former Management Information System in 2006</a:t>
            </a:r>
          </a:p>
          <a:p>
            <a:pPr marL="684213" lvl="2" indent="-342900">
              <a:buAutoNum type="arabicPeriod"/>
            </a:pPr>
            <a:r>
              <a:rPr lang="en-US" sz="2000" b="1" dirty="0" smtClean="0"/>
              <a:t>Data Validation – SQL Triggers, Procedures, email Notifications</a:t>
            </a:r>
            <a:r>
              <a:rPr lang="en-US" sz="2000" dirty="0" smtClean="0"/>
              <a:t>  </a:t>
            </a:r>
          </a:p>
          <a:p>
            <a:pPr marL="684213" lvl="2" indent="-342900">
              <a:buAutoNum type="arabicPeriod"/>
            </a:pPr>
            <a:r>
              <a:rPr lang="en-US" sz="2000" b="1" dirty="0" smtClean="0"/>
              <a:t>Expanded MIS Reporting in 2006 – Central Web</a:t>
            </a:r>
            <a:r>
              <a:rPr lang="en-US" sz="2000" dirty="0" smtClean="0"/>
              <a:t> </a:t>
            </a:r>
          </a:p>
          <a:p>
            <a:pPr marL="684213" lvl="2" indent="-342900">
              <a:buAutoNum type="arabicPeriod"/>
            </a:pPr>
            <a:r>
              <a:rPr lang="en-US" sz="2000" b="1" dirty="0"/>
              <a:t>Expanded Custom </a:t>
            </a:r>
            <a:r>
              <a:rPr lang="en-US" sz="2000" b="1" dirty="0" smtClean="0"/>
              <a:t>MIS Reporting in 2007/2008 – Bus. Intel / SSRS</a:t>
            </a:r>
            <a:r>
              <a:rPr lang="en-US" sz="2000" dirty="0" smtClean="0"/>
              <a:t> 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Currently expanding into TeamRisk</a:t>
            </a:r>
            <a:endParaRPr lang="en-US" sz="2000" dirty="0"/>
          </a:p>
          <a:p>
            <a:pPr marL="684213" lvl="2" indent="-342900">
              <a:buAutoNum type="arabicPeriod"/>
            </a:pPr>
            <a:r>
              <a:rPr lang="en-US" sz="2000" dirty="0" smtClean="0"/>
              <a:t>Currently repositioning to expand Custom MIS </a:t>
            </a:r>
            <a:r>
              <a:rPr lang="en-US" sz="2000" dirty="0"/>
              <a:t>Reporting (Bus. </a:t>
            </a:r>
            <a:r>
              <a:rPr lang="en-US" sz="2000" dirty="0" smtClean="0"/>
              <a:t>Intel)</a:t>
            </a:r>
            <a:endParaRPr lang="en-US" sz="2000" dirty="0"/>
          </a:p>
          <a:p>
            <a:pPr marL="341313" lvl="2" indent="0">
              <a:buNone/>
            </a:pPr>
            <a:endParaRPr lang="en-US" sz="2000" dirty="0"/>
          </a:p>
        </p:txBody>
      </p:sp>
      <p:pic>
        <p:nvPicPr>
          <p:cNvPr id="7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270919"/>
            <a:ext cx="9875520" cy="471905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Presenters – Agencies </a:t>
            </a:r>
            <a:endParaRPr lang="en-US" b="1" dirty="0">
              <a:latin typeface="Palatino Linotype" pitchFamily="18" charset="0"/>
            </a:endParaRPr>
          </a:p>
          <a:p>
            <a:pPr lvl="1" indent="-397764"/>
            <a:r>
              <a:rPr lang="en-US" sz="2300" b="1" dirty="0">
                <a:latin typeface="Palatino Linotype" pitchFamily="18" charset="0"/>
              </a:rPr>
              <a:t>Billy Benge – U.S. Treasury Inspector General for Tax Admin. </a:t>
            </a:r>
          </a:p>
          <a:p>
            <a:pPr lvl="1" indent="-397764"/>
            <a:r>
              <a:rPr lang="en-US" sz="2300" b="1" dirty="0" smtClean="0">
                <a:latin typeface="Palatino Linotype" pitchFamily="18" charset="0"/>
              </a:rPr>
              <a:t>Tammi Vanlandingham – </a:t>
            </a:r>
            <a:r>
              <a:rPr lang="en-US" sz="2300" b="1" dirty="0">
                <a:latin typeface="Palatino Linotype" pitchFamily="18" charset="0"/>
              </a:rPr>
              <a:t>Veterans </a:t>
            </a:r>
            <a:r>
              <a:rPr lang="en-US" sz="2300" b="1" dirty="0" smtClean="0">
                <a:latin typeface="Palatino Linotype" pitchFamily="18" charset="0"/>
              </a:rPr>
              <a:t>Affairs OIG </a:t>
            </a:r>
            <a:endParaRPr lang="en-US" sz="2300" b="1" dirty="0">
              <a:latin typeface="Palatino Linotype" pitchFamily="18" charset="0"/>
            </a:endParaRPr>
          </a:p>
          <a:p>
            <a:pPr lvl="1" indent="-397764"/>
            <a:r>
              <a:rPr lang="en-US" sz="2300" b="1" dirty="0">
                <a:latin typeface="Palatino Linotype" pitchFamily="18" charset="0"/>
              </a:rPr>
              <a:t>Elizabeth Goebels – National Science </a:t>
            </a:r>
            <a:r>
              <a:rPr lang="en-US" sz="2300" b="1" dirty="0" smtClean="0">
                <a:latin typeface="Palatino Linotype" pitchFamily="18" charset="0"/>
              </a:rPr>
              <a:t>Foundation </a:t>
            </a:r>
            <a:r>
              <a:rPr lang="en-US" sz="2300" b="1" dirty="0">
                <a:latin typeface="Palatino Linotype" pitchFamily="18" charset="0"/>
              </a:rPr>
              <a:t>OIG </a:t>
            </a:r>
          </a:p>
          <a:p>
            <a:pPr lvl="1" indent="-397764"/>
            <a:r>
              <a:rPr lang="en-US" sz="2300" b="1" dirty="0" smtClean="0">
                <a:latin typeface="Palatino Linotype" pitchFamily="18" charset="0"/>
              </a:rPr>
              <a:t>Margaret Wasco </a:t>
            </a:r>
            <a:r>
              <a:rPr lang="en-US" sz="2300" b="1" dirty="0">
                <a:latin typeface="Palatino Linotype" pitchFamily="18" charset="0"/>
              </a:rPr>
              <a:t>– U.S. Postal Service </a:t>
            </a:r>
            <a:r>
              <a:rPr lang="en-US" sz="2300" b="1" dirty="0" smtClean="0">
                <a:latin typeface="Palatino Linotype" pitchFamily="18" charset="0"/>
              </a:rPr>
              <a:t>OIG</a:t>
            </a:r>
          </a:p>
          <a:p>
            <a:pPr lvl="1" indent="-397764"/>
            <a:r>
              <a:rPr lang="en-US" sz="2300" b="1" dirty="0" smtClean="0">
                <a:latin typeface="Palatino Linotype" pitchFamily="18" charset="0"/>
              </a:rPr>
              <a:t>Janel Ellison – Department of Energy OIG </a:t>
            </a:r>
            <a:endParaRPr lang="en-US" sz="2300" b="1" dirty="0">
              <a:latin typeface="Palatino Linotype" pitchFamily="18" charset="0"/>
            </a:endParaRPr>
          </a:p>
          <a:p>
            <a:pPr marL="464058" lvl="1" indent="0">
              <a:buNone/>
            </a:pPr>
            <a:endParaRPr lang="en-US" dirty="0">
              <a:latin typeface="Palatino Linotype" pitchFamily="18" charset="0"/>
            </a:endParaRPr>
          </a:p>
        </p:txBody>
      </p:sp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2620"/>
            <a:ext cx="9601200" cy="5043099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TIGTA Snapshot</a:t>
            </a:r>
            <a:endParaRPr lang="en-US" sz="2800" i="1" dirty="0" smtClean="0"/>
          </a:p>
          <a:p>
            <a:pPr marL="684213" lvl="2" indent="-342900">
              <a:buAutoNum type="arabicPeriod"/>
            </a:pPr>
            <a:r>
              <a:rPr lang="en-US" sz="2000" dirty="0"/>
              <a:t>EWP </a:t>
            </a:r>
            <a:r>
              <a:rPr lang="en-US" sz="2000" dirty="0" smtClean="0"/>
              <a:t>since 1998  (14 years) 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500 users in ‘98, currently 300  </a:t>
            </a:r>
            <a:endParaRPr lang="en-US" sz="2000" dirty="0"/>
          </a:p>
          <a:p>
            <a:pPr marL="684213" lvl="2" indent="-342900">
              <a:buAutoNum type="arabicPeriod"/>
            </a:pPr>
            <a:r>
              <a:rPr lang="en-US" sz="2000" dirty="0" smtClean="0"/>
              <a:t>Suite expansion in 2006 – TEC, Schedule, Central (6 years) 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Replaced former Management Information System in 2006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Data Validation – SQL Triggers, Procedures, email Notifications  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Expanded MIS Reporting in 2006 – Central Web </a:t>
            </a:r>
          </a:p>
          <a:p>
            <a:pPr marL="684213" lvl="2" indent="-342900">
              <a:buAutoNum type="arabicPeriod"/>
            </a:pPr>
            <a:r>
              <a:rPr lang="en-US" sz="2000" dirty="0"/>
              <a:t>Expanded Custom </a:t>
            </a:r>
            <a:r>
              <a:rPr lang="en-US" sz="2000" dirty="0" smtClean="0"/>
              <a:t>MIS Reporting in 2007/2008 – Bus. Intel / SSRS </a:t>
            </a:r>
          </a:p>
          <a:p>
            <a:pPr marL="684213" lvl="2" indent="-342900">
              <a:buAutoNum type="arabicPeriod"/>
            </a:pPr>
            <a:r>
              <a:rPr lang="en-US" sz="2000" dirty="0" smtClean="0"/>
              <a:t>Currently expanding into TeamRisk</a:t>
            </a:r>
            <a:endParaRPr lang="en-US" sz="2000" dirty="0"/>
          </a:p>
          <a:p>
            <a:pPr marL="684213" lvl="2" indent="-342900">
              <a:buAutoNum type="arabicPeriod"/>
            </a:pPr>
            <a:r>
              <a:rPr lang="en-US" sz="2000" b="1" dirty="0" smtClean="0"/>
              <a:t>Currently repositioning to expand Custom MIS </a:t>
            </a:r>
            <a:r>
              <a:rPr lang="en-US" sz="2000" b="1" dirty="0"/>
              <a:t>Reporting (Bus. </a:t>
            </a:r>
            <a:r>
              <a:rPr lang="en-US" sz="2000" b="1" dirty="0" smtClean="0"/>
              <a:t>Intel)</a:t>
            </a:r>
            <a:endParaRPr lang="en-US" sz="2000" b="1" dirty="0"/>
          </a:p>
          <a:p>
            <a:pPr marL="341313" lvl="2" indent="0">
              <a:buNone/>
            </a:pPr>
            <a:endParaRPr lang="en-US" sz="2000" b="1" dirty="0"/>
          </a:p>
        </p:txBody>
      </p:sp>
      <p:pic>
        <p:nvPicPr>
          <p:cNvPr id="8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2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0577328"/>
              </p:ext>
            </p:extLst>
          </p:nvPr>
        </p:nvGraphicFramePr>
        <p:xfrm>
          <a:off x="1356360" y="2371411"/>
          <a:ext cx="7893871" cy="419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" y="1428678"/>
            <a:ext cx="9875520" cy="610160"/>
          </a:xfrm>
        </p:spPr>
        <p:txBody>
          <a:bodyPr/>
          <a:lstStyle/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i="1" dirty="0"/>
              <a:t>TIGTA Snapshot:  Suite Leverage / Resource Emphasis </a:t>
            </a:r>
          </a:p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i="1" dirty="0"/>
              <a:t>	</a:t>
            </a:r>
            <a:br>
              <a:rPr lang="en-US" sz="3200" b="1" i="1" dirty="0"/>
            </a:br>
            <a:endParaRPr lang="en-US" sz="3200" b="1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5654087"/>
              </p:ext>
            </p:extLst>
          </p:nvPr>
        </p:nvGraphicFramePr>
        <p:xfrm>
          <a:off x="1356360" y="2371411"/>
          <a:ext cx="7893871" cy="419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9" name="Picture 2" descr="TIGTA_transparent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216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5" grpId="1">
        <p:bldSub>
          <a:bldChart bld="category"/>
        </p:bldSub>
      </p:bldGraphic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225041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TIGTA Snapshot:  MIS Suite-Wide Custom Reporting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61119"/>
            <a:ext cx="10906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Integrating Government Sector </a:t>
            </a:r>
            <a:br>
              <a:rPr lang="en-US" sz="3200" dirty="0"/>
            </a:br>
            <a:r>
              <a:rPr lang="en-US" sz="3200" dirty="0"/>
              <a:t>Business Processes and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225041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TIGTA Snapshot:  MIS Suite-Wide Custom Reporting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" y="-3372"/>
            <a:ext cx="11002061" cy="731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68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Integrating Government Sector </a:t>
            </a:r>
            <a:br>
              <a:rPr lang="en-US" sz="3200" dirty="0"/>
            </a:br>
            <a:r>
              <a:rPr lang="en-US" sz="3200" dirty="0"/>
              <a:t>Business Processes and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225041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TIGTA Snapshot:  MIS Suite-Wide Custom Reporting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931" y="0"/>
            <a:ext cx="11007770" cy="73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15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Integrating Government Sector </a:t>
            </a:r>
            <a:br>
              <a:rPr lang="en-US" sz="3200" dirty="0"/>
            </a:br>
            <a:r>
              <a:rPr lang="en-US" sz="3200" dirty="0"/>
              <a:t>Business Processes and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225041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TIGTA Snapshot:  MIS Suite-Wide Custom Reporting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01375" cy="76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7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Integrating Government Sector </a:t>
            </a:r>
            <a:br>
              <a:rPr lang="en-US" sz="3200" dirty="0"/>
            </a:br>
            <a:r>
              <a:rPr lang="en-US" sz="3200" dirty="0"/>
              <a:t>Business Processes and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225041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TIGTA Snapshot:  MIS Suite-Wide Custom Reporting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10013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62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Questions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074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VA Custom Reporting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09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0" y="1855294"/>
            <a:ext cx="10969910" cy="4182844"/>
            <a:chOff x="2408" y="1066800"/>
            <a:chExt cx="9141592" cy="37795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971"/>
            <a:stretch/>
          </p:blipFill>
          <p:spPr bwMode="auto">
            <a:xfrm>
              <a:off x="2408" y="1066800"/>
              <a:ext cx="9141592" cy="377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Left Arrow 2"/>
            <p:cNvSpPr/>
            <p:nvPr/>
          </p:nvSpPr>
          <p:spPr>
            <a:xfrm>
              <a:off x="4657626" y="3413760"/>
              <a:ext cx="989396" cy="457200"/>
            </a:xfrm>
            <a:prstGeom prst="leftArrow">
              <a:avLst>
                <a:gd name="adj1" fmla="val 3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39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270919"/>
            <a:ext cx="9875520" cy="471905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Presenters</a:t>
            </a:r>
            <a:endParaRPr lang="en-US" b="1" dirty="0">
              <a:latin typeface="Palatino Linotype" pitchFamily="18" charset="0"/>
            </a:endParaRPr>
          </a:p>
          <a:p>
            <a:pPr lvl="1" indent="-397764"/>
            <a:r>
              <a:rPr lang="en-US" sz="2300" b="1" dirty="0">
                <a:latin typeface="Palatino Linotype" pitchFamily="18" charset="0"/>
              </a:rPr>
              <a:t>Billy </a:t>
            </a:r>
            <a:r>
              <a:rPr lang="en-US" sz="2300" b="1" dirty="0" smtClean="0">
                <a:latin typeface="Palatino Linotype" pitchFamily="18" charset="0"/>
              </a:rPr>
              <a:t>Benge</a:t>
            </a:r>
            <a:endParaRPr lang="en-US" sz="2300" b="1" dirty="0">
              <a:latin typeface="Palatino Linotype" pitchFamily="18" charset="0"/>
            </a:endParaRPr>
          </a:p>
          <a:p>
            <a:pPr lvl="1" indent="-397764"/>
            <a:r>
              <a:rPr lang="en-US" sz="2300" b="1" dirty="0" smtClean="0">
                <a:latin typeface="Palatino Linotype" pitchFamily="18" charset="0"/>
              </a:rPr>
              <a:t>Tammi Vanlandingham</a:t>
            </a:r>
            <a:endParaRPr lang="en-US" sz="2300" b="1" dirty="0">
              <a:latin typeface="Palatino Linotype" pitchFamily="18" charset="0"/>
            </a:endParaRPr>
          </a:p>
          <a:p>
            <a:pPr lvl="1" indent="-397764"/>
            <a:r>
              <a:rPr lang="en-US" sz="2300" b="1" dirty="0">
                <a:latin typeface="Palatino Linotype" pitchFamily="18" charset="0"/>
              </a:rPr>
              <a:t>Elizabeth </a:t>
            </a:r>
            <a:r>
              <a:rPr lang="en-US" sz="2300" b="1" dirty="0" smtClean="0">
                <a:latin typeface="Palatino Linotype" pitchFamily="18" charset="0"/>
              </a:rPr>
              <a:t>Goebels</a:t>
            </a:r>
            <a:endParaRPr lang="en-US" sz="2300" b="1" dirty="0">
              <a:latin typeface="Palatino Linotype" pitchFamily="18" charset="0"/>
            </a:endParaRPr>
          </a:p>
          <a:p>
            <a:pPr lvl="1" indent="-397764"/>
            <a:r>
              <a:rPr lang="en-US" sz="2300" b="1" dirty="0" smtClean="0">
                <a:latin typeface="Palatino Linotype" pitchFamily="18" charset="0"/>
              </a:rPr>
              <a:t>Margaret Wasco</a:t>
            </a:r>
          </a:p>
          <a:p>
            <a:pPr lvl="1" indent="-397764"/>
            <a:r>
              <a:rPr lang="en-US" sz="2300" b="1" dirty="0" smtClean="0">
                <a:latin typeface="Palatino Linotype" pitchFamily="18" charset="0"/>
              </a:rPr>
              <a:t>Janel Ellison</a:t>
            </a:r>
            <a:endParaRPr lang="en-US" sz="2300" b="1" dirty="0">
              <a:latin typeface="Palatino Linotype" pitchFamily="18" charset="0"/>
            </a:endParaRPr>
          </a:p>
          <a:p>
            <a:pPr marL="464058" lvl="1" indent="0">
              <a:buNone/>
            </a:pPr>
            <a:endParaRPr lang="en-US" dirty="0">
              <a:latin typeface="Palatino Linotype" pitchFamily="18" charset="0"/>
            </a:endParaRPr>
          </a:p>
        </p:txBody>
      </p:sp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4440" y="2270919"/>
            <a:ext cx="9128760" cy="47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marL="379413" indent="-379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i="1" dirty="0" smtClean="0">
                <a:latin typeface="Palatino Linotype" pitchFamily="18" charset="0"/>
              </a:rPr>
              <a:t>              – </a:t>
            </a:r>
            <a:r>
              <a:rPr lang="en-US" b="1" dirty="0" smtClean="0">
                <a:latin typeface="Palatino Linotype" pitchFamily="18" charset="0"/>
              </a:rPr>
              <a:t>Topics </a:t>
            </a:r>
          </a:p>
          <a:p>
            <a:pPr marL="426149" lvl="1" indent="0">
              <a:buFontTx/>
              <a:buNone/>
            </a:pPr>
            <a:r>
              <a:rPr lang="en-US" sz="2300" b="1" dirty="0" smtClean="0">
                <a:latin typeface="Palatino Linotype" pitchFamily="18" charset="0"/>
              </a:rPr>
              <a:t>                   – Keys to Leveraging, MIS Reporting, Assessing Risk</a:t>
            </a:r>
          </a:p>
          <a:p>
            <a:pPr marL="426149" lvl="1" indent="0">
              <a:buFontTx/>
              <a:buNone/>
            </a:pPr>
            <a:r>
              <a:rPr lang="en-US" sz="2300" b="1" dirty="0" smtClean="0">
                <a:latin typeface="Palatino Linotype" pitchFamily="18" charset="0"/>
              </a:rPr>
              <a:t>                                         – MIS Reporting  </a:t>
            </a:r>
          </a:p>
          <a:p>
            <a:pPr marL="426149" lvl="1" indent="0">
              <a:buFontTx/>
              <a:buNone/>
            </a:pPr>
            <a:r>
              <a:rPr lang="en-US" sz="2300" b="1" dirty="0" smtClean="0">
                <a:latin typeface="Palatino Linotype" pitchFamily="18" charset="0"/>
              </a:rPr>
              <a:t>                               – New SAR custom features</a:t>
            </a:r>
          </a:p>
          <a:p>
            <a:pPr marL="426149" lvl="1" indent="0">
              <a:buFontTx/>
              <a:buNone/>
            </a:pPr>
            <a:r>
              <a:rPr lang="en-US" sz="2300" b="1" dirty="0" smtClean="0">
                <a:latin typeface="Palatino Linotype" pitchFamily="18" charset="0"/>
              </a:rPr>
              <a:t>                           – MIS Dashboards and Large MIS Integration </a:t>
            </a:r>
          </a:p>
          <a:p>
            <a:pPr marL="426149" lvl="1" indent="0">
              <a:buFontTx/>
              <a:buNone/>
            </a:pPr>
            <a:r>
              <a:rPr lang="en-US" sz="2300" b="1" dirty="0" smtClean="0">
                <a:latin typeface="Palatino Linotype" pitchFamily="18" charset="0"/>
              </a:rPr>
              <a:t>                     – Risk Assessment methodologies  </a:t>
            </a:r>
          </a:p>
          <a:p>
            <a:pPr marL="464058" lvl="1" indent="0">
              <a:buFontTx/>
              <a:buNone/>
            </a:pPr>
            <a:endParaRPr lang="en-US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/>
          <p:cNvSpPr/>
          <p:nvPr/>
        </p:nvSpPr>
        <p:spPr>
          <a:xfrm rot="10800000">
            <a:off x="6312249" y="3613662"/>
            <a:ext cx="1187275" cy="505989"/>
          </a:xfrm>
          <a:prstGeom prst="leftArrow">
            <a:avLst>
              <a:gd name="adj1" fmla="val 3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endParaRPr lang="en-US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5294"/>
            <a:ext cx="10953400" cy="439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3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855294"/>
            <a:ext cx="10968559" cy="4393786"/>
            <a:chOff x="0" y="1066800"/>
            <a:chExt cx="9140466" cy="3970122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9140466" cy="397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Left Arrow 25"/>
            <p:cNvSpPr/>
            <p:nvPr/>
          </p:nvSpPr>
          <p:spPr>
            <a:xfrm rot="10800000">
              <a:off x="5152324" y="2396539"/>
              <a:ext cx="989396" cy="457200"/>
            </a:xfrm>
            <a:prstGeom prst="leftArrow">
              <a:avLst>
                <a:gd name="adj1" fmla="val 3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5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" y="1855294"/>
            <a:ext cx="11015298" cy="4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2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6259" y="1855294"/>
            <a:ext cx="10968559" cy="4393786"/>
            <a:chOff x="0" y="1066800"/>
            <a:chExt cx="9140466" cy="3970122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9140466" cy="397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Left Arrow 25"/>
            <p:cNvSpPr/>
            <p:nvPr/>
          </p:nvSpPr>
          <p:spPr>
            <a:xfrm rot="10800000">
              <a:off x="5152324" y="2670861"/>
              <a:ext cx="989396" cy="457200"/>
            </a:xfrm>
            <a:prstGeom prst="leftArrow">
              <a:avLst>
                <a:gd name="adj1" fmla="val 3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68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62"/>
          <a:stretch/>
        </p:blipFill>
        <p:spPr bwMode="auto">
          <a:xfrm>
            <a:off x="28142" y="1855294"/>
            <a:ext cx="10963256" cy="439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0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141" y="1855294"/>
            <a:ext cx="10968559" cy="4393786"/>
            <a:chOff x="-357549" y="-931937"/>
            <a:chExt cx="9140466" cy="3970122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7549" y="-931937"/>
              <a:ext cx="9140466" cy="397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Left Arrow 25"/>
            <p:cNvSpPr/>
            <p:nvPr/>
          </p:nvSpPr>
          <p:spPr>
            <a:xfrm rot="10800000">
              <a:off x="4856947" y="973063"/>
              <a:ext cx="989396" cy="457200"/>
            </a:xfrm>
            <a:prstGeom prst="leftArrow">
              <a:avLst>
                <a:gd name="adj1" fmla="val 3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73"/>
          <a:stretch/>
        </p:blipFill>
        <p:spPr bwMode="auto">
          <a:xfrm>
            <a:off x="245" y="1889304"/>
            <a:ext cx="10953400" cy="435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92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libri" pitchFamily="34" charset="0"/>
              </a:rPr>
              <a:t>Questions</a:t>
            </a:r>
            <a:endParaRPr lang="en-US" sz="5400" b="1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"/>
            <a:ext cx="1728000" cy="172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4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109119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libri" pitchFamily="34" charset="0"/>
              </a:rPr>
              <a:t>National Science Foundation</a:t>
            </a:r>
          </a:p>
          <a:p>
            <a:pPr algn="ctr"/>
            <a:r>
              <a:rPr lang="en-US" sz="5400" b="1" dirty="0" smtClean="0">
                <a:latin typeface="Calibri" pitchFamily="34" charset="0"/>
              </a:rPr>
              <a:t>SAR Project</a:t>
            </a:r>
            <a:endParaRPr lang="en-US" sz="5400" b="1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2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049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2300"/>
            <a:ext cx="9875520" cy="5008942"/>
          </a:xfrm>
        </p:spPr>
        <p:txBody>
          <a:bodyPr>
            <a:normAutofit/>
          </a:bodyPr>
          <a:lstStyle/>
          <a:p>
            <a:r>
              <a:rPr lang="en-US" dirty="0"/>
              <a:t>TeamMate has the capability for tracking findings and recommendations for audit resolution but did not align well with the IG Act or OMB Circular A-50 requirements. </a:t>
            </a:r>
          </a:p>
          <a:p>
            <a:r>
              <a:rPr lang="en-US" dirty="0"/>
              <a:t>Each OIG has its own system for semiannual reporting. </a:t>
            </a:r>
          </a:p>
          <a:p>
            <a:r>
              <a:rPr lang="en-US" dirty="0"/>
              <a:t>In 2011, TeamMate Federal Users Group approached Wolters Kluwer requesting Semiannual Reporting capability in TeamMate.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1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270919"/>
            <a:ext cx="9875520" cy="471905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Palatino Linotype" pitchFamily="18" charset="0"/>
              </a:rPr>
              <a:t>Presenters</a:t>
            </a:r>
            <a:endParaRPr lang="en-US" dirty="0">
              <a:latin typeface="Palatino Linotype" pitchFamily="18" charset="0"/>
            </a:endParaRPr>
          </a:p>
          <a:p>
            <a:pPr lvl="1" indent="-397764"/>
            <a:r>
              <a:rPr lang="en-US" sz="2300" dirty="0">
                <a:latin typeface="Palatino Linotype" pitchFamily="18" charset="0"/>
              </a:rPr>
              <a:t>Billy </a:t>
            </a:r>
            <a:r>
              <a:rPr lang="en-US" sz="2300" dirty="0" smtClean="0">
                <a:latin typeface="Palatino Linotype" pitchFamily="18" charset="0"/>
              </a:rPr>
              <a:t>Benge</a:t>
            </a:r>
            <a:endParaRPr lang="en-US" sz="2300" dirty="0">
              <a:latin typeface="Palatino Linotype" pitchFamily="18" charset="0"/>
            </a:endParaRPr>
          </a:p>
          <a:p>
            <a:pPr lvl="1" indent="-397764"/>
            <a:r>
              <a:rPr lang="en-US" sz="2300" dirty="0" smtClean="0">
                <a:latin typeface="Palatino Linotype" pitchFamily="18" charset="0"/>
              </a:rPr>
              <a:t>Tammi Vanlandingham</a:t>
            </a:r>
            <a:endParaRPr lang="en-US" sz="2300" dirty="0">
              <a:latin typeface="Palatino Linotype" pitchFamily="18" charset="0"/>
            </a:endParaRPr>
          </a:p>
          <a:p>
            <a:pPr lvl="1" indent="-397764"/>
            <a:r>
              <a:rPr lang="en-US" sz="2300" dirty="0">
                <a:latin typeface="Palatino Linotype" pitchFamily="18" charset="0"/>
              </a:rPr>
              <a:t>Elizabeth </a:t>
            </a:r>
            <a:r>
              <a:rPr lang="en-US" sz="2300" dirty="0" smtClean="0">
                <a:latin typeface="Palatino Linotype" pitchFamily="18" charset="0"/>
              </a:rPr>
              <a:t>Goebels</a:t>
            </a:r>
            <a:endParaRPr lang="en-US" sz="2300" dirty="0">
              <a:latin typeface="Palatino Linotype" pitchFamily="18" charset="0"/>
            </a:endParaRPr>
          </a:p>
          <a:p>
            <a:pPr lvl="1" indent="-397764"/>
            <a:r>
              <a:rPr lang="en-US" sz="2300" dirty="0" smtClean="0">
                <a:latin typeface="Palatino Linotype" pitchFamily="18" charset="0"/>
              </a:rPr>
              <a:t>Margaret Wasco</a:t>
            </a:r>
          </a:p>
          <a:p>
            <a:pPr lvl="1" indent="-397764"/>
            <a:r>
              <a:rPr lang="en-US" sz="2300" dirty="0" smtClean="0">
                <a:latin typeface="Palatino Linotype" pitchFamily="18" charset="0"/>
              </a:rPr>
              <a:t>Janel Ellison</a:t>
            </a:r>
            <a:endParaRPr lang="en-US" sz="2300" dirty="0">
              <a:latin typeface="Palatino Linotype" pitchFamily="18" charset="0"/>
            </a:endParaRPr>
          </a:p>
          <a:p>
            <a:pPr marL="464058" lvl="1" indent="0">
              <a:buNone/>
            </a:pPr>
            <a:endParaRPr lang="en-US" dirty="0">
              <a:latin typeface="Palatino Linotype" pitchFamily="18" charset="0"/>
            </a:endParaRPr>
          </a:p>
        </p:txBody>
      </p:sp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4440" y="2270919"/>
            <a:ext cx="9128760" cy="47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marL="379413" indent="-379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i="1" dirty="0" smtClean="0">
                <a:latin typeface="Palatino Linotype" pitchFamily="18" charset="0"/>
              </a:rPr>
              <a:t>              – </a:t>
            </a:r>
            <a:r>
              <a:rPr lang="en-US" dirty="0" smtClean="0">
                <a:latin typeface="Palatino Linotype" pitchFamily="18" charset="0"/>
              </a:rPr>
              <a:t>Topics </a:t>
            </a:r>
          </a:p>
          <a:p>
            <a:pPr marL="426149" lvl="1" indent="0">
              <a:buFontTx/>
              <a:buNone/>
            </a:pPr>
            <a:r>
              <a:rPr lang="en-US" sz="2300" dirty="0" smtClean="0">
                <a:latin typeface="Palatino Linotype" pitchFamily="18" charset="0"/>
              </a:rPr>
              <a:t>                   – Keys to Leveraging, </a:t>
            </a:r>
            <a:r>
              <a:rPr lang="en-US" sz="2300" b="1" dirty="0" smtClean="0">
                <a:solidFill>
                  <a:srgbClr val="003399"/>
                </a:solidFill>
                <a:latin typeface="Palatino Linotype" pitchFamily="18" charset="0"/>
              </a:rPr>
              <a:t>MIS Reporting</a:t>
            </a:r>
            <a:r>
              <a:rPr lang="en-US" sz="2300" dirty="0" smtClean="0">
                <a:latin typeface="Palatino Linotype" pitchFamily="18" charset="0"/>
              </a:rPr>
              <a:t>, Assessing </a:t>
            </a:r>
            <a:r>
              <a:rPr lang="en-US" sz="2300" b="1" dirty="0">
                <a:solidFill>
                  <a:srgbClr val="003399"/>
                </a:solidFill>
                <a:latin typeface="Palatino Linotype" pitchFamily="18" charset="0"/>
              </a:rPr>
              <a:t>Risk</a:t>
            </a:r>
          </a:p>
          <a:p>
            <a:pPr marL="426149" lvl="1" indent="0">
              <a:buFontTx/>
              <a:buNone/>
            </a:pPr>
            <a:r>
              <a:rPr lang="en-US" sz="2300" dirty="0" smtClean="0">
                <a:latin typeface="Palatino Linotype" pitchFamily="18" charset="0"/>
              </a:rPr>
              <a:t>                                         – </a:t>
            </a:r>
            <a:r>
              <a:rPr lang="en-US" sz="2300" b="1" dirty="0">
                <a:solidFill>
                  <a:srgbClr val="003399"/>
                </a:solidFill>
                <a:latin typeface="Palatino Linotype" pitchFamily="18" charset="0"/>
              </a:rPr>
              <a:t>MIS Reporting</a:t>
            </a:r>
            <a:r>
              <a:rPr lang="en-US" sz="2300" dirty="0" smtClean="0">
                <a:latin typeface="Palatino Linotype" pitchFamily="18" charset="0"/>
              </a:rPr>
              <a:t>  </a:t>
            </a:r>
          </a:p>
          <a:p>
            <a:pPr marL="426149" lvl="1" indent="0">
              <a:buFontTx/>
              <a:buNone/>
            </a:pPr>
            <a:r>
              <a:rPr lang="en-US" sz="2300" dirty="0" smtClean="0">
                <a:latin typeface="Palatino Linotype" pitchFamily="18" charset="0"/>
              </a:rPr>
              <a:t>                               – New </a:t>
            </a:r>
            <a:r>
              <a:rPr lang="en-US" sz="2300" b="1" dirty="0">
                <a:solidFill>
                  <a:srgbClr val="003399"/>
                </a:solidFill>
                <a:latin typeface="Palatino Linotype" pitchFamily="18" charset="0"/>
              </a:rPr>
              <a:t>SAR custom </a:t>
            </a:r>
            <a:r>
              <a:rPr lang="en-US" sz="2300" dirty="0" smtClean="0">
                <a:latin typeface="Palatino Linotype" pitchFamily="18" charset="0"/>
              </a:rPr>
              <a:t>features</a:t>
            </a:r>
          </a:p>
          <a:p>
            <a:pPr marL="426149" lvl="1" indent="0">
              <a:buFontTx/>
              <a:buNone/>
            </a:pPr>
            <a:r>
              <a:rPr lang="en-US" sz="2300" dirty="0" smtClean="0">
                <a:latin typeface="Palatino Linotype" pitchFamily="18" charset="0"/>
              </a:rPr>
              <a:t>                           – </a:t>
            </a:r>
            <a:r>
              <a:rPr lang="en-US" sz="2300" b="1" dirty="0">
                <a:solidFill>
                  <a:srgbClr val="003399"/>
                </a:solidFill>
                <a:latin typeface="Palatino Linotype" pitchFamily="18" charset="0"/>
              </a:rPr>
              <a:t>MIS</a:t>
            </a:r>
            <a:r>
              <a:rPr lang="en-US" sz="2300" b="1" dirty="0" smtClean="0">
                <a:latin typeface="Palatino Linotype" pitchFamily="18" charset="0"/>
              </a:rPr>
              <a:t> </a:t>
            </a:r>
            <a:r>
              <a:rPr lang="en-US" sz="2300" dirty="0" smtClean="0">
                <a:latin typeface="Palatino Linotype" pitchFamily="18" charset="0"/>
              </a:rPr>
              <a:t>Dashboards and Large </a:t>
            </a:r>
            <a:r>
              <a:rPr lang="en-US" sz="2300" b="1" dirty="0">
                <a:solidFill>
                  <a:srgbClr val="003399"/>
                </a:solidFill>
                <a:latin typeface="Palatino Linotype" pitchFamily="18" charset="0"/>
              </a:rPr>
              <a:t>MIS</a:t>
            </a:r>
            <a:r>
              <a:rPr lang="en-US" sz="2300" dirty="0" smtClean="0">
                <a:latin typeface="Palatino Linotype" pitchFamily="18" charset="0"/>
              </a:rPr>
              <a:t> Integration </a:t>
            </a:r>
          </a:p>
          <a:p>
            <a:pPr marL="426149" lvl="1" indent="0">
              <a:buFontTx/>
              <a:buNone/>
            </a:pPr>
            <a:r>
              <a:rPr lang="en-US" sz="2300" dirty="0" smtClean="0">
                <a:latin typeface="Palatino Linotype" pitchFamily="18" charset="0"/>
              </a:rPr>
              <a:t>                     – </a:t>
            </a:r>
            <a:r>
              <a:rPr lang="en-US" sz="2300" b="1" dirty="0">
                <a:solidFill>
                  <a:srgbClr val="003399"/>
                </a:solidFill>
                <a:latin typeface="Palatino Linotype" pitchFamily="18" charset="0"/>
              </a:rPr>
              <a:t>Risk</a:t>
            </a:r>
            <a:r>
              <a:rPr lang="en-US" sz="2300" dirty="0" smtClean="0">
                <a:latin typeface="Palatino Linotype" pitchFamily="18" charset="0"/>
              </a:rPr>
              <a:t> Assessment methodologies  </a:t>
            </a:r>
          </a:p>
          <a:p>
            <a:pPr marL="464058" lvl="1" indent="0">
              <a:buFontTx/>
              <a:buNone/>
            </a:pPr>
            <a:endParaRPr lang="en-US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TeamCentral for SAR Reporting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1264974"/>
            <a:ext cx="9875520" cy="500894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Workgroup </a:t>
            </a:r>
            <a:r>
              <a:rPr lang="en-US" dirty="0"/>
              <a:t>of approximately 13 OIGs developed requirements for semiannual report tables. </a:t>
            </a:r>
          </a:p>
          <a:p>
            <a:r>
              <a:rPr lang="en-US" dirty="0"/>
              <a:t>Tables are based on requirements in the IG Act and OMB Circular A-50. </a:t>
            </a:r>
          </a:p>
          <a:p>
            <a:pPr marL="397764" lvl="3" indent="-397764">
              <a:buFont typeface="Arial" pitchFamily="34" charset="0"/>
              <a:buChar char="•"/>
            </a:pPr>
            <a:r>
              <a:rPr lang="en-US" sz="3200" dirty="0"/>
              <a:t>Semiannual reporting available in TeamMate Release 10.3- set for first quarter of 2013.</a:t>
            </a:r>
          </a:p>
          <a:p>
            <a:r>
              <a:rPr lang="en-US" dirty="0"/>
              <a:t>Wolters Kluwer is willing to customize semiannual report tables.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43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/>
              <a:t>Available Semiannual Report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Questioned Costs</a:t>
            </a:r>
          </a:p>
          <a:p>
            <a:r>
              <a:rPr lang="en-US" dirty="0" smtClean="0"/>
              <a:t>Funds Put to Better Use</a:t>
            </a:r>
          </a:p>
          <a:p>
            <a:r>
              <a:rPr lang="en-US" dirty="0" smtClean="0"/>
              <a:t>Issued Reports for the Period</a:t>
            </a:r>
          </a:p>
          <a:p>
            <a:r>
              <a:rPr lang="en-US" dirty="0" smtClean="0"/>
              <a:t>Prior Reports with No Management Decision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98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900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0"/>
            <a:ext cx="9784080" cy="1264973"/>
          </a:xfrm>
        </p:spPr>
        <p:txBody>
          <a:bodyPr/>
          <a:lstStyle/>
          <a:p>
            <a:r>
              <a:rPr lang="en-US" dirty="0" smtClean="0"/>
              <a:t>EWP Recommendation Attributes </a:t>
            </a:r>
            <a:endParaRPr lang="en-US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5424" y="-15081"/>
            <a:ext cx="1714500" cy="173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03300"/>
            <a:ext cx="88487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18"/>
            <a:ext cx="10855180" cy="684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7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25000"/>
          <a:stretch>
            <a:fillRect/>
          </a:stretch>
        </p:blipFill>
        <p:spPr>
          <a:xfrm>
            <a:off x="548640" y="1349305"/>
            <a:ext cx="9875520" cy="53972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in TeamCentral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63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Reports Issued with Questioned Costs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 cstate="print"/>
          <a:srcRect t="44267" r="49074"/>
          <a:stretch>
            <a:fillRect/>
          </a:stretch>
        </p:blipFill>
        <p:spPr>
          <a:xfrm>
            <a:off x="457200" y="1602299"/>
            <a:ext cx="10149840" cy="4806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13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0"/>
            <a:ext cx="9966960" cy="1264973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Issued Reports with Recommendations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Better Use of Funds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 cstate="print"/>
          <a:srcRect t="37040" r="47217" b="29288"/>
          <a:stretch>
            <a:fillRect/>
          </a:stretch>
        </p:blipFill>
        <p:spPr>
          <a:xfrm>
            <a:off x="731520" y="1939625"/>
            <a:ext cx="9601200" cy="455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355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Reports Issued During the Period</a:t>
            </a: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/>
          <a:srcRect t="30058"/>
          <a:stretch>
            <a:fillRect/>
          </a:stretch>
        </p:blipFill>
        <p:spPr>
          <a:xfrm>
            <a:off x="822960" y="1517968"/>
            <a:ext cx="9601200" cy="480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8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05989"/>
            <a:ext cx="9875520" cy="505989"/>
          </a:xfrm>
        </p:spPr>
        <p:txBody>
          <a:bodyPr>
            <a:noAutofit/>
          </a:bodyPr>
          <a:lstStyle/>
          <a:p>
            <a:r>
              <a:rPr lang="en-US" sz="4600" dirty="0"/>
              <a:t>Prior Reports without 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 smtClean="0"/>
              <a:t>Management </a:t>
            </a:r>
            <a:r>
              <a:rPr lang="en-US" sz="4600" dirty="0"/>
              <a:t>Decision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 t="37618"/>
          <a:stretch>
            <a:fillRect/>
          </a:stretch>
        </p:blipFill>
        <p:spPr>
          <a:xfrm>
            <a:off x="365760" y="1602299"/>
            <a:ext cx="10332720" cy="497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46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SAR Tables in TeamCentral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Upgrade to 10.3.</a:t>
            </a:r>
          </a:p>
          <a:p>
            <a:r>
              <a:rPr lang="en-US" dirty="0" smtClean="0"/>
              <a:t>Follow TeamMate instructions.</a:t>
            </a:r>
          </a:p>
          <a:p>
            <a:r>
              <a:rPr lang="en-US" dirty="0" smtClean="0"/>
              <a:t>Run dual SAR tracking systems.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50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Questions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612" y="-1014"/>
            <a:ext cx="1733550" cy="1750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74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0467"/>
            <a:ext cx="9875520" cy="4719052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Please </a:t>
            </a:r>
            <a:r>
              <a:rPr lang="en-US" b="1" i="1" dirty="0"/>
              <a:t>Note </a:t>
            </a:r>
          </a:p>
          <a:p>
            <a:pPr>
              <a:buNone/>
            </a:pPr>
            <a:endParaRPr lang="en-US" b="1" i="1" dirty="0"/>
          </a:p>
          <a:p>
            <a:pPr marL="596646" indent="-596646" algn="ctr">
              <a:buNone/>
            </a:pPr>
            <a:r>
              <a:rPr lang="en-US" sz="2800" b="1" i="1" dirty="0"/>
              <a:t>	The Federal Government does not endorse this or any other commercial software product or technology.</a:t>
            </a:r>
            <a:endParaRPr lang="en-US" sz="2800" b="1" dirty="0"/>
          </a:p>
          <a:p>
            <a:pPr algn="ctr">
              <a:buNone/>
            </a:pP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/>
              <a:t>The views, perspectives and practices presented are those of the presenter and do not necessarily reflect the views of the entity they represent.  </a:t>
            </a:r>
            <a:br>
              <a:rPr lang="en-US" sz="2800" b="1" i="1" dirty="0"/>
            </a:br>
            <a:endParaRPr lang="en-US" sz="2800" b="1" i="1" dirty="0"/>
          </a:p>
          <a:p>
            <a:pPr>
              <a:buNone/>
            </a:pPr>
            <a:endParaRPr lang="en-US" sz="2800" b="1" i="1" dirty="0"/>
          </a:p>
          <a:p>
            <a:pPr marL="397764" lvl="1" indent="-397764">
              <a:buNone/>
            </a:pPr>
            <a:endParaRPr lang="en-US" b="1" i="1" dirty="0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054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USPS – MIS 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428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IG_Metallic_No_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355" y="1237708"/>
            <a:ext cx="3130845" cy="39288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33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TeamCentral</a:t>
            </a:r>
            <a:r>
              <a:rPr lang="en-US" b="1" dirty="0"/>
              <a:t> </a:t>
            </a:r>
            <a:r>
              <a:rPr lang="en-US" b="1" dirty="0" smtClean="0"/>
              <a:t>Dashboards</a:t>
            </a:r>
            <a:br>
              <a:rPr lang="en-US" b="1" dirty="0" smtClean="0"/>
            </a:br>
            <a:endParaRPr lang="en-US" b="1" dirty="0"/>
          </a:p>
          <a:p>
            <a:r>
              <a:rPr lang="en-US" dirty="0" smtClean="0"/>
              <a:t>Information is available for all projects </a:t>
            </a:r>
          </a:p>
          <a:p>
            <a:endParaRPr lang="en-US" dirty="0"/>
          </a:p>
          <a:p>
            <a:r>
              <a:rPr lang="en-US" dirty="0" smtClean="0"/>
              <a:t>The TeamCentral Dashboard is user-customizable so that you can manage what is important to your agency.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02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641" y="1204119"/>
            <a:ext cx="8519160" cy="936625"/>
          </a:xfrm>
        </p:spPr>
        <p:txBody>
          <a:bodyPr/>
          <a:lstStyle/>
          <a:p>
            <a:r>
              <a:rPr lang="en-US" dirty="0" err="1" smtClean="0"/>
              <a:t>TeamCentral</a:t>
            </a:r>
            <a:r>
              <a:rPr lang="en-US" dirty="0" smtClean="0"/>
              <a:t> Dashboard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" y="2210328"/>
            <a:ext cx="10058400" cy="448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69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TeamMate</a:t>
            </a:r>
            <a:r>
              <a:rPr lang="en-US" b="1" dirty="0" smtClean="0"/>
              <a:t> EWP Dashboards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Presented upon launching the application</a:t>
            </a:r>
          </a:p>
          <a:p>
            <a:r>
              <a:rPr lang="en-US" dirty="0" smtClean="0"/>
              <a:t>Provide a wealth of information including:</a:t>
            </a:r>
          </a:p>
          <a:p>
            <a:pPr lvl="1"/>
            <a:r>
              <a:rPr lang="en-US" dirty="0" smtClean="0"/>
              <a:t>Milestones status</a:t>
            </a:r>
          </a:p>
          <a:p>
            <a:pPr lvl="1"/>
            <a:r>
              <a:rPr lang="en-US" dirty="0" smtClean="0"/>
              <a:t>Completion progress</a:t>
            </a:r>
          </a:p>
          <a:p>
            <a:pPr lvl="1"/>
            <a:r>
              <a:rPr lang="en-US" dirty="0" smtClean="0"/>
              <a:t>Assignment status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19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27919"/>
            <a:ext cx="8813935" cy="936625"/>
          </a:xfrm>
        </p:spPr>
        <p:txBody>
          <a:bodyPr/>
          <a:lstStyle/>
          <a:p>
            <a:r>
              <a:rPr lang="en-US" sz="3700" dirty="0"/>
              <a:t>TeamMate EWP Milestone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598" y="2090183"/>
            <a:ext cx="8961120" cy="49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65" y="1029494"/>
            <a:ext cx="8813935" cy="936625"/>
          </a:xfrm>
        </p:spPr>
        <p:txBody>
          <a:bodyPr/>
          <a:lstStyle/>
          <a:p>
            <a:r>
              <a:rPr lang="en-US" sz="3700" dirty="0"/>
              <a:t>TeamMate EWP Work Status Dashboard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80318"/>
            <a:ext cx="9539859" cy="575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30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121" y="1029494"/>
            <a:ext cx="8813935" cy="936625"/>
          </a:xfrm>
        </p:spPr>
        <p:txBody>
          <a:bodyPr/>
          <a:lstStyle/>
          <a:p>
            <a:r>
              <a:rPr lang="en-US" sz="3700" dirty="0"/>
              <a:t>TeamMate EWP Assignment Dashboard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078525"/>
            <a:ext cx="7770720" cy="50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3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Questions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143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728119"/>
            <a:ext cx="896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Risk Assessments with </a:t>
            </a:r>
            <a:r>
              <a:rPr lang="en-US" sz="4800" b="1" dirty="0" err="1" smtClean="0">
                <a:latin typeface="Calibri" pitchFamily="34" charset="0"/>
              </a:rPr>
              <a:t>TeamRisk</a:t>
            </a:r>
            <a:r>
              <a:rPr lang="en-US" sz="4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TIGTA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428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0467"/>
            <a:ext cx="9875520" cy="4719052"/>
          </a:xfrm>
        </p:spPr>
        <p:txBody>
          <a:bodyPr/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/>
          </a:p>
          <a:p>
            <a:pPr algn="ctr">
              <a:buNone/>
            </a:pPr>
            <a:r>
              <a:rPr lang="en-US" b="1" i="1" dirty="0" smtClean="0"/>
              <a:t>Newton</a:t>
            </a:r>
          </a:p>
          <a:p>
            <a:pPr algn="ctr">
              <a:buNone/>
            </a:pPr>
            <a:r>
              <a:rPr lang="en-US" b="1" i="1" dirty="0" smtClean="0">
                <a:cs typeface="ＭＳ Ｐゴシック" charset="0"/>
              </a:rPr>
              <a:t>Gravity</a:t>
            </a:r>
          </a:p>
          <a:p>
            <a:pPr algn="ctr">
              <a:buNone/>
            </a:pPr>
            <a:r>
              <a:rPr lang="en-US" b="1" i="1" dirty="0" smtClean="0">
                <a:cs typeface="ＭＳ Ｐゴシック" charset="0"/>
              </a:rPr>
              <a:t>The Moon, the Stars</a:t>
            </a:r>
          </a:p>
          <a:p>
            <a:pPr algn="ctr">
              <a:buNone/>
            </a:pPr>
            <a:r>
              <a:rPr lang="en-US" b="1" i="1" dirty="0" smtClean="0">
                <a:cs typeface="ＭＳ Ｐゴシック" charset="0"/>
              </a:rPr>
              <a:t>Naming the familiar…</a:t>
            </a:r>
            <a:endParaRPr lang="en-US" b="1" i="1" dirty="0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596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868754" y="2390821"/>
            <a:ext cx="6580046" cy="33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82" tIns="43490" rIns="86982" bIns="43490">
            <a:spAutoFit/>
          </a:bodyPr>
          <a:lstStyle/>
          <a:p>
            <a:pPr defTabSz="869318" eaLnBrk="0" hangingPunct="0"/>
            <a:r>
              <a:rPr lang="en-US" sz="27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remain relevant in 2012, internal auditors need to move beyond a static, cyclical audit approach and adopt a continuous, comprehensive approach to audit and risk assessment – one that optimizes the use of technology</a:t>
            </a:r>
            <a:r>
              <a:rPr lang="en-US" sz="27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defTabSz="869318" eaLnBrk="0" hangingPunct="0"/>
            <a:endParaRPr lang="en-US" sz="2700" dirty="0" smtClean="0">
              <a:solidFill>
                <a:srgbClr val="0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869318" eaLnBrk="0" hangingPunct="0"/>
            <a:endParaRPr lang="en-US" sz="2700" dirty="0">
              <a:solidFill>
                <a:srgbClr val="0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869318" eaLnBrk="0" hangingPunct="0"/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PricewaterhouseCoopers</a:t>
            </a:r>
            <a:br>
              <a:rPr lang="en-US" sz="1400" b="1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“Internal Audit 2012” September 2007 </a:t>
            </a: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 rot="10800000">
            <a:off x="5931348" y="4335772"/>
            <a:ext cx="274320" cy="179294"/>
          </a:xfrm>
          <a:custGeom>
            <a:avLst/>
            <a:gdLst>
              <a:gd name="T0" fmla="*/ 2147483647 w 2143"/>
              <a:gd name="T1" fmla="*/ 0 h 1664"/>
              <a:gd name="T2" fmla="*/ 2147483647 w 2143"/>
              <a:gd name="T3" fmla="*/ 2147483647 h 1664"/>
              <a:gd name="T4" fmla="*/ 2147483647 w 2143"/>
              <a:gd name="T5" fmla="*/ 2147483647 h 1664"/>
              <a:gd name="T6" fmla="*/ 2147483647 w 2143"/>
              <a:gd name="T7" fmla="*/ 2147483647 h 1664"/>
              <a:gd name="T8" fmla="*/ 2147483647 w 2143"/>
              <a:gd name="T9" fmla="*/ 2147483647 h 1664"/>
              <a:gd name="T10" fmla="*/ 2147483647 w 2143"/>
              <a:gd name="T11" fmla="*/ 2147483647 h 1664"/>
              <a:gd name="T12" fmla="*/ 2147483647 w 2143"/>
              <a:gd name="T13" fmla="*/ 2147483647 h 1664"/>
              <a:gd name="T14" fmla="*/ 2147483647 w 2143"/>
              <a:gd name="T15" fmla="*/ 2147483647 h 1664"/>
              <a:gd name="T16" fmla="*/ 2147483647 w 2143"/>
              <a:gd name="T17" fmla="*/ 2147483647 h 1664"/>
              <a:gd name="T18" fmla="*/ 2147483647 w 2143"/>
              <a:gd name="T19" fmla="*/ 2147483647 h 1664"/>
              <a:gd name="T20" fmla="*/ 2147483647 w 2143"/>
              <a:gd name="T21" fmla="*/ 2147483647 h 1664"/>
              <a:gd name="T22" fmla="*/ 2147483647 w 2143"/>
              <a:gd name="T23" fmla="*/ 2147483647 h 1664"/>
              <a:gd name="T24" fmla="*/ 2147483647 w 2143"/>
              <a:gd name="T25" fmla="*/ 2147483647 h 1664"/>
              <a:gd name="T26" fmla="*/ 2147483647 w 2143"/>
              <a:gd name="T27" fmla="*/ 2147483647 h 1664"/>
              <a:gd name="T28" fmla="*/ 2147483647 w 2143"/>
              <a:gd name="T29" fmla="*/ 2147483647 h 1664"/>
              <a:gd name="T30" fmla="*/ 2147483647 w 2143"/>
              <a:gd name="T31" fmla="*/ 0 h 1664"/>
              <a:gd name="T32" fmla="*/ 2147483647 w 2143"/>
              <a:gd name="T33" fmla="*/ 0 h 1664"/>
              <a:gd name="T34" fmla="*/ 2147483647 w 2143"/>
              <a:gd name="T35" fmla="*/ 2147483647 h 1664"/>
              <a:gd name="T36" fmla="*/ 2147483647 w 2143"/>
              <a:gd name="T37" fmla="*/ 2147483647 h 1664"/>
              <a:gd name="T38" fmla="*/ 2147483647 w 2143"/>
              <a:gd name="T39" fmla="*/ 2147483647 h 1664"/>
              <a:gd name="T40" fmla="*/ 2147483647 w 2143"/>
              <a:gd name="T41" fmla="*/ 2147483647 h 1664"/>
              <a:gd name="T42" fmla="*/ 2147483647 w 2143"/>
              <a:gd name="T43" fmla="*/ 2147483647 h 1664"/>
              <a:gd name="T44" fmla="*/ 2147483647 w 2143"/>
              <a:gd name="T45" fmla="*/ 2147483647 h 1664"/>
              <a:gd name="T46" fmla="*/ 2147483647 w 2143"/>
              <a:gd name="T47" fmla="*/ 2147483647 h 1664"/>
              <a:gd name="T48" fmla="*/ 2147483647 w 2143"/>
              <a:gd name="T49" fmla="*/ 2147483647 h 1664"/>
              <a:gd name="T50" fmla="*/ 2147483647 w 2143"/>
              <a:gd name="T51" fmla="*/ 2147483647 h 1664"/>
              <a:gd name="T52" fmla="*/ 2147483647 w 2143"/>
              <a:gd name="T53" fmla="*/ 2147483647 h 1664"/>
              <a:gd name="T54" fmla="*/ 2147483647 w 2143"/>
              <a:gd name="T55" fmla="*/ 2147483647 h 1664"/>
              <a:gd name="T56" fmla="*/ 2147483647 w 2143"/>
              <a:gd name="T57" fmla="*/ 2147483647 h 1664"/>
              <a:gd name="T58" fmla="*/ 0 w 2143"/>
              <a:gd name="T59" fmla="*/ 2147483647 h 1664"/>
              <a:gd name="T60" fmla="*/ 2147483647 w 2143"/>
              <a:gd name="T61" fmla="*/ 2147483647 h 1664"/>
              <a:gd name="T62" fmla="*/ 2147483647 w 2143"/>
              <a:gd name="T63" fmla="*/ 0 h 16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3"/>
              <a:gd name="T97" fmla="*/ 0 h 1664"/>
              <a:gd name="T98" fmla="*/ 2143 w 2143"/>
              <a:gd name="T99" fmla="*/ 1664 h 16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3" h="1664">
                <a:moveTo>
                  <a:pt x="2059" y="0"/>
                </a:moveTo>
                <a:lnTo>
                  <a:pt x="2059" y="122"/>
                </a:lnTo>
                <a:cubicBezTo>
                  <a:pt x="1886" y="185"/>
                  <a:pt x="1750" y="284"/>
                  <a:pt x="1652" y="420"/>
                </a:cubicBezTo>
                <a:cubicBezTo>
                  <a:pt x="1554" y="555"/>
                  <a:pt x="1505" y="696"/>
                  <a:pt x="1505" y="842"/>
                </a:cubicBezTo>
                <a:cubicBezTo>
                  <a:pt x="1505" y="874"/>
                  <a:pt x="1510" y="897"/>
                  <a:pt x="1520" y="912"/>
                </a:cubicBezTo>
                <a:cubicBezTo>
                  <a:pt x="1527" y="922"/>
                  <a:pt x="1534" y="927"/>
                  <a:pt x="1543" y="927"/>
                </a:cubicBezTo>
                <a:cubicBezTo>
                  <a:pt x="1551" y="927"/>
                  <a:pt x="1563" y="921"/>
                  <a:pt x="1580" y="909"/>
                </a:cubicBezTo>
                <a:cubicBezTo>
                  <a:pt x="1633" y="871"/>
                  <a:pt x="1700" y="852"/>
                  <a:pt x="1782" y="852"/>
                </a:cubicBezTo>
                <a:cubicBezTo>
                  <a:pt x="1877" y="852"/>
                  <a:pt x="1961" y="891"/>
                  <a:pt x="2034" y="968"/>
                </a:cubicBezTo>
                <a:cubicBezTo>
                  <a:pt x="2107" y="1045"/>
                  <a:pt x="2143" y="1137"/>
                  <a:pt x="2143" y="1243"/>
                </a:cubicBezTo>
                <a:cubicBezTo>
                  <a:pt x="2143" y="1355"/>
                  <a:pt x="2101" y="1453"/>
                  <a:pt x="2017" y="1537"/>
                </a:cubicBezTo>
                <a:cubicBezTo>
                  <a:pt x="1934" y="1622"/>
                  <a:pt x="1832" y="1664"/>
                  <a:pt x="1712" y="1664"/>
                </a:cubicBezTo>
                <a:cubicBezTo>
                  <a:pt x="1573" y="1664"/>
                  <a:pt x="1452" y="1607"/>
                  <a:pt x="1351" y="1492"/>
                </a:cubicBezTo>
                <a:cubicBezTo>
                  <a:pt x="1249" y="1378"/>
                  <a:pt x="1199" y="1224"/>
                  <a:pt x="1199" y="1031"/>
                </a:cubicBezTo>
                <a:cubicBezTo>
                  <a:pt x="1199" y="807"/>
                  <a:pt x="1268" y="606"/>
                  <a:pt x="1406" y="428"/>
                </a:cubicBezTo>
                <a:cubicBezTo>
                  <a:pt x="1543" y="250"/>
                  <a:pt x="1761" y="108"/>
                  <a:pt x="2059" y="0"/>
                </a:cubicBezTo>
                <a:close/>
                <a:moveTo>
                  <a:pt x="860" y="0"/>
                </a:moveTo>
                <a:lnTo>
                  <a:pt x="860" y="122"/>
                </a:lnTo>
                <a:cubicBezTo>
                  <a:pt x="687" y="185"/>
                  <a:pt x="552" y="284"/>
                  <a:pt x="454" y="420"/>
                </a:cubicBezTo>
                <a:cubicBezTo>
                  <a:pt x="356" y="555"/>
                  <a:pt x="307" y="696"/>
                  <a:pt x="307" y="842"/>
                </a:cubicBezTo>
                <a:cubicBezTo>
                  <a:pt x="307" y="874"/>
                  <a:pt x="312" y="897"/>
                  <a:pt x="321" y="912"/>
                </a:cubicBezTo>
                <a:cubicBezTo>
                  <a:pt x="328" y="922"/>
                  <a:pt x="336" y="927"/>
                  <a:pt x="344" y="927"/>
                </a:cubicBezTo>
                <a:cubicBezTo>
                  <a:pt x="352" y="927"/>
                  <a:pt x="365" y="921"/>
                  <a:pt x="381" y="909"/>
                </a:cubicBezTo>
                <a:cubicBezTo>
                  <a:pt x="434" y="871"/>
                  <a:pt x="502" y="852"/>
                  <a:pt x="583" y="852"/>
                </a:cubicBezTo>
                <a:cubicBezTo>
                  <a:pt x="678" y="852"/>
                  <a:pt x="762" y="891"/>
                  <a:pt x="835" y="968"/>
                </a:cubicBezTo>
                <a:cubicBezTo>
                  <a:pt x="908" y="1045"/>
                  <a:pt x="945" y="1137"/>
                  <a:pt x="945" y="1243"/>
                </a:cubicBezTo>
                <a:cubicBezTo>
                  <a:pt x="945" y="1355"/>
                  <a:pt x="903" y="1453"/>
                  <a:pt x="819" y="1537"/>
                </a:cubicBezTo>
                <a:cubicBezTo>
                  <a:pt x="735" y="1622"/>
                  <a:pt x="633" y="1664"/>
                  <a:pt x="513" y="1664"/>
                </a:cubicBezTo>
                <a:cubicBezTo>
                  <a:pt x="374" y="1664"/>
                  <a:pt x="253" y="1607"/>
                  <a:pt x="152" y="1492"/>
                </a:cubicBezTo>
                <a:cubicBezTo>
                  <a:pt x="51" y="1378"/>
                  <a:pt x="0" y="1224"/>
                  <a:pt x="0" y="1031"/>
                </a:cubicBezTo>
                <a:cubicBezTo>
                  <a:pt x="0" y="807"/>
                  <a:pt x="69" y="606"/>
                  <a:pt x="207" y="428"/>
                </a:cubicBezTo>
                <a:cubicBezTo>
                  <a:pt x="345" y="250"/>
                  <a:pt x="562" y="108"/>
                  <a:pt x="860" y="0"/>
                </a:cubicBezTo>
                <a:close/>
              </a:path>
            </a:pathLst>
          </a:custGeom>
          <a:solidFill>
            <a:srgbClr val="808080"/>
          </a:solidFill>
          <a:ln w="3175" cap="flat" cmpd="sng" algn="ctr">
            <a:noFill/>
            <a:prstDash val="solid"/>
            <a:round/>
            <a:headEnd/>
            <a:tailEnd/>
          </a:ln>
        </p:spPr>
        <p:txBody>
          <a:bodyPr wrap="none" lIns="75868" tIns="37934" rIns="75868" bIns="37934" anchor="ctr"/>
          <a:lstStyle/>
          <a:p>
            <a:endParaRPr lang="en-US" dirty="0"/>
          </a:p>
        </p:txBody>
      </p:sp>
      <p:pic>
        <p:nvPicPr>
          <p:cNvPr id="14" name="Picture 10" descr="deloit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445" y="2847461"/>
            <a:ext cx="1189990" cy="2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KP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4165" y="3990462"/>
            <a:ext cx="890270" cy="29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W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34" y="4447101"/>
            <a:ext cx="1955800" cy="1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earnst-you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824" y="3228461"/>
            <a:ext cx="1832610" cy="1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logo_gartn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5405" y="3609461"/>
            <a:ext cx="1129030" cy="2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protiviti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8414" y="4752462"/>
            <a:ext cx="1176020" cy="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IIA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6534" y="5228711"/>
            <a:ext cx="977900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741755" y="2881079"/>
            <a:ext cx="34290" cy="29191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75868" tIns="37934" rIns="75868" bIns="37934"/>
          <a:lstStyle/>
          <a:p>
            <a:endParaRPr lang="en-US" dirty="0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2010234" y="2194719"/>
            <a:ext cx="640080" cy="417419"/>
          </a:xfrm>
          <a:custGeom>
            <a:avLst/>
            <a:gdLst>
              <a:gd name="T0" fmla="*/ 2147483647 w 2143"/>
              <a:gd name="T1" fmla="*/ 0 h 1664"/>
              <a:gd name="T2" fmla="*/ 2147483647 w 2143"/>
              <a:gd name="T3" fmla="*/ 2147483647 h 1664"/>
              <a:gd name="T4" fmla="*/ 2147483647 w 2143"/>
              <a:gd name="T5" fmla="*/ 2147483647 h 1664"/>
              <a:gd name="T6" fmla="*/ 2147483647 w 2143"/>
              <a:gd name="T7" fmla="*/ 2147483647 h 1664"/>
              <a:gd name="T8" fmla="*/ 2147483647 w 2143"/>
              <a:gd name="T9" fmla="*/ 2147483647 h 1664"/>
              <a:gd name="T10" fmla="*/ 2147483647 w 2143"/>
              <a:gd name="T11" fmla="*/ 2147483647 h 1664"/>
              <a:gd name="T12" fmla="*/ 2147483647 w 2143"/>
              <a:gd name="T13" fmla="*/ 2147483647 h 1664"/>
              <a:gd name="T14" fmla="*/ 2147483647 w 2143"/>
              <a:gd name="T15" fmla="*/ 2147483647 h 1664"/>
              <a:gd name="T16" fmla="*/ 2147483647 w 2143"/>
              <a:gd name="T17" fmla="*/ 2147483647 h 1664"/>
              <a:gd name="T18" fmla="*/ 2147483647 w 2143"/>
              <a:gd name="T19" fmla="*/ 2147483647 h 1664"/>
              <a:gd name="T20" fmla="*/ 2147483647 w 2143"/>
              <a:gd name="T21" fmla="*/ 2147483647 h 1664"/>
              <a:gd name="T22" fmla="*/ 2147483647 w 2143"/>
              <a:gd name="T23" fmla="*/ 2147483647 h 1664"/>
              <a:gd name="T24" fmla="*/ 2147483647 w 2143"/>
              <a:gd name="T25" fmla="*/ 2147483647 h 1664"/>
              <a:gd name="T26" fmla="*/ 2147483647 w 2143"/>
              <a:gd name="T27" fmla="*/ 2147483647 h 1664"/>
              <a:gd name="T28" fmla="*/ 2147483647 w 2143"/>
              <a:gd name="T29" fmla="*/ 2147483647 h 1664"/>
              <a:gd name="T30" fmla="*/ 2147483647 w 2143"/>
              <a:gd name="T31" fmla="*/ 0 h 1664"/>
              <a:gd name="T32" fmla="*/ 2147483647 w 2143"/>
              <a:gd name="T33" fmla="*/ 0 h 1664"/>
              <a:gd name="T34" fmla="*/ 2147483647 w 2143"/>
              <a:gd name="T35" fmla="*/ 2147483647 h 1664"/>
              <a:gd name="T36" fmla="*/ 2147483647 w 2143"/>
              <a:gd name="T37" fmla="*/ 2147483647 h 1664"/>
              <a:gd name="T38" fmla="*/ 2147483647 w 2143"/>
              <a:gd name="T39" fmla="*/ 2147483647 h 1664"/>
              <a:gd name="T40" fmla="*/ 2147483647 w 2143"/>
              <a:gd name="T41" fmla="*/ 2147483647 h 1664"/>
              <a:gd name="T42" fmla="*/ 2147483647 w 2143"/>
              <a:gd name="T43" fmla="*/ 2147483647 h 1664"/>
              <a:gd name="T44" fmla="*/ 2147483647 w 2143"/>
              <a:gd name="T45" fmla="*/ 2147483647 h 1664"/>
              <a:gd name="T46" fmla="*/ 2147483647 w 2143"/>
              <a:gd name="T47" fmla="*/ 2147483647 h 1664"/>
              <a:gd name="T48" fmla="*/ 2147483647 w 2143"/>
              <a:gd name="T49" fmla="*/ 2147483647 h 1664"/>
              <a:gd name="T50" fmla="*/ 2147483647 w 2143"/>
              <a:gd name="T51" fmla="*/ 2147483647 h 1664"/>
              <a:gd name="T52" fmla="*/ 2147483647 w 2143"/>
              <a:gd name="T53" fmla="*/ 2147483647 h 1664"/>
              <a:gd name="T54" fmla="*/ 2147483647 w 2143"/>
              <a:gd name="T55" fmla="*/ 2147483647 h 1664"/>
              <a:gd name="T56" fmla="*/ 2147483647 w 2143"/>
              <a:gd name="T57" fmla="*/ 2147483647 h 1664"/>
              <a:gd name="T58" fmla="*/ 0 w 2143"/>
              <a:gd name="T59" fmla="*/ 2147483647 h 1664"/>
              <a:gd name="T60" fmla="*/ 2147483647 w 2143"/>
              <a:gd name="T61" fmla="*/ 2147483647 h 1664"/>
              <a:gd name="T62" fmla="*/ 2147483647 w 2143"/>
              <a:gd name="T63" fmla="*/ 0 h 16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3"/>
              <a:gd name="T97" fmla="*/ 0 h 1664"/>
              <a:gd name="T98" fmla="*/ 2143 w 2143"/>
              <a:gd name="T99" fmla="*/ 1664 h 16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3" h="1664">
                <a:moveTo>
                  <a:pt x="2059" y="0"/>
                </a:moveTo>
                <a:lnTo>
                  <a:pt x="2059" y="122"/>
                </a:lnTo>
                <a:cubicBezTo>
                  <a:pt x="1886" y="185"/>
                  <a:pt x="1750" y="284"/>
                  <a:pt x="1652" y="420"/>
                </a:cubicBezTo>
                <a:cubicBezTo>
                  <a:pt x="1554" y="555"/>
                  <a:pt x="1505" y="696"/>
                  <a:pt x="1505" y="842"/>
                </a:cubicBezTo>
                <a:cubicBezTo>
                  <a:pt x="1505" y="874"/>
                  <a:pt x="1510" y="897"/>
                  <a:pt x="1520" y="912"/>
                </a:cubicBezTo>
                <a:cubicBezTo>
                  <a:pt x="1527" y="922"/>
                  <a:pt x="1534" y="927"/>
                  <a:pt x="1543" y="927"/>
                </a:cubicBezTo>
                <a:cubicBezTo>
                  <a:pt x="1551" y="927"/>
                  <a:pt x="1563" y="921"/>
                  <a:pt x="1580" y="909"/>
                </a:cubicBezTo>
                <a:cubicBezTo>
                  <a:pt x="1633" y="871"/>
                  <a:pt x="1700" y="852"/>
                  <a:pt x="1782" y="852"/>
                </a:cubicBezTo>
                <a:cubicBezTo>
                  <a:pt x="1877" y="852"/>
                  <a:pt x="1961" y="891"/>
                  <a:pt x="2034" y="968"/>
                </a:cubicBezTo>
                <a:cubicBezTo>
                  <a:pt x="2107" y="1045"/>
                  <a:pt x="2143" y="1137"/>
                  <a:pt x="2143" y="1243"/>
                </a:cubicBezTo>
                <a:cubicBezTo>
                  <a:pt x="2143" y="1355"/>
                  <a:pt x="2101" y="1453"/>
                  <a:pt x="2017" y="1537"/>
                </a:cubicBezTo>
                <a:cubicBezTo>
                  <a:pt x="1934" y="1622"/>
                  <a:pt x="1832" y="1664"/>
                  <a:pt x="1712" y="1664"/>
                </a:cubicBezTo>
                <a:cubicBezTo>
                  <a:pt x="1573" y="1664"/>
                  <a:pt x="1452" y="1607"/>
                  <a:pt x="1351" y="1492"/>
                </a:cubicBezTo>
                <a:cubicBezTo>
                  <a:pt x="1249" y="1378"/>
                  <a:pt x="1199" y="1224"/>
                  <a:pt x="1199" y="1031"/>
                </a:cubicBezTo>
                <a:cubicBezTo>
                  <a:pt x="1199" y="807"/>
                  <a:pt x="1268" y="606"/>
                  <a:pt x="1406" y="428"/>
                </a:cubicBezTo>
                <a:cubicBezTo>
                  <a:pt x="1543" y="250"/>
                  <a:pt x="1761" y="108"/>
                  <a:pt x="2059" y="0"/>
                </a:cubicBezTo>
                <a:close/>
                <a:moveTo>
                  <a:pt x="860" y="0"/>
                </a:moveTo>
                <a:lnTo>
                  <a:pt x="860" y="122"/>
                </a:lnTo>
                <a:cubicBezTo>
                  <a:pt x="687" y="185"/>
                  <a:pt x="552" y="284"/>
                  <a:pt x="454" y="420"/>
                </a:cubicBezTo>
                <a:cubicBezTo>
                  <a:pt x="356" y="555"/>
                  <a:pt x="307" y="696"/>
                  <a:pt x="307" y="842"/>
                </a:cubicBezTo>
                <a:cubicBezTo>
                  <a:pt x="307" y="874"/>
                  <a:pt x="312" y="897"/>
                  <a:pt x="321" y="912"/>
                </a:cubicBezTo>
                <a:cubicBezTo>
                  <a:pt x="328" y="922"/>
                  <a:pt x="336" y="927"/>
                  <a:pt x="344" y="927"/>
                </a:cubicBezTo>
                <a:cubicBezTo>
                  <a:pt x="352" y="927"/>
                  <a:pt x="365" y="921"/>
                  <a:pt x="381" y="909"/>
                </a:cubicBezTo>
                <a:cubicBezTo>
                  <a:pt x="434" y="871"/>
                  <a:pt x="502" y="852"/>
                  <a:pt x="583" y="852"/>
                </a:cubicBezTo>
                <a:cubicBezTo>
                  <a:pt x="678" y="852"/>
                  <a:pt x="762" y="891"/>
                  <a:pt x="835" y="968"/>
                </a:cubicBezTo>
                <a:cubicBezTo>
                  <a:pt x="908" y="1045"/>
                  <a:pt x="945" y="1137"/>
                  <a:pt x="945" y="1243"/>
                </a:cubicBezTo>
                <a:cubicBezTo>
                  <a:pt x="945" y="1355"/>
                  <a:pt x="903" y="1453"/>
                  <a:pt x="819" y="1537"/>
                </a:cubicBezTo>
                <a:cubicBezTo>
                  <a:pt x="735" y="1622"/>
                  <a:pt x="633" y="1664"/>
                  <a:pt x="513" y="1664"/>
                </a:cubicBezTo>
                <a:cubicBezTo>
                  <a:pt x="374" y="1664"/>
                  <a:pt x="253" y="1607"/>
                  <a:pt x="152" y="1492"/>
                </a:cubicBezTo>
                <a:cubicBezTo>
                  <a:pt x="51" y="1378"/>
                  <a:pt x="0" y="1224"/>
                  <a:pt x="0" y="1031"/>
                </a:cubicBezTo>
                <a:cubicBezTo>
                  <a:pt x="0" y="807"/>
                  <a:pt x="69" y="606"/>
                  <a:pt x="207" y="428"/>
                </a:cubicBezTo>
                <a:cubicBezTo>
                  <a:pt x="345" y="250"/>
                  <a:pt x="562" y="108"/>
                  <a:pt x="860" y="0"/>
                </a:cubicBezTo>
                <a:close/>
              </a:path>
            </a:pathLst>
          </a:custGeom>
          <a:solidFill>
            <a:srgbClr val="808080"/>
          </a:solidFill>
          <a:ln w="3175" cap="flat" cmpd="sng" algn="ctr">
            <a:noFill/>
            <a:prstDash val="solid"/>
            <a:round/>
            <a:headEnd/>
            <a:tailEnd/>
          </a:ln>
        </p:spPr>
        <p:txBody>
          <a:bodyPr wrap="none" lIns="75868" tIns="37934" rIns="75868" bIns="37934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0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1037557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Palatino Linotype" pitchFamily="18" charset="0"/>
              </a:rPr>
              <a:t>TeamRisk</a:t>
            </a:r>
            <a:r>
              <a:rPr lang="en-US" b="1" dirty="0" smtClean="0">
                <a:latin typeface="Palatino Linotype" pitchFamily="18" charset="0"/>
              </a:rPr>
              <a:t> history </a:t>
            </a:r>
          </a:p>
          <a:p>
            <a:pPr marL="0" indent="0">
              <a:buNone/>
            </a:pPr>
            <a:endParaRPr lang="en-US" sz="2800" b="1" dirty="0">
              <a:latin typeface="Palatino Linotype" pitchFamily="18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Palatino Linotype" pitchFamily="18" charset="0"/>
              </a:rPr>
              <a:t>First focus group / demo in 2002 (San Francisco)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Palatino Linotype" pitchFamily="18" charset="0"/>
              </a:rPr>
              <a:t>Demo’s at annual User Forums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Palatino Linotype" pitchFamily="18" charset="0"/>
              </a:rPr>
              <a:t>2002-2009 …very few clients interested (1 Federal agency, DOL)</a:t>
            </a:r>
            <a:br>
              <a:rPr lang="en-US" sz="2400" b="1" dirty="0" smtClean="0">
                <a:latin typeface="Palatino Linotype" pitchFamily="18" charset="0"/>
              </a:rPr>
            </a:br>
            <a:r>
              <a:rPr lang="en-US" sz="2400" b="1" dirty="0" smtClean="0">
                <a:latin typeface="Palatino Linotype" pitchFamily="18" charset="0"/>
              </a:rPr>
              <a:t>(during this period, product evolved w/o marketing…)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>
                <a:latin typeface="Palatino Linotype" pitchFamily="18" charset="0"/>
              </a:rPr>
              <a:t>2009 </a:t>
            </a:r>
            <a:r>
              <a:rPr lang="en-US" sz="2400" b="1" dirty="0">
                <a:latin typeface="Palatino Linotype" pitchFamily="18" charset="0"/>
              </a:rPr>
              <a:t>66% of </a:t>
            </a:r>
            <a:r>
              <a:rPr lang="en-US" sz="2400" b="1" dirty="0" smtClean="0">
                <a:latin typeface="Palatino Linotype" pitchFamily="18" charset="0"/>
              </a:rPr>
              <a:t>clients at NYC/Northeast </a:t>
            </a:r>
            <a:r>
              <a:rPr lang="en-US" sz="2400" b="1" dirty="0">
                <a:latin typeface="Palatino Linotype" pitchFamily="18" charset="0"/>
              </a:rPr>
              <a:t>user </a:t>
            </a:r>
            <a:r>
              <a:rPr lang="en-US" sz="2400" b="1" dirty="0" smtClean="0">
                <a:latin typeface="Palatino Linotype" pitchFamily="18" charset="0"/>
              </a:rPr>
              <a:t>group using </a:t>
            </a:r>
            <a:r>
              <a:rPr lang="en-US" sz="2400" b="1" dirty="0">
                <a:latin typeface="Palatino Linotype" pitchFamily="18" charset="0"/>
              </a:rPr>
              <a:t>tool…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Palatino Linotype" pitchFamily="18" charset="0"/>
              </a:rPr>
              <a:t>DOL, DLA, DOE, TIGTA… </a:t>
            </a:r>
            <a:endParaRPr lang="en-US" sz="2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4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8640" y="1813159"/>
            <a:ext cx="9875520" cy="610160"/>
          </a:xfrm>
        </p:spPr>
        <p:txBody>
          <a:bodyPr/>
          <a:lstStyle/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dirty="0" smtClean="0"/>
              <a:t>TIGTA:  Custom </a:t>
            </a:r>
            <a:r>
              <a:rPr lang="en-US" sz="3200" b="1" dirty="0" err="1" smtClean="0"/>
              <a:t>TeamRisk</a:t>
            </a:r>
            <a:r>
              <a:rPr lang="en-US" sz="3200" b="1" dirty="0" smtClean="0"/>
              <a:t> Methodology</a:t>
            </a:r>
            <a:endParaRPr lang="en-US" sz="3200" b="1" dirty="0"/>
          </a:p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82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8640" y="1813159"/>
            <a:ext cx="9875520" cy="610160"/>
          </a:xfrm>
        </p:spPr>
        <p:txBody>
          <a:bodyPr/>
          <a:lstStyle/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dirty="0" smtClean="0"/>
              <a:t>TIGTA:  Custom </a:t>
            </a:r>
            <a:r>
              <a:rPr lang="en-US" sz="3200" b="1" dirty="0" err="1" smtClean="0"/>
              <a:t>TeamRisk</a:t>
            </a:r>
            <a:r>
              <a:rPr lang="en-US" sz="3200" b="1" dirty="0" smtClean="0"/>
              <a:t> Methodology</a:t>
            </a:r>
            <a:endParaRPr lang="en-US" sz="3200" b="1" dirty="0"/>
          </a:p>
          <a:p>
            <a:pPr marL="397764" lvl="2" indent="-397764">
              <a:buClr>
                <a:schemeClr val="accent2"/>
              </a:buClr>
              <a:buNone/>
            </a:pPr>
            <a:r>
              <a:rPr lang="en-US" sz="3200" b="1" dirty="0"/>
              <a:t>	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794"/>
            <a:ext cx="885825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016"/>
            <a:ext cx="885825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794"/>
            <a:ext cx="885825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794"/>
            <a:ext cx="885825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6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728119"/>
            <a:ext cx="8968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Risk Assessments with </a:t>
            </a:r>
            <a:r>
              <a:rPr lang="en-US" sz="4800" b="1" dirty="0" err="1" smtClean="0">
                <a:latin typeface="Calibri" pitchFamily="34" charset="0"/>
              </a:rPr>
              <a:t>TeamRisk</a:t>
            </a:r>
            <a:r>
              <a:rPr lang="en-US" sz="4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Dept. Of Energy OIG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0" name="Picture 9" descr="DO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5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Leveraging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Technology for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Risk Based Audit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Plans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Department of Energy</a:t>
            </a:r>
          </a:p>
          <a:p>
            <a:pPr lvl="1"/>
            <a:r>
              <a:rPr lang="en-US" dirty="0" smtClean="0"/>
              <a:t>Rich History </a:t>
            </a:r>
          </a:p>
          <a:p>
            <a:pPr lvl="2"/>
            <a:r>
              <a:rPr lang="en-US" dirty="0" smtClean="0"/>
              <a:t>Manhattan Project’s Atomic Bomb (Atomic Energy Commission  in 1946)</a:t>
            </a:r>
          </a:p>
          <a:p>
            <a:pPr lvl="2"/>
            <a:r>
              <a:rPr lang="en-US" dirty="0" smtClean="0"/>
              <a:t>Energy Crisis (Department of Energy in 1977)</a:t>
            </a:r>
          </a:p>
          <a:p>
            <a:pPr lvl="1"/>
            <a:r>
              <a:rPr lang="en-US" dirty="0" smtClean="0"/>
              <a:t>Diverse Mission 	</a:t>
            </a:r>
          </a:p>
          <a:p>
            <a:pPr lvl="2"/>
            <a:r>
              <a:rPr lang="en-US" dirty="0" smtClean="0"/>
              <a:t>to ensure America’s security and prosperity by addressing its energy, environmental, and nuclear challenges through transformative science and technology solutions</a:t>
            </a:r>
          </a:p>
          <a:p>
            <a:pPr lvl="3"/>
            <a:r>
              <a:rPr lang="en-US" dirty="0" smtClean="0"/>
              <a:t>Transform our Energy Systems</a:t>
            </a:r>
          </a:p>
          <a:p>
            <a:pPr lvl="3"/>
            <a:r>
              <a:rPr lang="en-US" dirty="0" smtClean="0"/>
              <a:t>Promote Science and Engineering Enterprise</a:t>
            </a:r>
          </a:p>
          <a:p>
            <a:pPr lvl="3"/>
            <a:r>
              <a:rPr lang="en-US" dirty="0" smtClean="0"/>
              <a:t>Secure Our Nation</a:t>
            </a:r>
          </a:p>
          <a:p>
            <a:pPr lvl="3"/>
            <a:r>
              <a:rPr lang="en-US" dirty="0" smtClean="0"/>
              <a:t>Management and Operational Excellence</a:t>
            </a:r>
          </a:p>
          <a:p>
            <a:pPr lvl="1"/>
            <a:r>
              <a:rPr lang="en-US" dirty="0" smtClean="0"/>
              <a:t>Workforce </a:t>
            </a:r>
          </a:p>
          <a:p>
            <a:pPr lvl="2"/>
            <a:r>
              <a:rPr lang="en-US" dirty="0" smtClean="0"/>
              <a:t>&gt;15,000 Federal Employees</a:t>
            </a:r>
          </a:p>
          <a:p>
            <a:pPr lvl="2"/>
            <a:r>
              <a:rPr lang="en-US" dirty="0" smtClean="0"/>
              <a:t>&gt;90,000 Contractor employees</a:t>
            </a:r>
          </a:p>
        </p:txBody>
      </p:sp>
      <p:pic>
        <p:nvPicPr>
          <p:cNvPr id="14" name="Picture 13" descr="DO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4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DOE Structure	</a:t>
            </a:r>
          </a:p>
          <a:p>
            <a:pPr lvl="1"/>
            <a:r>
              <a:rPr lang="en-US" dirty="0" smtClean="0"/>
              <a:t>Located in 28 states </a:t>
            </a:r>
          </a:p>
          <a:p>
            <a:pPr lvl="1"/>
            <a:r>
              <a:rPr lang="en-US" dirty="0" smtClean="0"/>
              <a:t>Three Under Secretaries (Energy, Nuclear Security, and Science)</a:t>
            </a:r>
          </a:p>
          <a:p>
            <a:pPr lvl="1"/>
            <a:r>
              <a:rPr lang="en-US" dirty="0" smtClean="0"/>
              <a:t>Advanced Research Projects Agency – Energy </a:t>
            </a:r>
          </a:p>
          <a:p>
            <a:pPr lvl="1"/>
            <a:r>
              <a:rPr lang="en-US" dirty="0" smtClean="0"/>
              <a:t>Energy Information Administration</a:t>
            </a:r>
          </a:p>
          <a:p>
            <a:pPr lvl="1"/>
            <a:r>
              <a:rPr lang="en-US" dirty="0" smtClean="0"/>
              <a:t>Loans Program Office</a:t>
            </a:r>
          </a:p>
          <a:p>
            <a:pPr lvl="1"/>
            <a:r>
              <a:rPr lang="en-US" dirty="0" smtClean="0"/>
              <a:t>4 Power Marketing Administrations (Bonneville, Southeastern, Southwestern, Western)</a:t>
            </a:r>
          </a:p>
          <a:p>
            <a:pPr lvl="1"/>
            <a:r>
              <a:rPr lang="en-US" dirty="0" smtClean="0"/>
              <a:t>13 Staff and Support Offices</a:t>
            </a:r>
          </a:p>
          <a:p>
            <a:pPr lvl="1"/>
            <a:r>
              <a:rPr lang="en-US" dirty="0" smtClean="0"/>
              <a:t>22 Operations and Site Offices</a:t>
            </a:r>
          </a:p>
          <a:p>
            <a:pPr lvl="1"/>
            <a:r>
              <a:rPr lang="en-US" dirty="0" smtClean="0"/>
              <a:t>24 Research Laboratories and Facilities</a:t>
            </a:r>
          </a:p>
          <a:p>
            <a:pPr lvl="1"/>
            <a:r>
              <a:rPr lang="en-US" dirty="0" smtClean="0"/>
              <a:t>17 National Laboratories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OIG Organization</a:t>
            </a:r>
          </a:p>
          <a:p>
            <a:pPr lvl="1"/>
            <a:r>
              <a:rPr lang="en-US" dirty="0" smtClean="0"/>
              <a:t>3 Divisional Directors (Central, Eastern, Western)</a:t>
            </a:r>
          </a:p>
          <a:p>
            <a:pPr lvl="1"/>
            <a:r>
              <a:rPr lang="en-US" dirty="0" smtClean="0"/>
              <a:t>8 Assistant Directors (Central 2, Eastern 3, Western 3)</a:t>
            </a:r>
          </a:p>
          <a:p>
            <a:pPr lvl="1"/>
            <a:r>
              <a:rPr lang="en-US" dirty="0" smtClean="0"/>
              <a:t>21 Audit Groups at 13 sites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47121" y="152403"/>
            <a:ext cx="881393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14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I. Define the Audit Universe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Picture 7" descr="DO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5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751" y="927647"/>
            <a:ext cx="4066940" cy="62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70966"/>
            <a:ext cx="5486400" cy="500894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6600"/>
                </a:solidFill>
              </a:rPr>
              <a:t>DOE Structure (Less than 40 Entities to Assess Risk)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Located in 28 states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Three Under Secretaries (Energy, Nuclear Security, and Science)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Advanced Research Projects Agency – Energy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Energy Information Administration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Loans Program Office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4 Power Marketing Administrations (Bonneville, Southeastern, Southwestern, Western)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13 Staff and Support Offices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22 Operations and Site Offices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24 Research Laboratories and Facilities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17 National Laboratories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Calibri" pitchFamily="34" charset="0"/>
              <a:buChar char="×"/>
            </a:pPr>
            <a:r>
              <a:rPr lang="en-US" dirty="0" smtClean="0"/>
              <a:t>IG Organization was used last year. </a:t>
            </a:r>
          </a:p>
          <a:p>
            <a:pPr lvl="1">
              <a:buNone/>
            </a:pPr>
            <a:r>
              <a:rPr lang="en-US" dirty="0" smtClean="0"/>
              <a:t>Over 500 Entities to Assess Risk</a:t>
            </a:r>
          </a:p>
          <a:p>
            <a:pPr lvl="1">
              <a:buNone/>
            </a:pPr>
            <a:r>
              <a:rPr lang="en-US" dirty="0" smtClean="0"/>
              <a:t>Overlaps</a:t>
            </a:r>
          </a:p>
          <a:p>
            <a:pPr lvl="1">
              <a:buNone/>
            </a:pPr>
            <a:r>
              <a:rPr lang="en-US" dirty="0" smtClean="0"/>
              <a:t>Gaps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0" name="Picture 9" descr="DO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14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I. Define the Audit Universe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10070770" cy="4876800"/>
          </a:xfrm>
        </p:spPr>
        <p:txBody>
          <a:bodyPr numCol="1">
            <a:normAutofit/>
          </a:bodyPr>
          <a:lstStyle/>
          <a:p>
            <a:pPr marL="596646" indent="-596646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STRATEGIC</a:t>
            </a:r>
          </a:p>
          <a:p>
            <a:pPr marL="1020763" lvl="1" indent="-514350"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b="1" cap="all" dirty="0" smtClean="0">
                <a:solidFill>
                  <a:srgbClr val="FF0000"/>
                </a:solidFill>
              </a:rPr>
              <a:t>2.  Operations</a:t>
            </a:r>
          </a:p>
          <a:p>
            <a:pPr>
              <a:buNone/>
            </a:pPr>
            <a:endParaRPr lang="en-US" b="1" cap="al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cap="all" dirty="0" smtClean="0">
                <a:solidFill>
                  <a:srgbClr val="FF0000"/>
                </a:solidFill>
              </a:rPr>
              <a:t>3.  Reporting </a:t>
            </a:r>
          </a:p>
          <a:p>
            <a:pPr>
              <a:buNone/>
            </a:pPr>
            <a:endParaRPr lang="en-US" b="1" cap="al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cap="all" dirty="0" smtClean="0">
                <a:solidFill>
                  <a:srgbClr val="FF0000"/>
                </a:solidFill>
              </a:rPr>
              <a:t>4.  Compliance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4" name="Picture 13" descr="DO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47121" y="152403"/>
            <a:ext cx="881393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1014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II. Define Agency </a:t>
            </a:r>
            <a:r>
              <a:rPr lang="en-US" sz="3200" b="1" i="1" kern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0bjectives, and Identify Risk and Controls</a:t>
            </a:r>
          </a:p>
        </p:txBody>
      </p:sp>
    </p:spTree>
    <p:extLst>
      <p:ext uri="{BB962C8B-B14F-4D97-AF65-F5344CB8AC3E}">
        <p14:creationId xmlns:p14="http://schemas.microsoft.com/office/powerpoint/2010/main" xmlns="" val="40648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Author:  Billy S. Benge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79</a:t>
            </a:fld>
            <a:r>
              <a:rPr lang="en-US" smtClean="0"/>
              <a:t> of __</a:t>
            </a:r>
            <a:endParaRPr lang="en-US" dirty="0"/>
          </a:p>
        </p:txBody>
      </p:sp>
      <p:pic>
        <p:nvPicPr>
          <p:cNvPr id="7" name="Picture 6" descr="DO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2800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67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0467"/>
            <a:ext cx="9875520" cy="4719052"/>
          </a:xfrm>
        </p:spPr>
        <p:txBody>
          <a:bodyPr/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/>
          </a:p>
          <a:p>
            <a:pPr algn="ctr">
              <a:buNone/>
            </a:pPr>
            <a:r>
              <a:rPr lang="en-US" i="1" dirty="0" smtClean="0"/>
              <a:t>Newton</a:t>
            </a:r>
          </a:p>
          <a:p>
            <a:pPr algn="ctr">
              <a:buNone/>
            </a:pPr>
            <a:r>
              <a:rPr lang="en-US" i="1" dirty="0" smtClean="0">
                <a:cs typeface="ＭＳ Ｐゴシック" charset="0"/>
              </a:rPr>
              <a:t>Gravity</a:t>
            </a:r>
          </a:p>
          <a:p>
            <a:pPr algn="ctr">
              <a:buNone/>
            </a:pPr>
            <a:r>
              <a:rPr lang="en-US" i="1" dirty="0" smtClean="0">
                <a:cs typeface="ＭＳ Ｐゴシック" charset="0"/>
              </a:rPr>
              <a:t>The Moon, the Stars</a:t>
            </a:r>
          </a:p>
          <a:p>
            <a:pPr algn="ctr">
              <a:buNone/>
            </a:pPr>
            <a:r>
              <a:rPr lang="en-US" b="1" i="1" dirty="0" smtClean="0">
                <a:cs typeface="ＭＳ Ｐゴシック" charset="0"/>
              </a:rPr>
              <a:t>Naming the familiar…</a:t>
            </a:r>
            <a:endParaRPr lang="en-US" b="1" i="1" dirty="0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114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i="1" dirty="0" smtClean="0">
                <a:solidFill>
                  <a:schemeClr val="accent2">
                    <a:lumMod val="50000"/>
                  </a:schemeClr>
                </a:solidFill>
              </a:rPr>
              <a:t>II. Define Agency 0bjectives, and Identify Risk and Controls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Author:  Billy S. Benge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80</a:t>
            </a:fld>
            <a:r>
              <a:rPr lang="en-US" smtClean="0"/>
              <a:t> of __</a:t>
            </a:r>
            <a:endParaRPr lang="en-US" dirty="0"/>
          </a:p>
        </p:txBody>
      </p:sp>
      <p:pic>
        <p:nvPicPr>
          <p:cNvPr id="7" name="Picture 6" descr="DO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7519"/>
            <a:ext cx="10972800" cy="48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Picture 6" descr="DO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447"/>
            <a:ext cx="8991600" cy="72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19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3719"/>
            <a:ext cx="10543773" cy="4876800"/>
          </a:xfrm>
        </p:spPr>
        <p:txBody>
          <a:bodyPr numCol="1">
            <a:normAutofit/>
          </a:bodyPr>
          <a:lstStyle/>
          <a:p>
            <a:pPr lvl="2" algn="ctr">
              <a:buNone/>
            </a:pPr>
            <a:endParaRPr lang="en-US" dirty="0" smtClean="0"/>
          </a:p>
          <a:p>
            <a:pPr lvl="2" algn="ctr">
              <a:buNone/>
            </a:pPr>
            <a:r>
              <a:rPr lang="en-US" dirty="0" smtClean="0"/>
              <a:t>Last Decade		</a:t>
            </a:r>
            <a:endParaRPr lang="en-US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0" name="Picture 9" descr="DO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47121" y="152403"/>
            <a:ext cx="881393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1014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III. </a:t>
            </a:r>
            <a:r>
              <a:rPr lang="en-US" sz="3200" b="1" i="1" kern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Risk Assessment and the Effectiveness of Controls</a:t>
            </a:r>
          </a:p>
        </p:txBody>
      </p:sp>
      <p:pic>
        <p:nvPicPr>
          <p:cNvPr id="26626" name="Picture 2" descr="http://vertaccount.com/wp-content/uploads/2011/01/stacks-of-pa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728119"/>
            <a:ext cx="3200400" cy="31323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" y="1280319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Striving to refine and improve the risk assessment and planning process….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2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i="1" dirty="0" smtClean="0">
                <a:solidFill>
                  <a:schemeClr val="accent2">
                    <a:lumMod val="50000"/>
                  </a:schemeClr>
                </a:solidFill>
              </a:rPr>
              <a:t>III. Risk Assessment and the Effectiveness of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Last Year – Using </a:t>
            </a:r>
            <a:r>
              <a:rPr lang="en-US" sz="2600" dirty="0" err="1" smtClean="0"/>
              <a:t>TeamRisk</a:t>
            </a:r>
            <a:r>
              <a:rPr lang="en-US" sz="2600" dirty="0" smtClean="0"/>
              <a:t> but not utilizing controls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Author:  Billy S. Benge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83</a:t>
            </a:fld>
            <a:r>
              <a:rPr lang="en-US" smtClean="0"/>
              <a:t> of __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31707"/>
          <a:stretch>
            <a:fillRect/>
          </a:stretch>
        </p:blipFill>
        <p:spPr bwMode="auto">
          <a:xfrm>
            <a:off x="228600" y="2423319"/>
            <a:ext cx="88992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9" name="Picture 8" descr="DO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1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i="1" dirty="0" smtClean="0">
                <a:solidFill>
                  <a:schemeClr val="accent2">
                    <a:lumMod val="50000"/>
                  </a:schemeClr>
                </a:solidFill>
              </a:rPr>
              <a:t>III. Risk Assessment and the Effectiveness of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Current – using controls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Author:  Billy S. Benge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84</a:t>
            </a:fld>
            <a:r>
              <a:rPr lang="en-US" smtClean="0"/>
              <a:t> of __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5319"/>
            <a:ext cx="108008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9" name="Picture 8" descr="DO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Questions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  <p:pic>
        <p:nvPicPr>
          <p:cNvPr id="10" name="Picture 9" descr="DO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800" y="0"/>
            <a:ext cx="1828800" cy="1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Content Placeholder 3" descr="OIG_Metallic_No_Backgrou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84355" y="1237708"/>
            <a:ext cx="3130845" cy="392881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71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 bwMode="auto">
          <a:xfrm>
            <a:off x="822960" y="1011978"/>
            <a:ext cx="9326880" cy="12649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070" tIns="53035" rIns="106070" bIns="53035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Extending TeamMate Functionality:  TeamMate Customization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070" tIns="53035" rIns="106070" bIns="53035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TeamMate offers customization services for organizations’ unique needs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Why customize?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Application conforms to YOUR organization’s needs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Possibly avoid building or buying another application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7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1096310"/>
            <a:ext cx="9326880" cy="1096310"/>
          </a:xfrm>
        </p:spPr>
        <p:txBody>
          <a:bodyPr/>
          <a:lstStyle/>
          <a:p>
            <a:r>
              <a:rPr lang="en-US" sz="3700" dirty="0"/>
              <a:t>Case Study:  USPS OIG TeamMate Customization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2192620"/>
            <a:ext cx="9326880" cy="4722566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latin typeface="Arial" charset="0"/>
                <a:cs typeface="Arial" charset="0"/>
              </a:rPr>
              <a:t>USPS OIG entered into contract with TeamMate to allow TeamMate to exchange data with USPS OIG’s Existing Internally-Developed Audit Management Information System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Extends the functionality of both applications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Provides opportunities to simplify data input for USPS OIG Office of Audit staff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Ensures greater data consistency and reliability for USPS OIG management reports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0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5"/>
          <p:cNvGrpSpPr>
            <a:grpSpLocks/>
          </p:cNvGrpSpPr>
          <p:nvPr/>
        </p:nvGrpSpPr>
        <p:grpSpPr bwMode="auto">
          <a:xfrm>
            <a:off x="0" y="6071870"/>
            <a:ext cx="10972800" cy="1517968"/>
            <a:chOff x="0" y="5486400"/>
            <a:chExt cx="9144000" cy="1371600"/>
          </a:xfrm>
        </p:grpSpPr>
        <p:grpSp>
          <p:nvGrpSpPr>
            <p:cNvPr id="5124" name="Group 8"/>
            <p:cNvGrpSpPr>
              <a:grpSpLocks/>
            </p:cNvGrpSpPr>
            <p:nvPr/>
          </p:nvGrpSpPr>
          <p:grpSpPr bwMode="auto">
            <a:xfrm>
              <a:off x="0" y="6400800"/>
              <a:ext cx="9144000" cy="76200"/>
              <a:chOff x="0" y="5943600"/>
              <a:chExt cx="9144000" cy="76200"/>
            </a:xfrm>
          </p:grpSpPr>
          <p:cxnSp>
            <p:nvCxnSpPr>
              <p:cNvPr id="5128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0" y="5943600"/>
                <a:ext cx="9144000" cy="0"/>
              </a:xfrm>
              <a:prstGeom prst="line">
                <a:avLst/>
              </a:prstGeom>
              <a:noFill/>
              <a:ln w="50800" algn="ctr">
                <a:solidFill>
                  <a:srgbClr val="D42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129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0" y="6019800"/>
                <a:ext cx="9144000" cy="0"/>
              </a:xfrm>
              <a:prstGeom prst="line">
                <a:avLst/>
              </a:prstGeom>
              <a:noFill/>
              <a:ln w="5080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5125" name="Group 13"/>
            <p:cNvGrpSpPr>
              <a:grpSpLocks/>
            </p:cNvGrpSpPr>
            <p:nvPr/>
          </p:nvGrpSpPr>
          <p:grpSpPr bwMode="auto">
            <a:xfrm rot="5400000" flipV="1">
              <a:off x="-342900" y="6134100"/>
              <a:ext cx="1371600" cy="76200"/>
              <a:chOff x="0" y="4191000"/>
              <a:chExt cx="9144000" cy="76200"/>
            </a:xfrm>
          </p:grpSpPr>
          <p:cxnSp>
            <p:nvCxnSpPr>
              <p:cNvPr id="5126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0" y="4191000"/>
                <a:ext cx="9144000" cy="0"/>
              </a:xfrm>
              <a:prstGeom prst="line">
                <a:avLst/>
              </a:prstGeom>
              <a:noFill/>
              <a:ln w="50800" algn="ctr">
                <a:solidFill>
                  <a:srgbClr val="D42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127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0" y="4267200"/>
                <a:ext cx="9144000" cy="0"/>
              </a:xfrm>
              <a:prstGeom prst="line">
                <a:avLst/>
              </a:prstGeom>
              <a:noFill/>
              <a:ln w="5080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10" name="Diagram 9"/>
          <p:cNvGraphicFramePr/>
          <p:nvPr/>
        </p:nvGraphicFramePr>
        <p:xfrm>
          <a:off x="1828800" y="2445614"/>
          <a:ext cx="7315200" cy="449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4"/>
          <p:cNvSpPr txBox="1">
            <a:spLocks/>
          </p:cNvSpPr>
          <p:nvPr/>
        </p:nvSpPr>
        <p:spPr>
          <a:xfrm>
            <a:off x="822960" y="1096310"/>
            <a:ext cx="9326880" cy="1096310"/>
          </a:xfrm>
          <a:prstGeom prst="rect">
            <a:avLst/>
          </a:prstGeom>
        </p:spPr>
        <p:txBody>
          <a:bodyPr lIns="106070" tIns="53035" rIns="106070" bIns="53035"/>
          <a:lstStyle/>
          <a:p>
            <a:pPr algn="ctr" defTabSz="1060704">
              <a:defRPr/>
            </a:pPr>
            <a:r>
              <a:rPr lang="en-US" sz="37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Case Study:  USPS OIG TeamMate Customization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2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0467"/>
            <a:ext cx="10043160" cy="471905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Calibri" pitchFamily="34" charset="0"/>
                <a:cs typeface="Calibri" pitchFamily="34" charset="0"/>
              </a:rPr>
              <a:t>Why leverage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…?   </a:t>
            </a:r>
          </a:p>
          <a:p>
            <a:pPr marL="0" indent="0">
              <a:buNone/>
            </a:pPr>
            <a:endParaRPr lang="en-US" b="1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“There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no question that good innovation is very much alive in the U.S., but there are serious questions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regarding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how it is being applied...  The consumer-driven model is creating an environment of junk technology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.”		–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Tim O'Reilly  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(Interview:  Dan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Rather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Reports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 descr="TIGTA_transpa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532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41"/>
          <a:stretch>
            <a:fillRect/>
          </a:stretch>
        </p:blipFill>
        <p:spPr>
          <a:xfrm>
            <a:off x="1188720" y="1939625"/>
            <a:ext cx="8511077" cy="50716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22960" y="1096310"/>
            <a:ext cx="9326880" cy="9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070" tIns="53035" rIns="106070" bIns="53035" numCol="1" anchor="t" anchorCtr="0" compatLnSpc="1">
            <a:prstTxWarp prst="textNoShape">
              <a:avLst/>
            </a:prstTxWarp>
          </a:bodyPr>
          <a:lstStyle/>
          <a:p>
            <a:pPr algn="ctr" defTabSz="1060704">
              <a:defRPr/>
            </a:pPr>
            <a:r>
              <a:rPr lang="en-US" sz="4200" kern="0" dirty="0">
                <a:solidFill>
                  <a:schemeClr val="tx2"/>
                </a:solidFill>
                <a:ea typeface="+mj-ea"/>
                <a:cs typeface="Arial" charset="0"/>
              </a:rPr>
              <a:t>USPS OIG TeamMate Customization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57" r="61818" b="14773"/>
          <a:stretch>
            <a:fillRect/>
          </a:stretch>
        </p:blipFill>
        <p:spPr>
          <a:xfrm>
            <a:off x="1920240" y="1602299"/>
            <a:ext cx="7547378" cy="53972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822960" y="927647"/>
            <a:ext cx="9326880" cy="9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070" tIns="53035" rIns="106070" bIns="53035" numCol="1" anchor="t" anchorCtr="0" compatLnSpc="1">
            <a:prstTxWarp prst="textNoShape">
              <a:avLst/>
            </a:prstTxWarp>
          </a:bodyPr>
          <a:lstStyle/>
          <a:p>
            <a:pPr algn="ctr" defTabSz="1060704">
              <a:defRPr/>
            </a:pPr>
            <a:r>
              <a:rPr lang="en-US" sz="4200" kern="0" dirty="0">
                <a:solidFill>
                  <a:schemeClr val="tx2"/>
                </a:solidFill>
                <a:ea typeface="+mj-ea"/>
                <a:cs typeface="Arial" charset="0"/>
              </a:rPr>
              <a:t>USPS OIG TeamMate Customization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6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2" y="-15081"/>
            <a:ext cx="10900498" cy="607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0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519"/>
            <a:ext cx="8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119"/>
            <a:ext cx="7280910" cy="60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1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6724" y="3109119"/>
            <a:ext cx="724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Questions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19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GTA_transparen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88" y="-9095"/>
            <a:ext cx="1744445" cy="16704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 February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D95-EAF4-4398-8E6D-1D35EBF1778A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Author:  Billy S. Benge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7231" y="3109119"/>
            <a:ext cx="790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Reinventing our Reporting Requirements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1634" y="1353312"/>
            <a:ext cx="10296653" cy="54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marL="533400" marR="0" lvl="1" indent="-5334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13713" algn="r"/>
              </a:tabLst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</a:endParaRPr>
          </a:p>
          <a:p>
            <a:pPr marL="533400" marR="0" lvl="1" indent="-5334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13713" algn="r"/>
              </a:tabLst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</a:endParaRPr>
          </a:p>
          <a:p>
            <a:pPr marL="533400" marR="0" lvl="1" indent="-5334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13713" algn="r"/>
              </a:tabLst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</a:endParaRPr>
          </a:p>
          <a:p>
            <a:pPr marL="533400" marR="0" lvl="1" indent="-5334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13713" algn="r"/>
              </a:tabLst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New MIS Reporting Framework 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7384"/>
            <a:ext cx="10972800" cy="10648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121" y="152403"/>
            <a:ext cx="8813935" cy="936625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Palatino Linotype" pitchFamily="18" charset="0"/>
              </a:rPr>
              <a:t>Leveraging Audit Management </a:t>
            </a:r>
            <a:r>
              <a:rPr lang="en-US" sz="3200" dirty="0" smtClean="0">
                <a:solidFill>
                  <a:srgbClr val="002060"/>
                </a:solidFill>
                <a:latin typeface="Palatino Linotype" pitchFamily="18" charset="0"/>
              </a:rPr>
              <a:t>Software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26" descr="dreamstime_Handsoverlapp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5"/>
            <a:ext cx="11003280" cy="76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706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87576">
  <a:themeElements>
    <a:clrScheme name="0108757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108757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8757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01087576</Template>
  <TotalTime>29324</TotalTime>
  <Words>1716</Words>
  <Application>Microsoft Office PowerPoint</Application>
  <PresentationFormat>Custom</PresentationFormat>
  <Paragraphs>507</Paragraphs>
  <Slides>96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01087576</vt:lpstr>
      <vt:lpstr>Slide 1</vt:lpstr>
      <vt:lpstr>Leveraging Audit Management Software (TeamMate Suite)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Slide 16</vt:lpstr>
      <vt:lpstr>Slide 17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Slide 26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Slide 32</vt:lpstr>
      <vt:lpstr>Integrating Government Sector  Business Processes and Methodologies</vt:lpstr>
      <vt:lpstr>Integrating Government Sector  Business Processes and Methodologies</vt:lpstr>
      <vt:lpstr>Integrating Government Sector  Business Processes and Methodologies</vt:lpstr>
      <vt:lpstr>Integrating Government Sector  Business Processes and Methodologies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Background </vt:lpstr>
      <vt:lpstr>Using TeamCentral for SAR Reporting</vt:lpstr>
      <vt:lpstr>Available Semiannual Report Tables</vt:lpstr>
      <vt:lpstr>EWP Recommendation Attributes </vt:lpstr>
      <vt:lpstr>Reports in TeamCentral</vt:lpstr>
      <vt:lpstr>Reports Issued with Questioned Costs</vt:lpstr>
      <vt:lpstr> Issued Reports with Recommendations  for Better Use of Funds</vt:lpstr>
      <vt:lpstr>List of Reports Issued During the Period</vt:lpstr>
      <vt:lpstr>Prior Reports without  Management Decision</vt:lpstr>
      <vt:lpstr>Implementing SAR Tables in TeamCentral</vt:lpstr>
      <vt:lpstr>Leveraging Audit Management Software</vt:lpstr>
      <vt:lpstr>Leveraging Audit Management Software</vt:lpstr>
      <vt:lpstr>Slide 61</vt:lpstr>
      <vt:lpstr>Slide 62</vt:lpstr>
      <vt:lpstr>TeamCentral Dashboard Example</vt:lpstr>
      <vt:lpstr>Slide 64</vt:lpstr>
      <vt:lpstr>TeamMate EWP Milestone Dashboard</vt:lpstr>
      <vt:lpstr>TeamMate EWP Work Status Dashboard</vt:lpstr>
      <vt:lpstr>TeamMate EWP Assignment Dashboard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Audit Management Software</vt:lpstr>
      <vt:lpstr>Leveraging Technology for Risk Based Audit Plans</vt:lpstr>
      <vt:lpstr>Slide 76</vt:lpstr>
      <vt:lpstr>I. Define the Audit Universe</vt:lpstr>
      <vt:lpstr>Slide 78</vt:lpstr>
      <vt:lpstr>Slide 79</vt:lpstr>
      <vt:lpstr>II. Define Agency 0bjectives, and Identify Risk and Controls</vt:lpstr>
      <vt:lpstr>Slide 81</vt:lpstr>
      <vt:lpstr>Slide 82</vt:lpstr>
      <vt:lpstr>III. Risk Assessment and the Effectiveness of Controls</vt:lpstr>
      <vt:lpstr>III. Risk Assessment and the Effectiveness of Controls</vt:lpstr>
      <vt:lpstr>Leveraging Audit Management Software</vt:lpstr>
      <vt:lpstr>Slide 86</vt:lpstr>
      <vt:lpstr>Extending TeamMate Functionality:  TeamMate Customization</vt:lpstr>
      <vt:lpstr>Case Study:  USPS OIG TeamMate Customization</vt:lpstr>
      <vt:lpstr>Slide 89</vt:lpstr>
      <vt:lpstr>Slide 90</vt:lpstr>
      <vt:lpstr>Slide 91</vt:lpstr>
      <vt:lpstr>Slide 92</vt:lpstr>
      <vt:lpstr>Slide 93</vt:lpstr>
      <vt:lpstr>Leveraging Audit Management Software</vt:lpstr>
      <vt:lpstr>Leveraging Audit Management Software</vt:lpstr>
      <vt:lpstr>Slide 96</vt:lpstr>
    </vt:vector>
  </TitlesOfParts>
  <Company>TIGTA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 Benge</dc:creator>
  <cp:lastModifiedBy>jhornste</cp:lastModifiedBy>
  <cp:revision>2201</cp:revision>
  <cp:lastPrinted>1601-01-01T00:00:00Z</cp:lastPrinted>
  <dcterms:created xsi:type="dcterms:W3CDTF">2008-10-26T20:46:20Z</dcterms:created>
  <dcterms:modified xsi:type="dcterms:W3CDTF">2012-12-11T12:10:34Z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TC010875761033</vt:lpwstr>
  </property>
</Properties>
</file>