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6" r:id="rId16"/>
    <p:sldId id="277" r:id="rId17"/>
    <p:sldId id="278" r:id="rId18"/>
    <p:sldId id="279" r:id="rId19"/>
    <p:sldId id="272" r:id="rId20"/>
    <p:sldId id="273" r:id="rId21"/>
    <p:sldId id="274" r:id="rId22"/>
    <p:sldId id="275" r:id="rId2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1" autoAdjust="0"/>
  </p:normalViewPr>
  <p:slideViewPr>
    <p:cSldViewPr snapToGrid="0" snapToObjects="1"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01CCB05-880B-4377-8B2C-95402F29524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FF1C4EA-ACED-40CC-A92F-CB0CE05F0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435670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87FEC8-40C6-2D41-9C16-8FD117A239B8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96D170-2608-9B4F-B62F-64D097D49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oig@uscp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CIGIE </a:t>
            </a:r>
            <a:r>
              <a:rPr lang="en-US" dirty="0" smtClean="0"/>
              <a:t>Investigations </a:t>
            </a:r>
            <a:r>
              <a:rPr lang="en-US" dirty="0" smtClean="0"/>
              <a:t>Committee </a:t>
            </a:r>
            <a:br>
              <a:rPr lang="en-US" dirty="0" smtClean="0"/>
            </a:br>
            <a:r>
              <a:rPr lang="en-US" dirty="0" smtClean="0"/>
              <a:t>FAEC </a:t>
            </a:r>
            <a:r>
              <a:rPr lang="en-US" dirty="0" smtClean="0"/>
              <a:t>Annual Conference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November 27, 2012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b="1" i="1" dirty="0" smtClean="0">
                <a:latin typeface="Albertus" pitchFamily="18" charset="0"/>
              </a:rPr>
              <a:t>Carl Hoecker</a:t>
            </a:r>
          </a:p>
          <a:p>
            <a:pPr algn="ctr"/>
            <a:r>
              <a:rPr lang="en-US" b="1" i="1" dirty="0" smtClean="0">
                <a:latin typeface="Albertus" pitchFamily="18" charset="0"/>
              </a:rPr>
              <a:t> Inspector General, US Capitol Police</a:t>
            </a:r>
          </a:p>
          <a:p>
            <a:pPr algn="ctr"/>
            <a:r>
              <a:rPr lang="en-US" b="1" i="1" dirty="0" smtClean="0">
                <a:latin typeface="Albertus" pitchFamily="18" charset="0"/>
              </a:rPr>
              <a:t>Chair, CIGIE Investigations Committee</a:t>
            </a:r>
            <a:endParaRPr lang="en-US" b="1" i="1" dirty="0">
              <a:latin typeface="Albertus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Investigation (Evidence)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Testimonial</a:t>
            </a:r>
            <a:endParaRPr lang="en-US" dirty="0"/>
          </a:p>
          <a:p>
            <a:pPr lvl="2"/>
            <a:r>
              <a:rPr lang="en-US" dirty="0"/>
              <a:t>Witness</a:t>
            </a:r>
          </a:p>
          <a:p>
            <a:pPr lvl="2"/>
            <a:r>
              <a:rPr lang="en-US" dirty="0"/>
              <a:t>Suspect</a:t>
            </a:r>
          </a:p>
          <a:p>
            <a:pPr lvl="2"/>
            <a:r>
              <a:rPr lang="en-US" dirty="0" smtClean="0"/>
              <a:t>Agent, Expert Activity </a:t>
            </a:r>
            <a:endParaRPr lang="en-US" dirty="0"/>
          </a:p>
          <a:p>
            <a:pPr lvl="1"/>
            <a:r>
              <a:rPr lang="en-US" dirty="0"/>
              <a:t>Documentary</a:t>
            </a:r>
          </a:p>
          <a:p>
            <a:pPr lvl="2"/>
            <a:r>
              <a:rPr lang="en-US" dirty="0"/>
              <a:t>Private Sector Records - Subpoena</a:t>
            </a:r>
          </a:p>
          <a:p>
            <a:pPr lvl="2"/>
            <a:r>
              <a:rPr lang="en-US" dirty="0"/>
              <a:t>Government Records - IG access</a:t>
            </a:r>
          </a:p>
          <a:p>
            <a:pPr lvl="2"/>
            <a:r>
              <a:rPr lang="en-US" dirty="0" smtClean="0"/>
              <a:t>Digital Evidence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Investigative Process &amp; Standards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Remedies 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Criminal (Conviction </a:t>
            </a:r>
            <a:r>
              <a:rPr lang="en-US" dirty="0"/>
              <a:t>and </a:t>
            </a:r>
            <a:r>
              <a:rPr lang="en-US" dirty="0" smtClean="0"/>
              <a:t>Money)</a:t>
            </a:r>
          </a:p>
          <a:p>
            <a:pPr lvl="1"/>
            <a:r>
              <a:rPr lang="en-US" dirty="0" smtClean="0"/>
              <a:t>Civil (Money)</a:t>
            </a:r>
          </a:p>
          <a:p>
            <a:pPr lvl="1"/>
            <a:r>
              <a:rPr lang="en-US" dirty="0" smtClean="0"/>
              <a:t>Administrative (Discipline</a:t>
            </a:r>
            <a:r>
              <a:rPr lang="en-US" dirty="0"/>
              <a:t>, </a:t>
            </a:r>
            <a:r>
              <a:rPr lang="en-US" dirty="0" smtClean="0"/>
              <a:t>Termination)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Investigative </a:t>
            </a:r>
            <a:r>
              <a:rPr lang="en-US" dirty="0" smtClean="0"/>
              <a:t>Standards</a:t>
            </a:r>
          </a:p>
          <a:p>
            <a:endParaRPr lang="en-US" dirty="0" smtClean="0"/>
          </a:p>
          <a:p>
            <a:r>
              <a:rPr lang="en-US" dirty="0" smtClean="0"/>
              <a:t>CIGIE </a:t>
            </a:r>
            <a:r>
              <a:rPr lang="en-US" dirty="0"/>
              <a:t>Guidance</a:t>
            </a:r>
          </a:p>
          <a:p>
            <a:r>
              <a:rPr lang="en-US" dirty="0"/>
              <a:t>Attorney General Guidelines</a:t>
            </a:r>
          </a:p>
          <a:p>
            <a:r>
              <a:rPr lang="en-US" dirty="0"/>
              <a:t>Federal </a:t>
            </a:r>
            <a:r>
              <a:rPr lang="en-US" dirty="0" smtClean="0"/>
              <a:t>Law </a:t>
            </a:r>
            <a:r>
              <a:rPr lang="en-US" smtClean="0"/>
              <a:t>and Rules</a:t>
            </a:r>
          </a:p>
          <a:p>
            <a:r>
              <a:rPr lang="en-US" dirty="0"/>
              <a:t>Law Enforcement </a:t>
            </a:r>
            <a:r>
              <a:rPr lang="en-US" dirty="0" smtClean="0"/>
              <a:t>Practices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CIGIE Guidance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Quality </a:t>
            </a:r>
            <a:r>
              <a:rPr lang="en-US" dirty="0"/>
              <a:t>Standards for </a:t>
            </a:r>
            <a:r>
              <a:rPr lang="en-US" dirty="0" smtClean="0"/>
              <a:t>Investigations </a:t>
            </a:r>
            <a:endParaRPr lang="en-US" dirty="0"/>
          </a:p>
          <a:p>
            <a:pPr lvl="1"/>
            <a:r>
              <a:rPr lang="en-US" dirty="0"/>
              <a:t>Undercover </a:t>
            </a:r>
            <a:r>
              <a:rPr lang="en-US" dirty="0" smtClean="0"/>
              <a:t>Guideline</a:t>
            </a:r>
          </a:p>
          <a:p>
            <a:pPr lvl="1"/>
            <a:r>
              <a:rPr lang="en-US" dirty="0"/>
              <a:t>Quality Assurance Review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Attorney </a:t>
            </a:r>
            <a:r>
              <a:rPr lang="en-US"/>
              <a:t>General </a:t>
            </a:r>
            <a:r>
              <a:rPr lang="en-US" smtClean="0"/>
              <a:t>Guidelines 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Offices of Inspector General with Statutory Law Enforcement Authority</a:t>
            </a:r>
          </a:p>
          <a:p>
            <a:pPr lvl="1"/>
            <a:r>
              <a:rPr lang="en-US" dirty="0"/>
              <a:t>For Domestic FBI Operations</a:t>
            </a:r>
          </a:p>
          <a:p>
            <a:pPr lvl="1"/>
            <a:r>
              <a:rPr lang="en-US" dirty="0"/>
              <a:t>Regarding The Use Of Confidential </a:t>
            </a:r>
            <a:r>
              <a:rPr lang="en-US" dirty="0" smtClean="0"/>
              <a:t>Informants</a:t>
            </a:r>
          </a:p>
          <a:p>
            <a:pPr lvl="1"/>
            <a:r>
              <a:rPr lang="en-US" dirty="0" smtClean="0"/>
              <a:t>US Attorney’s Office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Federal Law and Rules</a:t>
            </a:r>
          </a:p>
          <a:p>
            <a:pPr lvl="1"/>
            <a:r>
              <a:rPr lang="en-US" dirty="0" smtClean="0"/>
              <a:t>Criminal </a:t>
            </a:r>
          </a:p>
          <a:p>
            <a:pPr lvl="1"/>
            <a:r>
              <a:rPr lang="en-US" dirty="0" smtClean="0"/>
              <a:t>Civil</a:t>
            </a:r>
          </a:p>
          <a:p>
            <a:pPr lvl="1"/>
            <a:r>
              <a:rPr lang="en-US" dirty="0" smtClean="0"/>
              <a:t>Case Law</a:t>
            </a:r>
          </a:p>
          <a:p>
            <a:pPr lvl="1"/>
            <a:r>
              <a:rPr lang="en-US" dirty="0" smtClean="0"/>
              <a:t>Federal Rules of Evidence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Investigative Process &amp; Standards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100850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Most Common </a:t>
            </a:r>
            <a:r>
              <a:rPr lang="en-US" dirty="0" smtClean="0"/>
              <a:t>Crimes 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False </a:t>
            </a:r>
            <a:r>
              <a:rPr lang="en-US" dirty="0"/>
              <a:t>Statements</a:t>
            </a:r>
          </a:p>
          <a:p>
            <a:pPr lvl="1"/>
            <a:r>
              <a:rPr lang="en-US" dirty="0"/>
              <a:t>False Claims</a:t>
            </a:r>
          </a:p>
          <a:p>
            <a:pPr lvl="1"/>
            <a:r>
              <a:rPr lang="en-US" dirty="0"/>
              <a:t>Theft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1401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False Claims Act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Civil Matter</a:t>
            </a:r>
          </a:p>
          <a:p>
            <a:pPr lvl="1"/>
            <a:r>
              <a:rPr lang="en-US" dirty="0"/>
              <a:t>Qui Tam</a:t>
            </a:r>
          </a:p>
          <a:p>
            <a:pPr lvl="1"/>
            <a:r>
              <a:rPr lang="en-US" dirty="0"/>
              <a:t>Treble damages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17359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Federal Law and Rules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Case Law</a:t>
            </a:r>
          </a:p>
          <a:p>
            <a:pPr lvl="1"/>
            <a:r>
              <a:rPr lang="en-US" dirty="0" smtClean="0"/>
              <a:t>Federal Rules of Evidence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Investigative Process &amp; Standards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14933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Law Enforcement </a:t>
            </a:r>
            <a:r>
              <a:rPr lang="en-US" dirty="0" smtClean="0"/>
              <a:t>Practices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Officer </a:t>
            </a:r>
            <a:r>
              <a:rPr lang="en-US" dirty="0"/>
              <a:t>and Public Safety</a:t>
            </a:r>
          </a:p>
          <a:p>
            <a:pPr lvl="1"/>
            <a:r>
              <a:rPr lang="en-US" dirty="0"/>
              <a:t>DOJ</a:t>
            </a:r>
            <a:r>
              <a:rPr lang="en-US" dirty="0" smtClean="0"/>
              <a:t> Use </a:t>
            </a:r>
            <a:r>
              <a:rPr lang="en-US" dirty="0"/>
              <a:t>of</a:t>
            </a:r>
            <a:r>
              <a:rPr lang="en-US" dirty="0" smtClean="0"/>
              <a:t> Force</a:t>
            </a:r>
            <a:endParaRPr lang="en-US" dirty="0"/>
          </a:p>
          <a:p>
            <a:pPr lvl="1"/>
            <a:r>
              <a:rPr lang="en-US" dirty="0"/>
              <a:t>Operation Plan for LE actions</a:t>
            </a:r>
            <a:endParaRPr lang="en-US" dirty="0" smtClean="0"/>
          </a:p>
          <a:p>
            <a:pPr lvl="1"/>
            <a:r>
              <a:rPr lang="en-US" dirty="0" smtClean="0"/>
              <a:t>OIG Investigative Manual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Investigations Update</a:t>
            </a:r>
          </a:p>
          <a:p>
            <a:r>
              <a:rPr lang="en-US" dirty="0" smtClean="0"/>
              <a:t>Investigative Process &amp; Standards</a:t>
            </a:r>
          </a:p>
          <a:p>
            <a:r>
              <a:rPr lang="en-US" dirty="0" smtClean="0"/>
              <a:t>Audits/Investigations Collaboration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Determine </a:t>
            </a:r>
            <a:r>
              <a:rPr lang="en-US" dirty="0"/>
              <a:t>Monetary Damages and </a:t>
            </a:r>
            <a:r>
              <a:rPr lang="en-US" dirty="0" smtClean="0"/>
              <a:t>Losses</a:t>
            </a:r>
          </a:p>
          <a:p>
            <a:r>
              <a:rPr lang="en-US" dirty="0"/>
              <a:t>Identify Flow of </a:t>
            </a:r>
            <a:r>
              <a:rPr lang="en-US" dirty="0" smtClean="0"/>
              <a:t>Funds / Comingled</a:t>
            </a:r>
          </a:p>
          <a:p>
            <a:r>
              <a:rPr lang="en-US" dirty="0"/>
              <a:t>Contract or Grant</a:t>
            </a:r>
            <a:r>
              <a:rPr lang="en-US" dirty="0" smtClean="0"/>
              <a:t> Noncompliance </a:t>
            </a:r>
          </a:p>
          <a:p>
            <a:r>
              <a:rPr lang="en-US" dirty="0"/>
              <a:t>Anomalies and Patterns of </a:t>
            </a:r>
            <a:r>
              <a:rPr lang="en-US" dirty="0" smtClean="0"/>
              <a:t>Behavior Financial Statement or Program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Expertise for Investigations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IG </a:t>
            </a:r>
            <a:r>
              <a:rPr lang="en-US" dirty="0"/>
              <a:t>Subpoena </a:t>
            </a:r>
            <a:r>
              <a:rPr lang="en-US" dirty="0" smtClean="0"/>
              <a:t>Language </a:t>
            </a:r>
            <a:endParaRPr lang="en-US" dirty="0"/>
          </a:p>
          <a:p>
            <a:r>
              <a:rPr lang="en-US" dirty="0"/>
              <a:t>Audit Planning </a:t>
            </a:r>
          </a:p>
          <a:p>
            <a:pPr lvl="1"/>
            <a:r>
              <a:rPr lang="en-US" dirty="0"/>
              <a:t>Programs at Risk</a:t>
            </a:r>
          </a:p>
          <a:p>
            <a:pPr lvl="1"/>
            <a:r>
              <a:rPr lang="en-US" dirty="0"/>
              <a:t>Historical Program </a:t>
            </a:r>
            <a:r>
              <a:rPr lang="en-US" dirty="0" smtClean="0"/>
              <a:t>Investigations</a:t>
            </a:r>
          </a:p>
          <a:p>
            <a:r>
              <a:rPr lang="en-US" dirty="0"/>
              <a:t>Individual Audit </a:t>
            </a:r>
          </a:p>
          <a:p>
            <a:pPr lvl="1"/>
            <a:r>
              <a:rPr lang="en-US" dirty="0"/>
              <a:t>Risk Assessment during planning phase</a:t>
            </a:r>
          </a:p>
          <a:p>
            <a:pPr lvl="1"/>
            <a:r>
              <a:rPr lang="en-US" dirty="0"/>
              <a:t>Red Flags during Audit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Investigations Assistance to </a:t>
            </a:r>
            <a:r>
              <a:rPr lang="en-US" dirty="0" smtClean="0"/>
              <a:t>Audits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Carl Hoecker</a:t>
            </a:r>
          </a:p>
          <a:p>
            <a:pPr algn="ctr">
              <a:buNone/>
            </a:pPr>
            <a:r>
              <a:rPr lang="en-US" dirty="0" smtClean="0"/>
              <a:t>Inspector General</a:t>
            </a:r>
          </a:p>
          <a:p>
            <a:pPr algn="ctr">
              <a:buNone/>
            </a:pPr>
            <a:r>
              <a:rPr lang="en-US" dirty="0" smtClean="0"/>
              <a:t>US Capitol Police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oig@uscp.gov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202-593-4555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CIGIE Investigations Committee Role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Advisory on Investigative Issues</a:t>
            </a:r>
          </a:p>
          <a:p>
            <a:pPr lvl="1"/>
            <a:r>
              <a:rPr lang="en-US" dirty="0" smtClean="0"/>
              <a:t>Establish Guidelines</a:t>
            </a:r>
          </a:p>
          <a:p>
            <a:pPr lvl="1"/>
            <a:r>
              <a:rPr lang="en-US" dirty="0" smtClean="0"/>
              <a:t>Manage Investigative Peer Review Process</a:t>
            </a:r>
          </a:p>
          <a:p>
            <a:pPr lvl="1"/>
            <a:r>
              <a:rPr lang="en-US" dirty="0" smtClean="0"/>
              <a:t>Training Content</a:t>
            </a:r>
          </a:p>
          <a:p>
            <a:pPr lvl="1"/>
            <a:r>
              <a:rPr lang="en-US" dirty="0" smtClean="0"/>
              <a:t>AIGI Committee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Investigations Update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Investigations </a:t>
            </a:r>
            <a:r>
              <a:rPr lang="en-US" dirty="0"/>
              <a:t>Committee</a:t>
            </a:r>
            <a:r>
              <a:rPr lang="en-US" dirty="0" smtClean="0"/>
              <a:t> Activity	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Updated Quality Standards for Investigations </a:t>
            </a:r>
          </a:p>
          <a:p>
            <a:pPr lvl="1"/>
            <a:r>
              <a:rPr lang="en-US" dirty="0" smtClean="0"/>
              <a:t>Updated </a:t>
            </a:r>
            <a:r>
              <a:rPr lang="en-US" dirty="0"/>
              <a:t>Investigative Peer Review </a:t>
            </a:r>
            <a:r>
              <a:rPr lang="en-US" dirty="0" smtClean="0"/>
              <a:t>Guide</a:t>
            </a:r>
          </a:p>
          <a:p>
            <a:pPr lvl="1"/>
            <a:r>
              <a:rPr lang="en-US" dirty="0"/>
              <a:t>Established AIGI Training Subcommittee</a:t>
            </a:r>
            <a:r>
              <a:rPr lang="en-US" dirty="0" smtClean="0"/>
              <a:t>  </a:t>
            </a:r>
            <a:endParaRPr lang="en-US" dirty="0"/>
          </a:p>
          <a:p>
            <a:pPr lvl="1"/>
            <a:r>
              <a:rPr lang="en-US" dirty="0"/>
              <a:t>Suspension and Debarment Working Group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Investigations Update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Investigations</a:t>
            </a:r>
            <a:r>
              <a:rPr lang="en-US" dirty="0" smtClean="0"/>
              <a:t> Community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4,100 </a:t>
            </a:r>
            <a:r>
              <a:rPr lang="en-US" dirty="0"/>
              <a:t>investigators</a:t>
            </a:r>
          </a:p>
          <a:p>
            <a:pPr lvl="1"/>
            <a:r>
              <a:rPr lang="en-US" dirty="0" smtClean="0"/>
              <a:t>FY 11: 5,531 Criminal Prosecutions, $4.8 Billion</a:t>
            </a:r>
          </a:p>
          <a:p>
            <a:pPr lvl="1"/>
            <a:r>
              <a:rPr lang="en-US" dirty="0" smtClean="0"/>
              <a:t>Joint </a:t>
            </a:r>
            <a:r>
              <a:rPr lang="en-US" dirty="0"/>
              <a:t>Terrorism Task Forces, Procurement Task Forces, Health Care Fraud Prevention and Enforcement Actions Teams,</a:t>
            </a:r>
            <a:r>
              <a:rPr lang="en-US" dirty="0" smtClean="0"/>
              <a:t> and </a:t>
            </a:r>
            <a:r>
              <a:rPr lang="en-US" dirty="0"/>
              <a:t>others.  </a:t>
            </a:r>
            <a:endParaRPr lang="en-US" dirty="0" smtClean="0"/>
          </a:p>
          <a:p>
            <a:pPr lvl="1"/>
            <a:r>
              <a:rPr lang="en-US" dirty="0" smtClean="0"/>
              <a:t>Cases: Health care, </a:t>
            </a:r>
            <a:r>
              <a:rPr lang="en-US" dirty="0"/>
              <a:t>student loans, mortgage fraud,</a:t>
            </a:r>
            <a:r>
              <a:rPr lang="en-US" dirty="0" smtClean="0"/>
              <a:t> </a:t>
            </a:r>
            <a:r>
              <a:rPr lang="en-US" dirty="0"/>
              <a:t>and even government conference abuses. 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Investigations Update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Community (Continued)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Forensic teams consisting of investigators, auditors, and other disciplines.</a:t>
            </a:r>
          </a:p>
          <a:p>
            <a:pPr lvl="1"/>
            <a:r>
              <a:rPr lang="en-US" dirty="0" smtClean="0"/>
              <a:t>July Settlement of a </a:t>
            </a:r>
            <a:r>
              <a:rPr lang="en-US" smtClean="0"/>
              <a:t>Drug Company</a:t>
            </a:r>
            <a:endParaRPr lang="en-US" dirty="0" smtClean="0"/>
          </a:p>
          <a:p>
            <a:pPr lvl="2"/>
            <a:r>
              <a:rPr lang="en-US" dirty="0" smtClean="0"/>
              <a:t>$1 </a:t>
            </a:r>
            <a:r>
              <a:rPr lang="en-US" dirty="0"/>
              <a:t>billion in criminal fines and forfeitures and </a:t>
            </a:r>
            <a:r>
              <a:rPr lang="en-US" dirty="0" smtClean="0"/>
              <a:t>$2 </a:t>
            </a:r>
            <a:r>
              <a:rPr lang="en-US" dirty="0"/>
              <a:t>billion to resolve False Claims </a:t>
            </a:r>
            <a:r>
              <a:rPr lang="en-US" dirty="0" smtClean="0"/>
              <a:t>Act</a:t>
            </a:r>
          </a:p>
          <a:p>
            <a:pPr lvl="2"/>
            <a:r>
              <a:rPr lang="en-US" dirty="0"/>
              <a:t>Six different OIGs </a:t>
            </a:r>
            <a:r>
              <a:rPr lang="en-US" dirty="0" smtClean="0"/>
              <a:t>(HHS, DOD, OPM, VA, DOL, Postal)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Investigations Update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Investigative </a:t>
            </a:r>
            <a:r>
              <a:rPr lang="en-US" dirty="0" smtClean="0"/>
              <a:t>Process 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Predication </a:t>
            </a:r>
            <a:endParaRPr lang="en-US" dirty="0"/>
          </a:p>
          <a:p>
            <a:pPr lvl="1"/>
            <a:r>
              <a:rPr lang="en-US" dirty="0" smtClean="0"/>
              <a:t>Investigation </a:t>
            </a:r>
            <a:endParaRPr lang="en-US" dirty="0"/>
          </a:p>
          <a:p>
            <a:pPr lvl="1"/>
            <a:r>
              <a:rPr lang="en-US" dirty="0" smtClean="0"/>
              <a:t>Remedies </a:t>
            </a:r>
            <a:endParaRPr lang="en-US" dirty="0"/>
          </a:p>
          <a:p>
            <a:pPr lvl="1"/>
            <a:r>
              <a:rPr lang="en-US" dirty="0"/>
              <a:t>No Violation - Close Case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Predication 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Hotline</a:t>
            </a:r>
            <a:endParaRPr lang="en-US" dirty="0"/>
          </a:p>
          <a:p>
            <a:pPr lvl="1"/>
            <a:r>
              <a:rPr lang="en-US" dirty="0"/>
              <a:t>Confidential</a:t>
            </a:r>
            <a:r>
              <a:rPr lang="en-US" dirty="0" smtClean="0"/>
              <a:t> Source</a:t>
            </a:r>
          </a:p>
          <a:p>
            <a:pPr lvl="1"/>
            <a:r>
              <a:rPr lang="en-US" dirty="0" smtClean="0"/>
              <a:t>Referral (Audit, External Agency)</a:t>
            </a:r>
          </a:p>
          <a:p>
            <a:pPr lvl="1"/>
            <a:r>
              <a:rPr lang="en-US" dirty="0"/>
              <a:t>Proactive Investigative </a:t>
            </a:r>
            <a:r>
              <a:rPr lang="en-US" dirty="0" smtClean="0"/>
              <a:t>Efforts</a:t>
            </a:r>
          </a:p>
          <a:p>
            <a:pPr lvl="1"/>
            <a:r>
              <a:rPr lang="en-US" dirty="0" smtClean="0"/>
              <a:t>Other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Investigative Process &amp;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Investigation</a:t>
            </a:r>
            <a:r>
              <a:rPr lang="en-US" dirty="0" smtClean="0"/>
              <a:t> – My Definition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Process </a:t>
            </a:r>
            <a:r>
              <a:rPr lang="en-US" dirty="0"/>
              <a:t>of gathering facts, evidence, and information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Solve </a:t>
            </a:r>
            <a:r>
              <a:rPr lang="en-US" dirty="0"/>
              <a:t>and prevent violations of law, policy, or </a:t>
            </a:r>
            <a:r>
              <a:rPr lang="en-US" dirty="0" smtClean="0"/>
              <a:t>rule</a:t>
            </a:r>
          </a:p>
          <a:p>
            <a:pPr lvl="1"/>
            <a:r>
              <a:rPr lang="en-US" dirty="0"/>
              <a:t>Focus</a:t>
            </a:r>
            <a:r>
              <a:rPr lang="en-US" dirty="0" smtClean="0"/>
              <a:t> on </a:t>
            </a:r>
            <a:r>
              <a:rPr lang="en-US" dirty="0"/>
              <a:t>the actions or behavior of suspected </a:t>
            </a:r>
            <a:r>
              <a:rPr lang="en-US" dirty="0" err="1" smtClean="0"/>
              <a:t>person(s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Investigative Process &amp; Standards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387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CIGIE Investigations Committee  FAEC Annual Conference November 27, 2012</vt:lpstr>
      <vt:lpstr>Goals</vt:lpstr>
      <vt:lpstr>Investigations Update </vt:lpstr>
      <vt:lpstr>Investigations Update </vt:lpstr>
      <vt:lpstr>Investigations Update </vt:lpstr>
      <vt:lpstr>Investigations Update </vt:lpstr>
      <vt:lpstr>Investigative Process &amp; Standards</vt:lpstr>
      <vt:lpstr>Investigative Process &amp; Standards</vt:lpstr>
      <vt:lpstr>Investigative Process &amp; Standards </vt:lpstr>
      <vt:lpstr>Investigative Process &amp; Standards </vt:lpstr>
      <vt:lpstr>Investigative Process &amp; Standards</vt:lpstr>
      <vt:lpstr>Investigative Process &amp; Standards</vt:lpstr>
      <vt:lpstr>Investigative Process &amp; Standards</vt:lpstr>
      <vt:lpstr>Investigative Process &amp; Standards</vt:lpstr>
      <vt:lpstr>Investigative Process &amp; Standards</vt:lpstr>
      <vt:lpstr>Investigative Process &amp; Standards</vt:lpstr>
      <vt:lpstr>Investigative Process &amp; Standards</vt:lpstr>
      <vt:lpstr>Investigative Process &amp; Standards</vt:lpstr>
      <vt:lpstr>Investigative Process &amp; Standards</vt:lpstr>
      <vt:lpstr>Audit Expertise for Investigations </vt:lpstr>
      <vt:lpstr>Investigations Assistance to Audits</vt:lpstr>
      <vt:lpstr>Questions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CIGIE Investigations Committee</dc:title>
  <dc:creator>Carl Hoecker</dc:creator>
  <cp:lastModifiedBy>jhornste</cp:lastModifiedBy>
  <cp:revision>12</cp:revision>
  <cp:lastPrinted>2012-11-20T14:01:58Z</cp:lastPrinted>
  <dcterms:created xsi:type="dcterms:W3CDTF">2012-11-21T10:23:18Z</dcterms:created>
  <dcterms:modified xsi:type="dcterms:W3CDTF">2012-11-26T14:14:50Z</dcterms:modified>
</cp:coreProperties>
</file>