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4" r:id="rId3"/>
    <p:sldId id="276" r:id="rId4"/>
    <p:sldId id="257" r:id="rId5"/>
    <p:sldId id="258" r:id="rId6"/>
    <p:sldId id="271" r:id="rId7"/>
    <p:sldId id="259" r:id="rId8"/>
    <p:sldId id="260" r:id="rId9"/>
    <p:sldId id="262" r:id="rId10"/>
    <p:sldId id="261" r:id="rId11"/>
    <p:sldId id="275" r:id="rId12"/>
    <p:sldId id="264" r:id="rId13"/>
    <p:sldId id="277" r:id="rId14"/>
    <p:sldId id="265" r:id="rId15"/>
    <p:sldId id="278" r:id="rId16"/>
    <p:sldId id="279" r:id="rId17"/>
    <p:sldId id="280"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4" autoAdjust="0"/>
    <p:restoredTop sz="65890" autoAdjust="0"/>
  </p:normalViewPr>
  <p:slideViewPr>
    <p:cSldViewPr>
      <p:cViewPr>
        <p:scale>
          <a:sx n="70" d="100"/>
          <a:sy n="70" d="100"/>
        </p:scale>
        <p:origin x="-1542" y="-6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
          <c:y val="1.2526096033402923E-2"/>
          <c:w val="0.92"/>
          <c:h val="0.97703549060542794"/>
        </c:manualLayout>
      </c:layout>
      <c:barChart>
        <c:barDir val="bar"/>
        <c:grouping val="stacked"/>
        <c:varyColors val="0"/>
        <c:ser>
          <c:idx val="0"/>
          <c:order val="0"/>
          <c:tx>
            <c:strRef>
              <c:f>Sheet1!$B$1</c:f>
              <c:strCache>
                <c:ptCount val="1"/>
              </c:strCache>
            </c:strRef>
          </c:tx>
          <c:spPr>
            <a:noFill/>
            <a:ln w="25400">
              <a:noFill/>
            </a:ln>
          </c:spPr>
          <c:invertIfNegative val="0"/>
          <c:cat>
            <c:numRef>
              <c:f>Sheet1!$A$2:$A$7</c:f>
              <c:numCache>
                <c:formatCode>General</c:formatCode>
                <c:ptCount val="6"/>
              </c:numCache>
            </c:numRef>
          </c:cat>
          <c:val>
            <c:numRef>
              <c:f>Sheet1!$B$2:$B$7</c:f>
              <c:numCache>
                <c:formatCode>General</c:formatCode>
                <c:ptCount val="6"/>
                <c:pt idx="1">
                  <c:v>97795.684701601815</c:v>
                </c:pt>
                <c:pt idx="2">
                  <c:v>71726.553497275338</c:v>
                </c:pt>
                <c:pt idx="3">
                  <c:v>57121.49775517657</c:v>
                </c:pt>
                <c:pt idx="4">
                  <c:v>57121.49775517657</c:v>
                </c:pt>
              </c:numCache>
            </c:numRef>
          </c:val>
        </c:ser>
        <c:ser>
          <c:idx val="1"/>
          <c:order val="1"/>
          <c:tx>
            <c:strRef>
              <c:f>Sheet1!$C$1</c:f>
              <c:strCache>
                <c:ptCount val="1"/>
              </c:strCache>
            </c:strRef>
          </c:tx>
          <c:spPr>
            <a:solidFill>
              <a:srgbClr val="C4D1FC"/>
            </a:solidFill>
            <a:ln w="12700">
              <a:solidFill>
                <a:srgbClr val="808080"/>
              </a:solidFill>
              <a:prstDash val="solid"/>
            </a:ln>
          </c:spPr>
          <c:invertIfNegative val="0"/>
          <c:dPt>
            <c:idx val="4"/>
            <c:invertIfNegative val="0"/>
            <c:bubble3D val="0"/>
            <c:spPr>
              <a:solidFill>
                <a:srgbClr val="0A1C4F"/>
              </a:solidFill>
              <a:ln w="12700">
                <a:solidFill>
                  <a:srgbClr val="808080"/>
                </a:solidFill>
                <a:prstDash val="solid"/>
              </a:ln>
            </c:spPr>
          </c:dPt>
          <c:dPt>
            <c:idx val="5"/>
            <c:invertIfNegative val="0"/>
            <c:bubble3D val="0"/>
            <c:spPr>
              <a:solidFill>
                <a:srgbClr val="0A1C4F"/>
              </a:solidFill>
              <a:ln w="12700">
                <a:solidFill>
                  <a:srgbClr val="808080"/>
                </a:solidFill>
                <a:prstDash val="solid"/>
              </a:ln>
            </c:spPr>
          </c:dPt>
          <c:cat>
            <c:numRef>
              <c:f>Sheet1!$A$2:$A$7</c:f>
              <c:numCache>
                <c:formatCode>General</c:formatCode>
                <c:ptCount val="6"/>
              </c:numCache>
            </c:numRef>
          </c:cat>
          <c:val>
            <c:numRef>
              <c:f>Sheet1!$C$2:$C$7</c:f>
              <c:numCache>
                <c:formatCode>General</c:formatCode>
                <c:ptCount val="6"/>
                <c:pt idx="0">
                  <c:v>108000.00000001228</c:v>
                </c:pt>
                <c:pt idx="1">
                  <c:v>10204.315298410464</c:v>
                </c:pt>
                <c:pt idx="2">
                  <c:v>26069.131204326459</c:v>
                </c:pt>
                <c:pt idx="3">
                  <c:v>14605.055742098792</c:v>
                </c:pt>
                <c:pt idx="4">
                  <c:v>6903.8154200007839</c:v>
                </c:pt>
                <c:pt idx="5">
                  <c:v>64025.313175177347</c:v>
                </c:pt>
              </c:numCache>
            </c:numRef>
          </c:val>
        </c:ser>
        <c:dLbls>
          <c:showLegendKey val="0"/>
          <c:showVal val="0"/>
          <c:showCatName val="0"/>
          <c:showSerName val="0"/>
          <c:showPercent val="0"/>
          <c:showBubbleSize val="0"/>
        </c:dLbls>
        <c:gapWidth val="40"/>
        <c:overlap val="100"/>
        <c:axId val="91584384"/>
        <c:axId val="91585920"/>
      </c:barChart>
      <c:catAx>
        <c:axId val="91584384"/>
        <c:scaling>
          <c:orientation val="maxMin"/>
        </c:scaling>
        <c:delete val="0"/>
        <c:axPos val="l"/>
        <c:numFmt formatCode="General" sourceLinked="1"/>
        <c:majorTickMark val="none"/>
        <c:minorTickMark val="none"/>
        <c:tickLblPos val="none"/>
        <c:spPr>
          <a:ln w="38100">
            <a:solidFill>
              <a:srgbClr val="808080"/>
            </a:solidFill>
            <a:prstDash val="solid"/>
          </a:ln>
        </c:spPr>
        <c:crossAx val="91585920"/>
        <c:crossesAt val="0"/>
        <c:auto val="1"/>
        <c:lblAlgn val="ctr"/>
        <c:lblOffset val="100"/>
        <c:tickLblSkip val="1"/>
        <c:tickMarkSkip val="1"/>
        <c:noMultiLvlLbl val="0"/>
      </c:catAx>
      <c:valAx>
        <c:axId val="91585920"/>
        <c:scaling>
          <c:orientation val="minMax"/>
          <c:max val="108000"/>
          <c:min val="0"/>
        </c:scaling>
        <c:delete val="0"/>
        <c:axPos val="t"/>
        <c:numFmt formatCode="General" sourceLinked="1"/>
        <c:majorTickMark val="none"/>
        <c:minorTickMark val="none"/>
        <c:tickLblPos val="none"/>
        <c:spPr>
          <a:ln w="9525">
            <a:noFill/>
          </a:ln>
        </c:spPr>
        <c:crossAx val="91584384"/>
        <c:crosses val="autoZero"/>
        <c:crossBetween val="between"/>
      </c:valAx>
      <c:spPr>
        <a:noFill/>
        <a:ln w="25400">
          <a:noFill/>
        </a:ln>
      </c:spPr>
    </c:plotArea>
    <c:plotVisOnly val="1"/>
    <c:dispBlanksAs val="gap"/>
    <c:showDLblsOverMax val="0"/>
  </c:chart>
  <c:spPr>
    <a:noFill/>
    <a:ln>
      <a:noFill/>
    </a:ln>
  </c:spPr>
  <c:txPr>
    <a:bodyPr/>
    <a:lstStyle/>
    <a:p>
      <a:pPr>
        <a:defRPr sz="1200" b="1" i="0" u="none" strike="noStrike" baseline="0">
          <a:solidFill>
            <a:schemeClr val="tx1"/>
          </a:solidFill>
          <a:latin typeface="Arial"/>
          <a:ea typeface="Arial"/>
          <a:cs typeface="Arial"/>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073D10-1F07-43C9-8C53-1D9D8E8F3C7C}" type="doc">
      <dgm:prSet loTypeId="urn:microsoft.com/office/officeart/2005/8/layout/cycle8" loCatId="cycle" qsTypeId="urn:microsoft.com/office/officeart/2005/8/quickstyle/simple2" qsCatId="simple" csTypeId="urn:microsoft.com/office/officeart/2005/8/colors/accent1_3" csCatId="accent1" phldr="1"/>
      <dgm:spPr/>
    </dgm:pt>
    <dgm:pt modelId="{5DA9A857-547D-4E35-92F6-284DB86799E5}">
      <dgm:prSet phldrT="[Text]" custT="1"/>
      <dgm:spPr/>
      <dgm:t>
        <a:bodyPr/>
        <a:lstStyle/>
        <a:p>
          <a:r>
            <a:rPr lang="en-US" sz="1600" b="1" dirty="0" smtClean="0">
              <a:latin typeface="Times New Roman" pitchFamily="18" charset="0"/>
              <a:cs typeface="Times New Roman" pitchFamily="18" charset="0"/>
            </a:rPr>
            <a:t>Pre-Payment</a:t>
          </a:r>
        </a:p>
      </dgm:t>
    </dgm:pt>
    <dgm:pt modelId="{97CB9558-1065-4DC5-A428-F731F3019739}" type="parTrans" cxnId="{05220BB6-A8D1-4161-B02D-8892BF78746A}">
      <dgm:prSet/>
      <dgm:spPr/>
      <dgm:t>
        <a:bodyPr/>
        <a:lstStyle/>
        <a:p>
          <a:endParaRPr lang="en-US"/>
        </a:p>
      </dgm:t>
    </dgm:pt>
    <dgm:pt modelId="{5CFF856A-C471-4D06-9307-A651C56B89F4}" type="sibTrans" cxnId="{05220BB6-A8D1-4161-B02D-8892BF78746A}">
      <dgm:prSet/>
      <dgm:spPr/>
      <dgm:t>
        <a:bodyPr/>
        <a:lstStyle/>
        <a:p>
          <a:endParaRPr lang="en-US"/>
        </a:p>
      </dgm:t>
    </dgm:pt>
    <dgm:pt modelId="{1ED6404B-6CAE-4B4A-ACBA-3B4859355110}">
      <dgm:prSet phldrT="[Text]" custT="1"/>
      <dgm:spPr/>
      <dgm:t>
        <a:bodyPr/>
        <a:lstStyle/>
        <a:p>
          <a:r>
            <a:rPr lang="en-US" sz="1600" b="1" dirty="0" smtClean="0">
              <a:latin typeface="Times New Roman" pitchFamily="18" charset="0"/>
              <a:cs typeface="Times New Roman" pitchFamily="18" charset="0"/>
            </a:rPr>
            <a:t>      </a:t>
          </a:r>
        </a:p>
        <a:p>
          <a:r>
            <a:rPr lang="en-US" sz="1600" b="1" dirty="0" smtClean="0">
              <a:solidFill>
                <a:schemeClr val="bg1"/>
              </a:solidFill>
              <a:latin typeface="Times New Roman" pitchFamily="18" charset="0"/>
              <a:cs typeface="Times New Roman" pitchFamily="18" charset="0"/>
            </a:rPr>
            <a:t>Pre-Award</a:t>
          </a:r>
          <a:endParaRPr lang="en-US" sz="1600" b="1" dirty="0">
            <a:solidFill>
              <a:schemeClr val="bg1"/>
            </a:solidFill>
            <a:latin typeface="Times New Roman" pitchFamily="18" charset="0"/>
            <a:cs typeface="Times New Roman" pitchFamily="18" charset="0"/>
          </a:endParaRPr>
        </a:p>
      </dgm:t>
    </dgm:pt>
    <dgm:pt modelId="{99B4641A-89AD-48F3-ABF9-7D32B6B74EBB}" type="parTrans" cxnId="{4941D6DC-7964-40FB-9A8F-1B261A30343C}">
      <dgm:prSet/>
      <dgm:spPr/>
      <dgm:t>
        <a:bodyPr/>
        <a:lstStyle/>
        <a:p>
          <a:endParaRPr lang="en-US"/>
        </a:p>
      </dgm:t>
    </dgm:pt>
    <dgm:pt modelId="{34769B38-FE9D-4EDD-9719-938D1A5CE7EB}" type="sibTrans" cxnId="{4941D6DC-7964-40FB-9A8F-1B261A30343C}">
      <dgm:prSet/>
      <dgm:spPr/>
      <dgm:t>
        <a:bodyPr/>
        <a:lstStyle/>
        <a:p>
          <a:endParaRPr lang="en-US"/>
        </a:p>
      </dgm:t>
    </dgm:pt>
    <dgm:pt modelId="{52E4DBE4-15F9-4AF5-97DB-E62AF2DFDFED}">
      <dgm:prSet phldrT="[Text]" custT="1"/>
      <dgm:spPr/>
      <dgm:t>
        <a:bodyPr lIns="457200" anchor="ctr"/>
        <a:lstStyle/>
        <a:p>
          <a:pPr algn="l"/>
          <a:r>
            <a:rPr lang="en-US" sz="1600" b="1" dirty="0" smtClean="0">
              <a:latin typeface="Times New Roman" pitchFamily="18" charset="0"/>
              <a:cs typeface="Times New Roman" pitchFamily="18" charset="0"/>
            </a:rPr>
            <a:t>Post-Payment</a:t>
          </a:r>
          <a:endParaRPr lang="en-US" sz="1600" b="1" dirty="0">
            <a:latin typeface="Times New Roman" pitchFamily="18" charset="0"/>
            <a:cs typeface="Times New Roman" pitchFamily="18" charset="0"/>
          </a:endParaRPr>
        </a:p>
      </dgm:t>
    </dgm:pt>
    <dgm:pt modelId="{EAFF8DD2-B419-454F-A51D-D207D89B72BB}" type="sibTrans" cxnId="{5008C234-CB82-4F9A-8910-7927B2EE23D7}">
      <dgm:prSet/>
      <dgm:spPr/>
      <dgm:t>
        <a:bodyPr/>
        <a:lstStyle/>
        <a:p>
          <a:endParaRPr lang="en-US"/>
        </a:p>
      </dgm:t>
    </dgm:pt>
    <dgm:pt modelId="{5CDFE6EE-2B4A-49B1-9DC4-CE87470D5BF7}" type="parTrans" cxnId="{5008C234-CB82-4F9A-8910-7927B2EE23D7}">
      <dgm:prSet/>
      <dgm:spPr/>
      <dgm:t>
        <a:bodyPr/>
        <a:lstStyle/>
        <a:p>
          <a:endParaRPr lang="en-US"/>
        </a:p>
      </dgm:t>
    </dgm:pt>
    <dgm:pt modelId="{07EACD6E-7095-43C5-8FA5-A2801CE5376E}">
      <dgm:prSet custT="1"/>
      <dgm:spPr/>
      <dgm:t>
        <a:bodyPr/>
        <a:lstStyle/>
        <a:p>
          <a:r>
            <a:rPr lang="en-US" sz="1400" b="1" dirty="0" smtClean="0">
              <a:solidFill>
                <a:schemeClr val="bg1"/>
              </a:solidFill>
              <a:latin typeface="Times New Roman" pitchFamily="18" charset="0"/>
              <a:cs typeface="Times New Roman" pitchFamily="18" charset="0"/>
            </a:rPr>
            <a:t> </a:t>
          </a:r>
          <a:r>
            <a:rPr lang="en-US" sz="1200" b="1" dirty="0" smtClean="0">
              <a:solidFill>
                <a:schemeClr val="bg1"/>
              </a:solidFill>
              <a:latin typeface="Times New Roman" pitchFamily="18" charset="0"/>
              <a:cs typeface="Times New Roman" pitchFamily="18" charset="0"/>
            </a:rPr>
            <a:t>Verify Federal Award Eligibility</a:t>
          </a:r>
          <a:endParaRPr lang="en-US" sz="1200" b="1" dirty="0">
            <a:solidFill>
              <a:schemeClr val="bg1"/>
            </a:solidFill>
            <a:latin typeface="Times New Roman" pitchFamily="18" charset="0"/>
            <a:cs typeface="Times New Roman" pitchFamily="18" charset="0"/>
          </a:endParaRPr>
        </a:p>
      </dgm:t>
    </dgm:pt>
    <dgm:pt modelId="{644CE3A9-B49B-4065-95C2-C9F343A59066}" type="sibTrans" cxnId="{E9BC9B74-4163-4B5D-91FD-5F78162B1044}">
      <dgm:prSet/>
      <dgm:spPr/>
      <dgm:t>
        <a:bodyPr/>
        <a:lstStyle/>
        <a:p>
          <a:endParaRPr lang="en-US"/>
        </a:p>
      </dgm:t>
    </dgm:pt>
    <dgm:pt modelId="{036E23B1-7341-4F6A-9A25-0C53346E6035}" type="parTrans" cxnId="{E9BC9B74-4163-4B5D-91FD-5F78162B1044}">
      <dgm:prSet/>
      <dgm:spPr/>
      <dgm:t>
        <a:bodyPr/>
        <a:lstStyle/>
        <a:p>
          <a:endParaRPr lang="en-US"/>
        </a:p>
      </dgm:t>
    </dgm:pt>
    <dgm:pt modelId="{58E8D78E-5103-479B-A07E-1CE03E881086}">
      <dgm:prSet custT="1"/>
      <dgm:spPr/>
      <dgm:t>
        <a:bodyPr/>
        <a:lstStyle/>
        <a:p>
          <a:r>
            <a:rPr lang="en-US" sz="1200" b="1" dirty="0" smtClean="0">
              <a:latin typeface="Times New Roman" pitchFamily="18" charset="0"/>
              <a:cs typeface="Times New Roman" pitchFamily="18" charset="0"/>
            </a:rPr>
            <a:t>Re-Verify or Monitor Program Eligibility for Payments</a:t>
          </a:r>
          <a:endParaRPr lang="en-US" sz="1200" b="1" dirty="0">
            <a:latin typeface="Times New Roman" pitchFamily="18" charset="0"/>
            <a:cs typeface="Times New Roman" pitchFamily="18" charset="0"/>
          </a:endParaRPr>
        </a:p>
      </dgm:t>
    </dgm:pt>
    <dgm:pt modelId="{39DCD39E-00EC-4273-9336-EA32319444F3}" type="parTrans" cxnId="{3BE7FE10-A666-4393-8653-4A55F44D847D}">
      <dgm:prSet/>
      <dgm:spPr/>
      <dgm:t>
        <a:bodyPr/>
        <a:lstStyle/>
        <a:p>
          <a:endParaRPr lang="en-US"/>
        </a:p>
      </dgm:t>
    </dgm:pt>
    <dgm:pt modelId="{5C0452C1-1414-4ACF-A28A-C886FDEC7DB1}" type="sibTrans" cxnId="{3BE7FE10-A666-4393-8653-4A55F44D847D}">
      <dgm:prSet/>
      <dgm:spPr/>
      <dgm:t>
        <a:bodyPr/>
        <a:lstStyle/>
        <a:p>
          <a:endParaRPr lang="en-US"/>
        </a:p>
      </dgm:t>
    </dgm:pt>
    <dgm:pt modelId="{5988AC7E-6810-49C0-8730-7D85E9C17E31}">
      <dgm:prSet custT="1"/>
      <dgm:spPr/>
      <dgm:t>
        <a:bodyPr/>
        <a:lstStyle/>
        <a:p>
          <a:r>
            <a:rPr lang="en-US" sz="1200" b="1" dirty="0" smtClean="0">
              <a:latin typeface="Times New Roman" pitchFamily="18" charset="0"/>
              <a:cs typeface="Times New Roman" pitchFamily="18" charset="0"/>
            </a:rPr>
            <a:t>Research Matches</a:t>
          </a:r>
          <a:endParaRPr lang="en-US" sz="1200" b="1" dirty="0">
            <a:latin typeface="Times New Roman" pitchFamily="18" charset="0"/>
            <a:cs typeface="Times New Roman" pitchFamily="18" charset="0"/>
          </a:endParaRPr>
        </a:p>
      </dgm:t>
    </dgm:pt>
    <dgm:pt modelId="{9BA13B7B-77D3-4EAD-BE3F-A4D9A4A56D15}" type="parTrans" cxnId="{8F70A116-6D37-471D-B477-19DFB1FF181B}">
      <dgm:prSet/>
      <dgm:spPr/>
      <dgm:t>
        <a:bodyPr/>
        <a:lstStyle/>
        <a:p>
          <a:endParaRPr lang="en-US"/>
        </a:p>
      </dgm:t>
    </dgm:pt>
    <dgm:pt modelId="{D5F80FAF-9F27-48B1-A731-B050B3A3192A}" type="sibTrans" cxnId="{8F70A116-6D37-471D-B477-19DFB1FF181B}">
      <dgm:prSet/>
      <dgm:spPr/>
      <dgm:t>
        <a:bodyPr/>
        <a:lstStyle/>
        <a:p>
          <a:endParaRPr lang="en-US"/>
        </a:p>
      </dgm:t>
    </dgm:pt>
    <dgm:pt modelId="{6D2497AB-B0F1-4F70-827D-E7FCD5B28F3E}">
      <dgm:prSet custT="1"/>
      <dgm:spPr/>
      <dgm:t>
        <a:bodyPr lIns="457200" anchor="ctr"/>
        <a:lstStyle/>
        <a:p>
          <a:pPr algn="just"/>
          <a:r>
            <a:rPr lang="en-US" sz="1200" b="1" dirty="0" smtClean="0">
              <a:latin typeface="Times New Roman" pitchFamily="18" charset="0"/>
              <a:cs typeface="Times New Roman" pitchFamily="18" charset="0"/>
            </a:rPr>
            <a:t>Trending &amp; Analytics</a:t>
          </a:r>
          <a:endParaRPr lang="en-US" sz="1200" b="1" dirty="0">
            <a:latin typeface="Times New Roman" pitchFamily="18" charset="0"/>
            <a:cs typeface="Times New Roman" pitchFamily="18" charset="0"/>
          </a:endParaRPr>
        </a:p>
      </dgm:t>
    </dgm:pt>
    <dgm:pt modelId="{BE921145-533F-47B5-A211-78ADD69387C1}" type="parTrans" cxnId="{178B94A1-33B6-431D-B63E-F41D8BAD75E5}">
      <dgm:prSet/>
      <dgm:spPr/>
      <dgm:t>
        <a:bodyPr/>
        <a:lstStyle/>
        <a:p>
          <a:endParaRPr lang="en-US"/>
        </a:p>
      </dgm:t>
    </dgm:pt>
    <dgm:pt modelId="{7EFC55A8-FD41-41FC-A8E0-991E49A0DDCC}" type="sibTrans" cxnId="{178B94A1-33B6-431D-B63E-F41D8BAD75E5}">
      <dgm:prSet/>
      <dgm:spPr/>
      <dgm:t>
        <a:bodyPr/>
        <a:lstStyle/>
        <a:p>
          <a:endParaRPr lang="en-US"/>
        </a:p>
      </dgm:t>
    </dgm:pt>
    <dgm:pt modelId="{1D714658-4BD1-406C-A731-E4F2172B60BD}">
      <dgm:prSet custT="1"/>
      <dgm:spPr/>
      <dgm:t>
        <a:bodyPr lIns="457200" anchor="ctr"/>
        <a:lstStyle/>
        <a:p>
          <a:pPr algn="just"/>
          <a:r>
            <a:rPr lang="en-US" sz="1200" b="1" dirty="0" smtClean="0">
              <a:latin typeface="Times New Roman" pitchFamily="18" charset="0"/>
              <a:cs typeface="Times New Roman" pitchFamily="18" charset="0"/>
            </a:rPr>
            <a:t>Reporting</a:t>
          </a:r>
          <a:endParaRPr lang="en-US" sz="1200" b="1" dirty="0">
            <a:latin typeface="Times New Roman" pitchFamily="18" charset="0"/>
            <a:cs typeface="Times New Roman" pitchFamily="18" charset="0"/>
          </a:endParaRPr>
        </a:p>
      </dgm:t>
    </dgm:pt>
    <dgm:pt modelId="{1D8B9399-60E5-4354-A416-9ABA08C0E508}" type="parTrans" cxnId="{3AF5A67A-EB9A-4A9A-8EDD-0A02A1EA7CF3}">
      <dgm:prSet/>
      <dgm:spPr/>
      <dgm:t>
        <a:bodyPr/>
        <a:lstStyle/>
        <a:p>
          <a:endParaRPr lang="en-US"/>
        </a:p>
      </dgm:t>
    </dgm:pt>
    <dgm:pt modelId="{F18EB6A6-7FDF-47A7-B7DA-3BCCDBE7C822}" type="sibTrans" cxnId="{3AF5A67A-EB9A-4A9A-8EDD-0A02A1EA7CF3}">
      <dgm:prSet/>
      <dgm:spPr/>
      <dgm:t>
        <a:bodyPr/>
        <a:lstStyle/>
        <a:p>
          <a:endParaRPr lang="en-US"/>
        </a:p>
      </dgm:t>
    </dgm:pt>
    <dgm:pt modelId="{ACBEE037-D04D-4C3E-BC38-24624BD344C8}">
      <dgm:prSet custT="1"/>
      <dgm:spPr/>
      <dgm:t>
        <a:bodyPr lIns="457200" anchor="ctr"/>
        <a:lstStyle/>
        <a:p>
          <a:pPr algn="just"/>
          <a:r>
            <a:rPr lang="en-US" sz="1200" b="1" dirty="0" smtClean="0">
              <a:latin typeface="Times New Roman" pitchFamily="18" charset="0"/>
              <a:cs typeface="Times New Roman" pitchFamily="18" charset="0"/>
            </a:rPr>
            <a:t>Corrective Action</a:t>
          </a:r>
          <a:endParaRPr lang="en-US" sz="1200" b="1" dirty="0">
            <a:latin typeface="Times New Roman" pitchFamily="18" charset="0"/>
            <a:cs typeface="Times New Roman" pitchFamily="18" charset="0"/>
          </a:endParaRPr>
        </a:p>
      </dgm:t>
    </dgm:pt>
    <dgm:pt modelId="{35380C27-61D5-4DE9-915A-7250ADF159C6}" type="parTrans" cxnId="{967666CC-458A-40FC-865B-7CAED436C960}">
      <dgm:prSet/>
      <dgm:spPr/>
      <dgm:t>
        <a:bodyPr/>
        <a:lstStyle/>
        <a:p>
          <a:endParaRPr lang="en-US"/>
        </a:p>
      </dgm:t>
    </dgm:pt>
    <dgm:pt modelId="{547FDF43-4043-454A-BD1B-8A6D644A57F4}" type="sibTrans" cxnId="{967666CC-458A-40FC-865B-7CAED436C960}">
      <dgm:prSet/>
      <dgm:spPr/>
      <dgm:t>
        <a:bodyPr/>
        <a:lstStyle/>
        <a:p>
          <a:endParaRPr lang="en-US"/>
        </a:p>
      </dgm:t>
    </dgm:pt>
    <dgm:pt modelId="{D0D5B5B7-3D96-400F-9963-33B5C878A4D0}" type="pres">
      <dgm:prSet presAssocID="{37073D10-1F07-43C9-8C53-1D9D8E8F3C7C}" presName="compositeShape" presStyleCnt="0">
        <dgm:presLayoutVars>
          <dgm:chMax val="7"/>
          <dgm:dir/>
          <dgm:resizeHandles val="exact"/>
        </dgm:presLayoutVars>
      </dgm:prSet>
      <dgm:spPr/>
    </dgm:pt>
    <dgm:pt modelId="{8637D42A-C004-4B8C-8C67-2C04C323A0D5}" type="pres">
      <dgm:prSet presAssocID="{37073D10-1F07-43C9-8C53-1D9D8E8F3C7C}" presName="wedge1" presStyleLbl="node1" presStyleIdx="0" presStyleCnt="3" custScaleX="103430"/>
      <dgm:spPr/>
      <dgm:t>
        <a:bodyPr/>
        <a:lstStyle/>
        <a:p>
          <a:endParaRPr lang="en-US"/>
        </a:p>
      </dgm:t>
    </dgm:pt>
    <dgm:pt modelId="{E1A6D284-0DBF-414F-AC29-6EA99C500012}" type="pres">
      <dgm:prSet presAssocID="{37073D10-1F07-43C9-8C53-1D9D8E8F3C7C}" presName="dummy1a" presStyleCnt="0"/>
      <dgm:spPr/>
    </dgm:pt>
    <dgm:pt modelId="{0A0299E4-5283-43AD-A08A-69A7C0F57EC1}" type="pres">
      <dgm:prSet presAssocID="{37073D10-1F07-43C9-8C53-1D9D8E8F3C7C}" presName="dummy1b" presStyleCnt="0"/>
      <dgm:spPr/>
    </dgm:pt>
    <dgm:pt modelId="{8C2E83B4-7811-4420-B6F3-070C7E701C45}" type="pres">
      <dgm:prSet presAssocID="{37073D10-1F07-43C9-8C53-1D9D8E8F3C7C}" presName="wedge1Tx" presStyleLbl="node1" presStyleIdx="0" presStyleCnt="3">
        <dgm:presLayoutVars>
          <dgm:chMax val="0"/>
          <dgm:chPref val="0"/>
          <dgm:bulletEnabled val="1"/>
        </dgm:presLayoutVars>
      </dgm:prSet>
      <dgm:spPr/>
      <dgm:t>
        <a:bodyPr/>
        <a:lstStyle/>
        <a:p>
          <a:endParaRPr lang="en-US"/>
        </a:p>
      </dgm:t>
    </dgm:pt>
    <dgm:pt modelId="{F5C36EDE-7A0C-400E-AF87-89556CE61D46}" type="pres">
      <dgm:prSet presAssocID="{37073D10-1F07-43C9-8C53-1D9D8E8F3C7C}" presName="wedge2" presStyleLbl="node1" presStyleIdx="1" presStyleCnt="3"/>
      <dgm:spPr/>
      <dgm:t>
        <a:bodyPr/>
        <a:lstStyle/>
        <a:p>
          <a:endParaRPr lang="en-US"/>
        </a:p>
      </dgm:t>
    </dgm:pt>
    <dgm:pt modelId="{776882C5-F518-4420-9B8D-EF401DC91601}" type="pres">
      <dgm:prSet presAssocID="{37073D10-1F07-43C9-8C53-1D9D8E8F3C7C}" presName="dummy2a" presStyleCnt="0"/>
      <dgm:spPr/>
    </dgm:pt>
    <dgm:pt modelId="{0AFBDB82-8DC1-4AF1-8101-0AA7FE6587F7}" type="pres">
      <dgm:prSet presAssocID="{37073D10-1F07-43C9-8C53-1D9D8E8F3C7C}" presName="dummy2b" presStyleCnt="0"/>
      <dgm:spPr/>
    </dgm:pt>
    <dgm:pt modelId="{DB92F498-3D96-4925-B333-FB81EEC17F67}" type="pres">
      <dgm:prSet presAssocID="{37073D10-1F07-43C9-8C53-1D9D8E8F3C7C}" presName="wedge2Tx" presStyleLbl="node1" presStyleIdx="1" presStyleCnt="3">
        <dgm:presLayoutVars>
          <dgm:chMax val="0"/>
          <dgm:chPref val="0"/>
          <dgm:bulletEnabled val="1"/>
        </dgm:presLayoutVars>
      </dgm:prSet>
      <dgm:spPr/>
      <dgm:t>
        <a:bodyPr/>
        <a:lstStyle/>
        <a:p>
          <a:endParaRPr lang="en-US"/>
        </a:p>
      </dgm:t>
    </dgm:pt>
    <dgm:pt modelId="{69D13111-4C14-43E1-85C2-7F6666AF0486}" type="pres">
      <dgm:prSet presAssocID="{37073D10-1F07-43C9-8C53-1D9D8E8F3C7C}" presName="wedge3" presStyleLbl="node1" presStyleIdx="2" presStyleCnt="3"/>
      <dgm:spPr/>
      <dgm:t>
        <a:bodyPr/>
        <a:lstStyle/>
        <a:p>
          <a:endParaRPr lang="en-US"/>
        </a:p>
      </dgm:t>
    </dgm:pt>
    <dgm:pt modelId="{AA04A41E-264C-4D6C-89B7-2ABF041053B9}" type="pres">
      <dgm:prSet presAssocID="{37073D10-1F07-43C9-8C53-1D9D8E8F3C7C}" presName="dummy3a" presStyleCnt="0"/>
      <dgm:spPr/>
    </dgm:pt>
    <dgm:pt modelId="{4FF0BF86-ABDD-4CA8-A95C-183204C2BE9F}" type="pres">
      <dgm:prSet presAssocID="{37073D10-1F07-43C9-8C53-1D9D8E8F3C7C}" presName="dummy3b" presStyleCnt="0"/>
      <dgm:spPr/>
    </dgm:pt>
    <dgm:pt modelId="{6A203F40-223A-4908-9436-F7581013B74B}" type="pres">
      <dgm:prSet presAssocID="{37073D10-1F07-43C9-8C53-1D9D8E8F3C7C}" presName="wedge3Tx" presStyleLbl="node1" presStyleIdx="2" presStyleCnt="3">
        <dgm:presLayoutVars>
          <dgm:chMax val="0"/>
          <dgm:chPref val="0"/>
          <dgm:bulletEnabled val="1"/>
        </dgm:presLayoutVars>
      </dgm:prSet>
      <dgm:spPr/>
      <dgm:t>
        <a:bodyPr/>
        <a:lstStyle/>
        <a:p>
          <a:endParaRPr lang="en-US"/>
        </a:p>
      </dgm:t>
    </dgm:pt>
    <dgm:pt modelId="{53240FD1-DFDB-4DE2-8C1D-BF84595688EA}" type="pres">
      <dgm:prSet presAssocID="{5CFF856A-C471-4D06-9307-A651C56B89F4}" presName="arrowWedge1" presStyleLbl="fgSibTrans2D1" presStyleIdx="0" presStyleCnt="3"/>
      <dgm:spPr/>
    </dgm:pt>
    <dgm:pt modelId="{728B4E03-BC98-4027-9CEE-38FF1864D5D6}" type="pres">
      <dgm:prSet presAssocID="{EAFF8DD2-B419-454F-A51D-D207D89B72BB}" presName="arrowWedge2" presStyleLbl="fgSibTrans2D1" presStyleIdx="1" presStyleCnt="3"/>
      <dgm:spPr/>
    </dgm:pt>
    <dgm:pt modelId="{9E63AD9C-06E4-4434-AD75-94F1693CA8E4}" type="pres">
      <dgm:prSet presAssocID="{34769B38-FE9D-4EDD-9719-938D1A5CE7EB}" presName="arrowWedge3" presStyleLbl="fgSibTrans2D1" presStyleIdx="2" presStyleCnt="3"/>
      <dgm:spPr/>
    </dgm:pt>
  </dgm:ptLst>
  <dgm:cxnLst>
    <dgm:cxn modelId="{82560A33-4A57-4819-B260-78CF8899F60B}" type="presOf" srcId="{5DA9A857-547D-4E35-92F6-284DB86799E5}" destId="{8C2E83B4-7811-4420-B6F3-070C7E701C45}" srcOrd="1" destOrd="0" presId="urn:microsoft.com/office/officeart/2005/8/layout/cycle8"/>
    <dgm:cxn modelId="{1360EB1C-FB3E-4170-B6F9-FF5F7D753551}" type="presOf" srcId="{52E4DBE4-15F9-4AF5-97DB-E62AF2DFDFED}" destId="{F5C36EDE-7A0C-400E-AF87-89556CE61D46}" srcOrd="0" destOrd="0" presId="urn:microsoft.com/office/officeart/2005/8/layout/cycle8"/>
    <dgm:cxn modelId="{BFE3E35A-53E0-4D9E-ABA2-55E45C88FE81}" type="presOf" srcId="{52E4DBE4-15F9-4AF5-97DB-E62AF2DFDFED}" destId="{DB92F498-3D96-4925-B333-FB81EEC17F67}" srcOrd="1" destOrd="0" presId="urn:microsoft.com/office/officeart/2005/8/layout/cycle8"/>
    <dgm:cxn modelId="{3C000D38-F6F0-4EAE-A33B-72D9B5FB858C}" type="presOf" srcId="{ACBEE037-D04D-4C3E-BC38-24624BD344C8}" destId="{DB92F498-3D96-4925-B333-FB81EEC17F67}" srcOrd="1" destOrd="3" presId="urn:microsoft.com/office/officeart/2005/8/layout/cycle8"/>
    <dgm:cxn modelId="{4941D6DC-7964-40FB-9A8F-1B261A30343C}" srcId="{37073D10-1F07-43C9-8C53-1D9D8E8F3C7C}" destId="{1ED6404B-6CAE-4B4A-ACBA-3B4859355110}" srcOrd="2" destOrd="0" parTransId="{99B4641A-89AD-48F3-ABF9-7D32B6B74EBB}" sibTransId="{34769B38-FE9D-4EDD-9719-938D1A5CE7EB}"/>
    <dgm:cxn modelId="{ED73D671-3684-4B74-80C4-AEAA16198394}" type="presOf" srcId="{37073D10-1F07-43C9-8C53-1D9D8E8F3C7C}" destId="{D0D5B5B7-3D96-400F-9963-33B5C878A4D0}" srcOrd="0" destOrd="0" presId="urn:microsoft.com/office/officeart/2005/8/layout/cycle8"/>
    <dgm:cxn modelId="{3BE7FE10-A666-4393-8653-4A55F44D847D}" srcId="{5DA9A857-547D-4E35-92F6-284DB86799E5}" destId="{58E8D78E-5103-479B-A07E-1CE03E881086}" srcOrd="0" destOrd="0" parTransId="{39DCD39E-00EC-4273-9336-EA32319444F3}" sibTransId="{5C0452C1-1414-4ACF-A28A-C886FDEC7DB1}"/>
    <dgm:cxn modelId="{05220BB6-A8D1-4161-B02D-8892BF78746A}" srcId="{37073D10-1F07-43C9-8C53-1D9D8E8F3C7C}" destId="{5DA9A857-547D-4E35-92F6-284DB86799E5}" srcOrd="0" destOrd="0" parTransId="{97CB9558-1065-4DC5-A428-F731F3019739}" sibTransId="{5CFF856A-C471-4D06-9307-A651C56B89F4}"/>
    <dgm:cxn modelId="{8F70A116-6D37-471D-B477-19DFB1FF181B}" srcId="{5DA9A857-547D-4E35-92F6-284DB86799E5}" destId="{5988AC7E-6810-49C0-8730-7D85E9C17E31}" srcOrd="1" destOrd="0" parTransId="{9BA13B7B-77D3-4EAD-BE3F-A4D9A4A56D15}" sibTransId="{D5F80FAF-9F27-48B1-A731-B050B3A3192A}"/>
    <dgm:cxn modelId="{15A3D32F-8C36-4F70-87AF-D4A20420F905}" type="presOf" srcId="{1D714658-4BD1-406C-A731-E4F2172B60BD}" destId="{DB92F498-3D96-4925-B333-FB81EEC17F67}" srcOrd="1" destOrd="2" presId="urn:microsoft.com/office/officeart/2005/8/layout/cycle8"/>
    <dgm:cxn modelId="{31DAB39A-C32A-4C73-856D-CAF0459465D8}" type="presOf" srcId="{ACBEE037-D04D-4C3E-BC38-24624BD344C8}" destId="{F5C36EDE-7A0C-400E-AF87-89556CE61D46}" srcOrd="0" destOrd="3" presId="urn:microsoft.com/office/officeart/2005/8/layout/cycle8"/>
    <dgm:cxn modelId="{8059D82D-65F4-4E93-840D-D4714B2B7562}" type="presOf" srcId="{1ED6404B-6CAE-4B4A-ACBA-3B4859355110}" destId="{69D13111-4C14-43E1-85C2-7F6666AF0486}" srcOrd="0" destOrd="0" presId="urn:microsoft.com/office/officeart/2005/8/layout/cycle8"/>
    <dgm:cxn modelId="{14AF2663-88D5-4530-BB3C-A67FA995E5A6}" type="presOf" srcId="{6D2497AB-B0F1-4F70-827D-E7FCD5B28F3E}" destId="{DB92F498-3D96-4925-B333-FB81EEC17F67}" srcOrd="1" destOrd="1" presId="urn:microsoft.com/office/officeart/2005/8/layout/cycle8"/>
    <dgm:cxn modelId="{08257BB6-5AD1-441A-BD15-97ADF83740BE}" type="presOf" srcId="{1ED6404B-6CAE-4B4A-ACBA-3B4859355110}" destId="{6A203F40-223A-4908-9436-F7581013B74B}" srcOrd="1" destOrd="0" presId="urn:microsoft.com/office/officeart/2005/8/layout/cycle8"/>
    <dgm:cxn modelId="{E9BC9B74-4163-4B5D-91FD-5F78162B1044}" srcId="{1ED6404B-6CAE-4B4A-ACBA-3B4859355110}" destId="{07EACD6E-7095-43C5-8FA5-A2801CE5376E}" srcOrd="0" destOrd="0" parTransId="{036E23B1-7341-4F6A-9A25-0C53346E6035}" sibTransId="{644CE3A9-B49B-4065-95C2-C9F343A59066}"/>
    <dgm:cxn modelId="{2CFAAC31-E49C-4984-90CB-79E2EE58AD02}" type="presOf" srcId="{58E8D78E-5103-479B-A07E-1CE03E881086}" destId="{8637D42A-C004-4B8C-8C67-2C04C323A0D5}" srcOrd="0" destOrd="1" presId="urn:microsoft.com/office/officeart/2005/8/layout/cycle8"/>
    <dgm:cxn modelId="{463DBA2E-C4B6-42B8-93AB-F5253AA58C50}" type="presOf" srcId="{07EACD6E-7095-43C5-8FA5-A2801CE5376E}" destId="{69D13111-4C14-43E1-85C2-7F6666AF0486}" srcOrd="0" destOrd="1" presId="urn:microsoft.com/office/officeart/2005/8/layout/cycle8"/>
    <dgm:cxn modelId="{6CC72842-AFD8-429A-9DCC-43D867282FFD}" type="presOf" srcId="{07EACD6E-7095-43C5-8FA5-A2801CE5376E}" destId="{6A203F40-223A-4908-9436-F7581013B74B}" srcOrd="1" destOrd="1" presId="urn:microsoft.com/office/officeart/2005/8/layout/cycle8"/>
    <dgm:cxn modelId="{180FB8A8-C4FF-49E9-9E12-06D3D93B8910}" type="presOf" srcId="{58E8D78E-5103-479B-A07E-1CE03E881086}" destId="{8C2E83B4-7811-4420-B6F3-070C7E701C45}" srcOrd="1" destOrd="1" presId="urn:microsoft.com/office/officeart/2005/8/layout/cycle8"/>
    <dgm:cxn modelId="{0D562BD3-3338-44A6-B7FC-548ABA06D3F2}" type="presOf" srcId="{5DA9A857-547D-4E35-92F6-284DB86799E5}" destId="{8637D42A-C004-4B8C-8C67-2C04C323A0D5}" srcOrd="0" destOrd="0" presId="urn:microsoft.com/office/officeart/2005/8/layout/cycle8"/>
    <dgm:cxn modelId="{5008C234-CB82-4F9A-8910-7927B2EE23D7}" srcId="{37073D10-1F07-43C9-8C53-1D9D8E8F3C7C}" destId="{52E4DBE4-15F9-4AF5-97DB-E62AF2DFDFED}" srcOrd="1" destOrd="0" parTransId="{5CDFE6EE-2B4A-49B1-9DC4-CE87470D5BF7}" sibTransId="{EAFF8DD2-B419-454F-A51D-D207D89B72BB}"/>
    <dgm:cxn modelId="{AFF9F1E7-18EE-4204-9EFC-35D2DC98E54B}" type="presOf" srcId="{6D2497AB-B0F1-4F70-827D-E7FCD5B28F3E}" destId="{F5C36EDE-7A0C-400E-AF87-89556CE61D46}" srcOrd="0" destOrd="1" presId="urn:microsoft.com/office/officeart/2005/8/layout/cycle8"/>
    <dgm:cxn modelId="{078B871A-CEC4-405C-A212-7259C7F19DF0}" type="presOf" srcId="{5988AC7E-6810-49C0-8730-7D85E9C17E31}" destId="{8637D42A-C004-4B8C-8C67-2C04C323A0D5}" srcOrd="0" destOrd="2" presId="urn:microsoft.com/office/officeart/2005/8/layout/cycle8"/>
    <dgm:cxn modelId="{178B94A1-33B6-431D-B63E-F41D8BAD75E5}" srcId="{52E4DBE4-15F9-4AF5-97DB-E62AF2DFDFED}" destId="{6D2497AB-B0F1-4F70-827D-E7FCD5B28F3E}" srcOrd="0" destOrd="0" parTransId="{BE921145-533F-47B5-A211-78ADD69387C1}" sibTransId="{7EFC55A8-FD41-41FC-A8E0-991E49A0DDCC}"/>
    <dgm:cxn modelId="{967666CC-458A-40FC-865B-7CAED436C960}" srcId="{52E4DBE4-15F9-4AF5-97DB-E62AF2DFDFED}" destId="{ACBEE037-D04D-4C3E-BC38-24624BD344C8}" srcOrd="2" destOrd="0" parTransId="{35380C27-61D5-4DE9-915A-7250ADF159C6}" sibTransId="{547FDF43-4043-454A-BD1B-8A6D644A57F4}"/>
    <dgm:cxn modelId="{3AF5A67A-EB9A-4A9A-8EDD-0A02A1EA7CF3}" srcId="{52E4DBE4-15F9-4AF5-97DB-E62AF2DFDFED}" destId="{1D714658-4BD1-406C-A731-E4F2172B60BD}" srcOrd="1" destOrd="0" parTransId="{1D8B9399-60E5-4354-A416-9ABA08C0E508}" sibTransId="{F18EB6A6-7FDF-47A7-B7DA-3BCCDBE7C822}"/>
    <dgm:cxn modelId="{DE72A3EE-E7C9-4D3E-B708-79E81830617D}" type="presOf" srcId="{5988AC7E-6810-49C0-8730-7D85E9C17E31}" destId="{8C2E83B4-7811-4420-B6F3-070C7E701C45}" srcOrd="1" destOrd="2" presId="urn:microsoft.com/office/officeart/2005/8/layout/cycle8"/>
    <dgm:cxn modelId="{A465CC66-3C8D-4A70-9C12-CBEFA8DB0018}" type="presOf" srcId="{1D714658-4BD1-406C-A731-E4F2172B60BD}" destId="{F5C36EDE-7A0C-400E-AF87-89556CE61D46}" srcOrd="0" destOrd="2" presId="urn:microsoft.com/office/officeart/2005/8/layout/cycle8"/>
    <dgm:cxn modelId="{09C11193-A504-44DA-B6B0-1E122287B804}" type="presParOf" srcId="{D0D5B5B7-3D96-400F-9963-33B5C878A4D0}" destId="{8637D42A-C004-4B8C-8C67-2C04C323A0D5}" srcOrd="0" destOrd="0" presId="urn:microsoft.com/office/officeart/2005/8/layout/cycle8"/>
    <dgm:cxn modelId="{F98EDCF0-7A74-46C6-9A6B-F0A173FF0405}" type="presParOf" srcId="{D0D5B5B7-3D96-400F-9963-33B5C878A4D0}" destId="{E1A6D284-0DBF-414F-AC29-6EA99C500012}" srcOrd="1" destOrd="0" presId="urn:microsoft.com/office/officeart/2005/8/layout/cycle8"/>
    <dgm:cxn modelId="{FEA8925A-D18B-465A-B521-951CF848A2AC}" type="presParOf" srcId="{D0D5B5B7-3D96-400F-9963-33B5C878A4D0}" destId="{0A0299E4-5283-43AD-A08A-69A7C0F57EC1}" srcOrd="2" destOrd="0" presId="urn:microsoft.com/office/officeart/2005/8/layout/cycle8"/>
    <dgm:cxn modelId="{1032B451-3F99-4BFB-B7B0-C1EDE6FA1060}" type="presParOf" srcId="{D0D5B5B7-3D96-400F-9963-33B5C878A4D0}" destId="{8C2E83B4-7811-4420-B6F3-070C7E701C45}" srcOrd="3" destOrd="0" presId="urn:microsoft.com/office/officeart/2005/8/layout/cycle8"/>
    <dgm:cxn modelId="{93C7789F-44FF-4B2B-A99C-B525970025B7}" type="presParOf" srcId="{D0D5B5B7-3D96-400F-9963-33B5C878A4D0}" destId="{F5C36EDE-7A0C-400E-AF87-89556CE61D46}" srcOrd="4" destOrd="0" presId="urn:microsoft.com/office/officeart/2005/8/layout/cycle8"/>
    <dgm:cxn modelId="{006465EA-F8FB-40A9-AFA2-F22D5EEB850F}" type="presParOf" srcId="{D0D5B5B7-3D96-400F-9963-33B5C878A4D0}" destId="{776882C5-F518-4420-9B8D-EF401DC91601}" srcOrd="5" destOrd="0" presId="urn:microsoft.com/office/officeart/2005/8/layout/cycle8"/>
    <dgm:cxn modelId="{957FEC2B-917B-4784-B676-6952E5080871}" type="presParOf" srcId="{D0D5B5B7-3D96-400F-9963-33B5C878A4D0}" destId="{0AFBDB82-8DC1-4AF1-8101-0AA7FE6587F7}" srcOrd="6" destOrd="0" presId="urn:microsoft.com/office/officeart/2005/8/layout/cycle8"/>
    <dgm:cxn modelId="{EA318F89-AE3E-4222-A2E0-94EC51FCF85F}" type="presParOf" srcId="{D0D5B5B7-3D96-400F-9963-33B5C878A4D0}" destId="{DB92F498-3D96-4925-B333-FB81EEC17F67}" srcOrd="7" destOrd="0" presId="urn:microsoft.com/office/officeart/2005/8/layout/cycle8"/>
    <dgm:cxn modelId="{6681C291-6329-4FD8-848A-06DB4CFE08BC}" type="presParOf" srcId="{D0D5B5B7-3D96-400F-9963-33B5C878A4D0}" destId="{69D13111-4C14-43E1-85C2-7F6666AF0486}" srcOrd="8" destOrd="0" presId="urn:microsoft.com/office/officeart/2005/8/layout/cycle8"/>
    <dgm:cxn modelId="{64B8EFBC-A443-424D-9525-46922EA9A027}" type="presParOf" srcId="{D0D5B5B7-3D96-400F-9963-33B5C878A4D0}" destId="{AA04A41E-264C-4D6C-89B7-2ABF041053B9}" srcOrd="9" destOrd="0" presId="urn:microsoft.com/office/officeart/2005/8/layout/cycle8"/>
    <dgm:cxn modelId="{0BAB98F8-5EC0-4C84-BD39-D9DAC8B886F0}" type="presParOf" srcId="{D0D5B5B7-3D96-400F-9963-33B5C878A4D0}" destId="{4FF0BF86-ABDD-4CA8-A95C-183204C2BE9F}" srcOrd="10" destOrd="0" presId="urn:microsoft.com/office/officeart/2005/8/layout/cycle8"/>
    <dgm:cxn modelId="{6B03454E-CBEA-4D00-B4A3-2DF548456F51}" type="presParOf" srcId="{D0D5B5B7-3D96-400F-9963-33B5C878A4D0}" destId="{6A203F40-223A-4908-9436-F7581013B74B}" srcOrd="11" destOrd="0" presId="urn:microsoft.com/office/officeart/2005/8/layout/cycle8"/>
    <dgm:cxn modelId="{3CF04954-291F-4517-AE62-74F8AA34CD03}" type="presParOf" srcId="{D0D5B5B7-3D96-400F-9963-33B5C878A4D0}" destId="{53240FD1-DFDB-4DE2-8C1D-BF84595688EA}" srcOrd="12" destOrd="0" presId="urn:microsoft.com/office/officeart/2005/8/layout/cycle8"/>
    <dgm:cxn modelId="{63B97817-D919-4DC2-9CA8-0FBB2A7103D5}" type="presParOf" srcId="{D0D5B5B7-3D96-400F-9963-33B5C878A4D0}" destId="{728B4E03-BC98-4027-9CEE-38FF1864D5D6}" srcOrd="13" destOrd="0" presId="urn:microsoft.com/office/officeart/2005/8/layout/cycle8"/>
    <dgm:cxn modelId="{7342DD9F-1332-4641-BF7C-D08266205C99}" type="presParOf" srcId="{D0D5B5B7-3D96-400F-9963-33B5C878A4D0}" destId="{9E63AD9C-06E4-4434-AD75-94F1693CA8E4}" srcOrd="1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9FCB3E-1E05-430C-9538-F2E106D2BAA5}"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BC0C51FD-0FE7-47EE-B223-9AEEA81D8D10}">
      <dgm:prSet phldrT="[Text]"/>
      <dgm:spPr/>
      <dgm:t>
        <a:bodyPr/>
        <a:lstStyle/>
        <a:p>
          <a:r>
            <a:rPr lang="en-US" dirty="0" smtClean="0"/>
            <a:t> </a:t>
          </a:r>
          <a:endParaRPr lang="en-US" dirty="0"/>
        </a:p>
      </dgm:t>
    </dgm:pt>
    <dgm:pt modelId="{F4405448-232C-4AEE-AF48-E4D93CAA33D8}" type="parTrans" cxnId="{31B47529-AC74-4BF5-8035-2F60240AD5BF}">
      <dgm:prSet/>
      <dgm:spPr/>
      <dgm:t>
        <a:bodyPr/>
        <a:lstStyle/>
        <a:p>
          <a:endParaRPr lang="en-US"/>
        </a:p>
      </dgm:t>
    </dgm:pt>
    <dgm:pt modelId="{47EC54F7-53A4-473B-B8D0-C3C754FF4DBE}" type="sibTrans" cxnId="{31B47529-AC74-4BF5-8035-2F60240AD5BF}">
      <dgm:prSet/>
      <dgm:spPr/>
      <dgm:t>
        <a:bodyPr/>
        <a:lstStyle/>
        <a:p>
          <a:endParaRPr lang="en-US"/>
        </a:p>
      </dgm:t>
    </dgm:pt>
    <dgm:pt modelId="{B77E461C-F862-4486-ABAE-B9F4E6A74607}">
      <dgm:prSet phldrT="[Text]"/>
      <dgm:spPr/>
      <dgm:t>
        <a:bodyPr/>
        <a:lstStyle/>
        <a:p>
          <a:r>
            <a:rPr lang="en-US" dirty="0" smtClean="0"/>
            <a:t> </a:t>
          </a:r>
          <a:endParaRPr lang="en-US" dirty="0"/>
        </a:p>
      </dgm:t>
    </dgm:pt>
    <dgm:pt modelId="{784C90B6-DAD5-4499-9EC1-541FE93E9BF0}" type="parTrans" cxnId="{C9E42BDC-9283-4FE7-96B3-E9CA32D580A0}">
      <dgm:prSet/>
      <dgm:spPr/>
      <dgm:t>
        <a:bodyPr/>
        <a:lstStyle/>
        <a:p>
          <a:endParaRPr lang="en-US"/>
        </a:p>
      </dgm:t>
    </dgm:pt>
    <dgm:pt modelId="{56CCB562-4405-498E-811F-82D4B206EBD1}" type="sibTrans" cxnId="{C9E42BDC-9283-4FE7-96B3-E9CA32D580A0}">
      <dgm:prSet/>
      <dgm:spPr/>
      <dgm:t>
        <a:bodyPr/>
        <a:lstStyle/>
        <a:p>
          <a:endParaRPr lang="en-US"/>
        </a:p>
      </dgm:t>
    </dgm:pt>
    <dgm:pt modelId="{C1AA9D7D-C44B-46D4-B31D-6A764C0C6ABF}">
      <dgm:prSet phldrT="[Text]"/>
      <dgm:spPr/>
      <dgm:t>
        <a:bodyPr/>
        <a:lstStyle/>
        <a:p>
          <a:r>
            <a:rPr lang="en-US" dirty="0" smtClean="0"/>
            <a:t> </a:t>
          </a:r>
          <a:endParaRPr lang="en-US" dirty="0"/>
        </a:p>
      </dgm:t>
    </dgm:pt>
    <dgm:pt modelId="{F54F3035-C439-481D-BD87-D3688F94A027}" type="parTrans" cxnId="{CF5B62DA-9FFE-4844-A89F-9ED72DA32102}">
      <dgm:prSet/>
      <dgm:spPr/>
      <dgm:t>
        <a:bodyPr/>
        <a:lstStyle/>
        <a:p>
          <a:endParaRPr lang="en-US"/>
        </a:p>
      </dgm:t>
    </dgm:pt>
    <dgm:pt modelId="{0274A19D-3909-4ABB-B90E-366535851F31}" type="sibTrans" cxnId="{CF5B62DA-9FFE-4844-A89F-9ED72DA32102}">
      <dgm:prSet/>
      <dgm:spPr/>
      <dgm:t>
        <a:bodyPr/>
        <a:lstStyle/>
        <a:p>
          <a:endParaRPr lang="en-US"/>
        </a:p>
      </dgm:t>
    </dgm:pt>
    <dgm:pt modelId="{0623DADE-6720-4B6C-BEDD-A352C7A45B99}">
      <dgm:prSet phldrT="[Text]"/>
      <dgm:spPr/>
      <dgm:t>
        <a:bodyPr/>
        <a:lstStyle/>
        <a:p>
          <a:r>
            <a:rPr lang="en-US" dirty="0" smtClean="0"/>
            <a:t> </a:t>
          </a:r>
          <a:endParaRPr lang="en-US" dirty="0"/>
        </a:p>
      </dgm:t>
    </dgm:pt>
    <dgm:pt modelId="{99BA8026-7060-4498-B8C6-BC004244EC3C}" type="parTrans" cxnId="{5BA41285-3ECF-48AD-B573-D28CCC075427}">
      <dgm:prSet/>
      <dgm:spPr/>
      <dgm:t>
        <a:bodyPr/>
        <a:lstStyle/>
        <a:p>
          <a:endParaRPr lang="en-US"/>
        </a:p>
      </dgm:t>
    </dgm:pt>
    <dgm:pt modelId="{B94F9246-3A19-4435-9C10-6F40711554C7}" type="sibTrans" cxnId="{5BA41285-3ECF-48AD-B573-D28CCC075427}">
      <dgm:prSet/>
      <dgm:spPr/>
      <dgm:t>
        <a:bodyPr/>
        <a:lstStyle/>
        <a:p>
          <a:endParaRPr lang="en-US"/>
        </a:p>
      </dgm:t>
    </dgm:pt>
    <dgm:pt modelId="{2C43F913-81C1-44A6-9A1A-A5819202C3D3}">
      <dgm:prSet phldrT="[Text]"/>
      <dgm:spPr/>
      <dgm:t>
        <a:bodyPr/>
        <a:lstStyle/>
        <a:p>
          <a:r>
            <a:rPr lang="en-US" dirty="0" smtClean="0"/>
            <a:t> </a:t>
          </a:r>
          <a:endParaRPr lang="en-US" dirty="0"/>
        </a:p>
      </dgm:t>
    </dgm:pt>
    <dgm:pt modelId="{DAE4F484-7F2D-4485-9C85-01A1B09F229A}" type="parTrans" cxnId="{5C33AD5F-B147-4B28-9BAE-93D4599BB520}">
      <dgm:prSet/>
      <dgm:spPr/>
      <dgm:t>
        <a:bodyPr/>
        <a:lstStyle/>
        <a:p>
          <a:endParaRPr lang="en-US"/>
        </a:p>
      </dgm:t>
    </dgm:pt>
    <dgm:pt modelId="{A7CBD205-181D-4566-BFF0-4748786FB5B5}" type="sibTrans" cxnId="{5C33AD5F-B147-4B28-9BAE-93D4599BB520}">
      <dgm:prSet/>
      <dgm:spPr/>
      <dgm:t>
        <a:bodyPr/>
        <a:lstStyle/>
        <a:p>
          <a:endParaRPr lang="en-US"/>
        </a:p>
      </dgm:t>
    </dgm:pt>
    <dgm:pt modelId="{97891A74-6E60-42A9-86B8-95EE07931F84}" type="pres">
      <dgm:prSet presAssocID="{DF9FCB3E-1E05-430C-9538-F2E106D2BAA5}" presName="cycle" presStyleCnt="0">
        <dgm:presLayoutVars>
          <dgm:dir/>
          <dgm:resizeHandles val="exact"/>
        </dgm:presLayoutVars>
      </dgm:prSet>
      <dgm:spPr/>
      <dgm:t>
        <a:bodyPr/>
        <a:lstStyle/>
        <a:p>
          <a:endParaRPr lang="en-US"/>
        </a:p>
      </dgm:t>
    </dgm:pt>
    <dgm:pt modelId="{B522F1F2-5121-4F2D-AB71-270EF0EAB30C}" type="pres">
      <dgm:prSet presAssocID="{BC0C51FD-0FE7-47EE-B223-9AEEA81D8D10}" presName="dummy" presStyleCnt="0"/>
      <dgm:spPr/>
    </dgm:pt>
    <dgm:pt modelId="{4EA472F3-5DB6-4CD0-81BF-DE57A77D7C96}" type="pres">
      <dgm:prSet presAssocID="{BC0C51FD-0FE7-47EE-B223-9AEEA81D8D10}" presName="node" presStyleLbl="revTx" presStyleIdx="0" presStyleCnt="5">
        <dgm:presLayoutVars>
          <dgm:bulletEnabled val="1"/>
        </dgm:presLayoutVars>
      </dgm:prSet>
      <dgm:spPr/>
      <dgm:t>
        <a:bodyPr/>
        <a:lstStyle/>
        <a:p>
          <a:endParaRPr lang="en-US"/>
        </a:p>
      </dgm:t>
    </dgm:pt>
    <dgm:pt modelId="{4B945B2A-17B8-4B99-9431-8DABE48945E1}" type="pres">
      <dgm:prSet presAssocID="{47EC54F7-53A4-473B-B8D0-C3C754FF4DBE}" presName="sibTrans" presStyleLbl="node1" presStyleIdx="0" presStyleCnt="5"/>
      <dgm:spPr/>
      <dgm:t>
        <a:bodyPr/>
        <a:lstStyle/>
        <a:p>
          <a:endParaRPr lang="en-US"/>
        </a:p>
      </dgm:t>
    </dgm:pt>
    <dgm:pt modelId="{1AB7FFC6-C323-4C15-9EA9-207B63FE3442}" type="pres">
      <dgm:prSet presAssocID="{B77E461C-F862-4486-ABAE-B9F4E6A74607}" presName="dummy" presStyleCnt="0"/>
      <dgm:spPr/>
    </dgm:pt>
    <dgm:pt modelId="{E633221E-E7E8-4063-BCE4-CF6B80202322}" type="pres">
      <dgm:prSet presAssocID="{B77E461C-F862-4486-ABAE-B9F4E6A74607}" presName="node" presStyleLbl="revTx" presStyleIdx="1" presStyleCnt="5">
        <dgm:presLayoutVars>
          <dgm:bulletEnabled val="1"/>
        </dgm:presLayoutVars>
      </dgm:prSet>
      <dgm:spPr/>
      <dgm:t>
        <a:bodyPr/>
        <a:lstStyle/>
        <a:p>
          <a:endParaRPr lang="en-US"/>
        </a:p>
      </dgm:t>
    </dgm:pt>
    <dgm:pt modelId="{39A639A2-DEFF-46A3-9C7E-405297483007}" type="pres">
      <dgm:prSet presAssocID="{56CCB562-4405-498E-811F-82D4B206EBD1}" presName="sibTrans" presStyleLbl="node1" presStyleIdx="1" presStyleCnt="5"/>
      <dgm:spPr/>
      <dgm:t>
        <a:bodyPr/>
        <a:lstStyle/>
        <a:p>
          <a:endParaRPr lang="en-US"/>
        </a:p>
      </dgm:t>
    </dgm:pt>
    <dgm:pt modelId="{1CD3C4E3-C50B-42B0-9460-3226910883FF}" type="pres">
      <dgm:prSet presAssocID="{C1AA9D7D-C44B-46D4-B31D-6A764C0C6ABF}" presName="dummy" presStyleCnt="0"/>
      <dgm:spPr/>
    </dgm:pt>
    <dgm:pt modelId="{55D9436F-4248-48ED-945A-3003FF4F2863}" type="pres">
      <dgm:prSet presAssocID="{C1AA9D7D-C44B-46D4-B31D-6A764C0C6ABF}" presName="node" presStyleLbl="revTx" presStyleIdx="2" presStyleCnt="5">
        <dgm:presLayoutVars>
          <dgm:bulletEnabled val="1"/>
        </dgm:presLayoutVars>
      </dgm:prSet>
      <dgm:spPr/>
      <dgm:t>
        <a:bodyPr/>
        <a:lstStyle/>
        <a:p>
          <a:endParaRPr lang="en-US"/>
        </a:p>
      </dgm:t>
    </dgm:pt>
    <dgm:pt modelId="{DF393722-B960-4D9E-A6CD-592D7D9F0FE9}" type="pres">
      <dgm:prSet presAssocID="{0274A19D-3909-4ABB-B90E-366535851F31}" presName="sibTrans" presStyleLbl="node1" presStyleIdx="2" presStyleCnt="5"/>
      <dgm:spPr/>
      <dgm:t>
        <a:bodyPr/>
        <a:lstStyle/>
        <a:p>
          <a:endParaRPr lang="en-US"/>
        </a:p>
      </dgm:t>
    </dgm:pt>
    <dgm:pt modelId="{C71139AA-8B46-400C-9373-5F23883B2D27}" type="pres">
      <dgm:prSet presAssocID="{0623DADE-6720-4B6C-BEDD-A352C7A45B99}" presName="dummy" presStyleCnt="0"/>
      <dgm:spPr/>
    </dgm:pt>
    <dgm:pt modelId="{770C6093-F11E-46FE-8449-6ED0EDBBC506}" type="pres">
      <dgm:prSet presAssocID="{0623DADE-6720-4B6C-BEDD-A352C7A45B99}" presName="node" presStyleLbl="revTx" presStyleIdx="3" presStyleCnt="5">
        <dgm:presLayoutVars>
          <dgm:bulletEnabled val="1"/>
        </dgm:presLayoutVars>
      </dgm:prSet>
      <dgm:spPr/>
      <dgm:t>
        <a:bodyPr/>
        <a:lstStyle/>
        <a:p>
          <a:endParaRPr lang="en-US"/>
        </a:p>
      </dgm:t>
    </dgm:pt>
    <dgm:pt modelId="{75E600D2-DDD3-40DC-99B1-BC182B6C8F1A}" type="pres">
      <dgm:prSet presAssocID="{B94F9246-3A19-4435-9C10-6F40711554C7}" presName="sibTrans" presStyleLbl="node1" presStyleIdx="3" presStyleCnt="5" custLinFactNeighborX="1811"/>
      <dgm:spPr/>
      <dgm:t>
        <a:bodyPr/>
        <a:lstStyle/>
        <a:p>
          <a:endParaRPr lang="en-US"/>
        </a:p>
      </dgm:t>
    </dgm:pt>
    <dgm:pt modelId="{B453C5D3-03AC-4120-A703-D6BB574045FC}" type="pres">
      <dgm:prSet presAssocID="{2C43F913-81C1-44A6-9A1A-A5819202C3D3}" presName="dummy" presStyleCnt="0"/>
      <dgm:spPr/>
    </dgm:pt>
    <dgm:pt modelId="{7C55E28A-06DF-4882-B1E0-DD6848853C8E}" type="pres">
      <dgm:prSet presAssocID="{2C43F913-81C1-44A6-9A1A-A5819202C3D3}" presName="node" presStyleLbl="revTx" presStyleIdx="4" presStyleCnt="5">
        <dgm:presLayoutVars>
          <dgm:bulletEnabled val="1"/>
        </dgm:presLayoutVars>
      </dgm:prSet>
      <dgm:spPr/>
      <dgm:t>
        <a:bodyPr/>
        <a:lstStyle/>
        <a:p>
          <a:endParaRPr lang="en-US"/>
        </a:p>
      </dgm:t>
    </dgm:pt>
    <dgm:pt modelId="{77C9D347-C03F-4539-8CE2-E5D63CE189AA}" type="pres">
      <dgm:prSet presAssocID="{A7CBD205-181D-4566-BFF0-4748786FB5B5}" presName="sibTrans" presStyleLbl="node1" presStyleIdx="4" presStyleCnt="5"/>
      <dgm:spPr/>
      <dgm:t>
        <a:bodyPr/>
        <a:lstStyle/>
        <a:p>
          <a:endParaRPr lang="en-US"/>
        </a:p>
      </dgm:t>
    </dgm:pt>
  </dgm:ptLst>
  <dgm:cxnLst>
    <dgm:cxn modelId="{5DCB8876-CE05-49F7-8706-EEBB72853496}" type="presOf" srcId="{0623DADE-6720-4B6C-BEDD-A352C7A45B99}" destId="{770C6093-F11E-46FE-8449-6ED0EDBBC506}" srcOrd="0" destOrd="0" presId="urn:microsoft.com/office/officeart/2005/8/layout/cycle1"/>
    <dgm:cxn modelId="{CD5AC124-FED5-45D6-A0EC-5365E33D498F}" type="presOf" srcId="{0274A19D-3909-4ABB-B90E-366535851F31}" destId="{DF393722-B960-4D9E-A6CD-592D7D9F0FE9}" srcOrd="0" destOrd="0" presId="urn:microsoft.com/office/officeart/2005/8/layout/cycle1"/>
    <dgm:cxn modelId="{182C33FC-B4F1-4369-B348-2551605FBB13}" type="presOf" srcId="{B77E461C-F862-4486-ABAE-B9F4E6A74607}" destId="{E633221E-E7E8-4063-BCE4-CF6B80202322}" srcOrd="0" destOrd="0" presId="urn:microsoft.com/office/officeart/2005/8/layout/cycle1"/>
    <dgm:cxn modelId="{31B47529-AC74-4BF5-8035-2F60240AD5BF}" srcId="{DF9FCB3E-1E05-430C-9538-F2E106D2BAA5}" destId="{BC0C51FD-0FE7-47EE-B223-9AEEA81D8D10}" srcOrd="0" destOrd="0" parTransId="{F4405448-232C-4AEE-AF48-E4D93CAA33D8}" sibTransId="{47EC54F7-53A4-473B-B8D0-C3C754FF4DBE}"/>
    <dgm:cxn modelId="{87860B0E-30D4-446A-8676-9B87A970033C}" type="presOf" srcId="{C1AA9D7D-C44B-46D4-B31D-6A764C0C6ABF}" destId="{55D9436F-4248-48ED-945A-3003FF4F2863}" srcOrd="0" destOrd="0" presId="urn:microsoft.com/office/officeart/2005/8/layout/cycle1"/>
    <dgm:cxn modelId="{6ACAC1B2-1A71-4A6C-8A8F-55076A00DF0D}" type="presOf" srcId="{B94F9246-3A19-4435-9C10-6F40711554C7}" destId="{75E600D2-DDD3-40DC-99B1-BC182B6C8F1A}" srcOrd="0" destOrd="0" presId="urn:microsoft.com/office/officeart/2005/8/layout/cycle1"/>
    <dgm:cxn modelId="{ABF2AA1A-049F-4911-AB6B-E54BF4BB9BEE}" type="presOf" srcId="{2C43F913-81C1-44A6-9A1A-A5819202C3D3}" destId="{7C55E28A-06DF-4882-B1E0-DD6848853C8E}" srcOrd="0" destOrd="0" presId="urn:microsoft.com/office/officeart/2005/8/layout/cycle1"/>
    <dgm:cxn modelId="{CF5B62DA-9FFE-4844-A89F-9ED72DA32102}" srcId="{DF9FCB3E-1E05-430C-9538-F2E106D2BAA5}" destId="{C1AA9D7D-C44B-46D4-B31D-6A764C0C6ABF}" srcOrd="2" destOrd="0" parTransId="{F54F3035-C439-481D-BD87-D3688F94A027}" sibTransId="{0274A19D-3909-4ABB-B90E-366535851F31}"/>
    <dgm:cxn modelId="{1AEFFD7B-8716-4AE1-8973-163B6BFF4550}" type="presOf" srcId="{BC0C51FD-0FE7-47EE-B223-9AEEA81D8D10}" destId="{4EA472F3-5DB6-4CD0-81BF-DE57A77D7C96}" srcOrd="0" destOrd="0" presId="urn:microsoft.com/office/officeart/2005/8/layout/cycle1"/>
    <dgm:cxn modelId="{4D7EDF99-8A73-4725-ACFE-1129463CE72F}" type="presOf" srcId="{56CCB562-4405-498E-811F-82D4B206EBD1}" destId="{39A639A2-DEFF-46A3-9C7E-405297483007}" srcOrd="0" destOrd="0" presId="urn:microsoft.com/office/officeart/2005/8/layout/cycle1"/>
    <dgm:cxn modelId="{5BA41285-3ECF-48AD-B573-D28CCC075427}" srcId="{DF9FCB3E-1E05-430C-9538-F2E106D2BAA5}" destId="{0623DADE-6720-4B6C-BEDD-A352C7A45B99}" srcOrd="3" destOrd="0" parTransId="{99BA8026-7060-4498-B8C6-BC004244EC3C}" sibTransId="{B94F9246-3A19-4435-9C10-6F40711554C7}"/>
    <dgm:cxn modelId="{8538C943-5255-46B3-8A0E-609E0C9790C3}" type="presOf" srcId="{A7CBD205-181D-4566-BFF0-4748786FB5B5}" destId="{77C9D347-C03F-4539-8CE2-E5D63CE189AA}" srcOrd="0" destOrd="0" presId="urn:microsoft.com/office/officeart/2005/8/layout/cycle1"/>
    <dgm:cxn modelId="{5C33AD5F-B147-4B28-9BAE-93D4599BB520}" srcId="{DF9FCB3E-1E05-430C-9538-F2E106D2BAA5}" destId="{2C43F913-81C1-44A6-9A1A-A5819202C3D3}" srcOrd="4" destOrd="0" parTransId="{DAE4F484-7F2D-4485-9C85-01A1B09F229A}" sibTransId="{A7CBD205-181D-4566-BFF0-4748786FB5B5}"/>
    <dgm:cxn modelId="{C9E42BDC-9283-4FE7-96B3-E9CA32D580A0}" srcId="{DF9FCB3E-1E05-430C-9538-F2E106D2BAA5}" destId="{B77E461C-F862-4486-ABAE-B9F4E6A74607}" srcOrd="1" destOrd="0" parTransId="{784C90B6-DAD5-4499-9EC1-541FE93E9BF0}" sibTransId="{56CCB562-4405-498E-811F-82D4B206EBD1}"/>
    <dgm:cxn modelId="{FCB829F1-28E5-4D99-AD41-5C8969445A1D}" type="presOf" srcId="{DF9FCB3E-1E05-430C-9538-F2E106D2BAA5}" destId="{97891A74-6E60-42A9-86B8-95EE07931F84}" srcOrd="0" destOrd="0" presId="urn:microsoft.com/office/officeart/2005/8/layout/cycle1"/>
    <dgm:cxn modelId="{6B50212A-E981-4B55-AF18-F619B60A58F6}" type="presOf" srcId="{47EC54F7-53A4-473B-B8D0-C3C754FF4DBE}" destId="{4B945B2A-17B8-4B99-9431-8DABE48945E1}" srcOrd="0" destOrd="0" presId="urn:microsoft.com/office/officeart/2005/8/layout/cycle1"/>
    <dgm:cxn modelId="{6D13E54B-4299-4578-B427-1C125B29DB14}" type="presParOf" srcId="{97891A74-6E60-42A9-86B8-95EE07931F84}" destId="{B522F1F2-5121-4F2D-AB71-270EF0EAB30C}" srcOrd="0" destOrd="0" presId="urn:microsoft.com/office/officeart/2005/8/layout/cycle1"/>
    <dgm:cxn modelId="{24E9D01E-A93D-4FAD-A905-D33C57B01E7D}" type="presParOf" srcId="{97891A74-6E60-42A9-86B8-95EE07931F84}" destId="{4EA472F3-5DB6-4CD0-81BF-DE57A77D7C96}" srcOrd="1" destOrd="0" presId="urn:microsoft.com/office/officeart/2005/8/layout/cycle1"/>
    <dgm:cxn modelId="{C796CEC9-7959-44EB-9A8A-1EC8732363B2}" type="presParOf" srcId="{97891A74-6E60-42A9-86B8-95EE07931F84}" destId="{4B945B2A-17B8-4B99-9431-8DABE48945E1}" srcOrd="2" destOrd="0" presId="urn:microsoft.com/office/officeart/2005/8/layout/cycle1"/>
    <dgm:cxn modelId="{2F77494A-8A45-4861-979A-17E41F18A24B}" type="presParOf" srcId="{97891A74-6E60-42A9-86B8-95EE07931F84}" destId="{1AB7FFC6-C323-4C15-9EA9-207B63FE3442}" srcOrd="3" destOrd="0" presId="urn:microsoft.com/office/officeart/2005/8/layout/cycle1"/>
    <dgm:cxn modelId="{32750DCB-FC34-474E-B0B2-CAAD5E022524}" type="presParOf" srcId="{97891A74-6E60-42A9-86B8-95EE07931F84}" destId="{E633221E-E7E8-4063-BCE4-CF6B80202322}" srcOrd="4" destOrd="0" presId="urn:microsoft.com/office/officeart/2005/8/layout/cycle1"/>
    <dgm:cxn modelId="{58BDDEE3-356B-4E8A-9A2F-A11B4E4E34A2}" type="presParOf" srcId="{97891A74-6E60-42A9-86B8-95EE07931F84}" destId="{39A639A2-DEFF-46A3-9C7E-405297483007}" srcOrd="5" destOrd="0" presId="urn:microsoft.com/office/officeart/2005/8/layout/cycle1"/>
    <dgm:cxn modelId="{5B501932-F10D-4462-8FB9-8DA79F474D12}" type="presParOf" srcId="{97891A74-6E60-42A9-86B8-95EE07931F84}" destId="{1CD3C4E3-C50B-42B0-9460-3226910883FF}" srcOrd="6" destOrd="0" presId="urn:microsoft.com/office/officeart/2005/8/layout/cycle1"/>
    <dgm:cxn modelId="{F2DC0BA2-DAAA-42B0-A936-B53010EE62F4}" type="presParOf" srcId="{97891A74-6E60-42A9-86B8-95EE07931F84}" destId="{55D9436F-4248-48ED-945A-3003FF4F2863}" srcOrd="7" destOrd="0" presId="urn:microsoft.com/office/officeart/2005/8/layout/cycle1"/>
    <dgm:cxn modelId="{1C43975A-FA80-43FA-B298-5888E53AB04A}" type="presParOf" srcId="{97891A74-6E60-42A9-86B8-95EE07931F84}" destId="{DF393722-B960-4D9E-A6CD-592D7D9F0FE9}" srcOrd="8" destOrd="0" presId="urn:microsoft.com/office/officeart/2005/8/layout/cycle1"/>
    <dgm:cxn modelId="{7409A57B-E724-4B11-9E2B-2C8BFA4DE6C2}" type="presParOf" srcId="{97891A74-6E60-42A9-86B8-95EE07931F84}" destId="{C71139AA-8B46-400C-9373-5F23883B2D27}" srcOrd="9" destOrd="0" presId="urn:microsoft.com/office/officeart/2005/8/layout/cycle1"/>
    <dgm:cxn modelId="{DC84115E-842D-4E0E-A06C-B6FF39859D70}" type="presParOf" srcId="{97891A74-6E60-42A9-86B8-95EE07931F84}" destId="{770C6093-F11E-46FE-8449-6ED0EDBBC506}" srcOrd="10" destOrd="0" presId="urn:microsoft.com/office/officeart/2005/8/layout/cycle1"/>
    <dgm:cxn modelId="{CCC6D594-FD91-48E9-8DC1-2A5B68274CBB}" type="presParOf" srcId="{97891A74-6E60-42A9-86B8-95EE07931F84}" destId="{75E600D2-DDD3-40DC-99B1-BC182B6C8F1A}" srcOrd="11" destOrd="0" presId="urn:microsoft.com/office/officeart/2005/8/layout/cycle1"/>
    <dgm:cxn modelId="{02F1536D-BF16-41BB-8C2B-2C4803EFE6BE}" type="presParOf" srcId="{97891A74-6E60-42A9-86B8-95EE07931F84}" destId="{B453C5D3-03AC-4120-A703-D6BB574045FC}" srcOrd="12" destOrd="0" presId="urn:microsoft.com/office/officeart/2005/8/layout/cycle1"/>
    <dgm:cxn modelId="{2A2FBF09-29E2-4CE8-97D7-C7C1E96F1760}" type="presParOf" srcId="{97891A74-6E60-42A9-86B8-95EE07931F84}" destId="{7C55E28A-06DF-4882-B1E0-DD6848853C8E}" srcOrd="13" destOrd="0" presId="urn:microsoft.com/office/officeart/2005/8/layout/cycle1"/>
    <dgm:cxn modelId="{C1001093-80DB-49BA-81D3-2C38C3DB8912}" type="presParOf" srcId="{97891A74-6E60-42A9-86B8-95EE07931F84}" destId="{77C9D347-C03F-4539-8CE2-E5D63CE189AA}"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37D42A-C004-4B8C-8C67-2C04C323A0D5}">
      <dsp:nvSpPr>
        <dsp:cNvPr id="0" name=""/>
        <dsp:cNvSpPr/>
      </dsp:nvSpPr>
      <dsp:spPr>
        <a:xfrm>
          <a:off x="1757769" y="307085"/>
          <a:ext cx="4104615" cy="3968496"/>
        </a:xfrm>
        <a:prstGeom prst="pie">
          <a:avLst>
            <a:gd name="adj1" fmla="val 16200000"/>
            <a:gd name="adj2" fmla="val 1800000"/>
          </a:avLst>
        </a:prstGeom>
        <a:solidFill>
          <a:schemeClr val="accent1">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b="1" kern="1200" dirty="0" smtClean="0">
              <a:latin typeface="Times New Roman" pitchFamily="18" charset="0"/>
              <a:cs typeface="Times New Roman" pitchFamily="18" charset="0"/>
            </a:rPr>
            <a:t>Pre-Payment</a:t>
          </a:r>
        </a:p>
        <a:p>
          <a:pPr marL="114300" lvl="1" indent="-114300" algn="l" defTabSz="533400">
            <a:lnSpc>
              <a:spcPct val="90000"/>
            </a:lnSpc>
            <a:spcBef>
              <a:spcPct val="0"/>
            </a:spcBef>
            <a:spcAft>
              <a:spcPct val="15000"/>
            </a:spcAft>
            <a:buChar char="••"/>
          </a:pPr>
          <a:r>
            <a:rPr lang="en-US" sz="1200" b="1" kern="1200" dirty="0" smtClean="0">
              <a:latin typeface="Times New Roman" pitchFamily="18" charset="0"/>
              <a:cs typeface="Times New Roman" pitchFamily="18" charset="0"/>
            </a:rPr>
            <a:t>Re-Verify or Monitor Program Eligibility for Payments</a:t>
          </a:r>
          <a:endParaRPr lang="en-US" sz="1200" b="1" kern="1200" dirty="0">
            <a:latin typeface="Times New Roman" pitchFamily="18" charset="0"/>
            <a:cs typeface="Times New Roman" pitchFamily="18" charset="0"/>
          </a:endParaRPr>
        </a:p>
        <a:p>
          <a:pPr marL="114300" lvl="1" indent="-114300" algn="l" defTabSz="533400">
            <a:lnSpc>
              <a:spcPct val="90000"/>
            </a:lnSpc>
            <a:spcBef>
              <a:spcPct val="0"/>
            </a:spcBef>
            <a:spcAft>
              <a:spcPct val="15000"/>
            </a:spcAft>
            <a:buChar char="••"/>
          </a:pPr>
          <a:r>
            <a:rPr lang="en-US" sz="1200" b="1" kern="1200" dirty="0" smtClean="0">
              <a:latin typeface="Times New Roman" pitchFamily="18" charset="0"/>
              <a:cs typeface="Times New Roman" pitchFamily="18" charset="0"/>
            </a:rPr>
            <a:t>Research Matches</a:t>
          </a:r>
          <a:endParaRPr lang="en-US" sz="1200" b="1" kern="1200" dirty="0">
            <a:latin typeface="Times New Roman" pitchFamily="18" charset="0"/>
            <a:cs typeface="Times New Roman" pitchFamily="18" charset="0"/>
          </a:endParaRPr>
        </a:p>
      </dsp:txBody>
      <dsp:txXfrm>
        <a:off x="3920999" y="1148029"/>
        <a:ext cx="1465934" cy="1181099"/>
      </dsp:txXfrm>
    </dsp:sp>
    <dsp:sp modelId="{F5C36EDE-7A0C-400E-AF87-89556CE61D46}">
      <dsp:nvSpPr>
        <dsp:cNvPr id="0" name=""/>
        <dsp:cNvSpPr/>
      </dsp:nvSpPr>
      <dsp:spPr>
        <a:xfrm>
          <a:off x="1744097" y="448817"/>
          <a:ext cx="3968496" cy="3968496"/>
        </a:xfrm>
        <a:prstGeom prst="pie">
          <a:avLst>
            <a:gd name="adj1" fmla="val 1800000"/>
            <a:gd name="adj2" fmla="val 9000000"/>
          </a:avLst>
        </a:prstGeom>
        <a:solidFill>
          <a:schemeClr val="accent1">
            <a:shade val="80000"/>
            <a:hueOff val="153123"/>
            <a:satOff val="-2196"/>
            <a:lumOff val="1280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0" tIns="20320" rIns="20320" bIns="20320" numCol="1" spcCol="1270" anchor="ctr" anchorCtr="0">
          <a:noAutofit/>
        </a:bodyPr>
        <a:lstStyle/>
        <a:p>
          <a:pPr lvl="0" algn="l" defTabSz="711200">
            <a:lnSpc>
              <a:spcPct val="90000"/>
            </a:lnSpc>
            <a:spcBef>
              <a:spcPct val="0"/>
            </a:spcBef>
            <a:spcAft>
              <a:spcPct val="35000"/>
            </a:spcAft>
          </a:pPr>
          <a:r>
            <a:rPr lang="en-US" sz="1600" b="1" kern="1200" dirty="0" smtClean="0">
              <a:latin typeface="Times New Roman" pitchFamily="18" charset="0"/>
              <a:cs typeface="Times New Roman" pitchFamily="18" charset="0"/>
            </a:rPr>
            <a:t>Post-Payment</a:t>
          </a:r>
          <a:endParaRPr lang="en-US" sz="1600" b="1" kern="1200" dirty="0">
            <a:latin typeface="Times New Roman" pitchFamily="18" charset="0"/>
            <a:cs typeface="Times New Roman" pitchFamily="18" charset="0"/>
          </a:endParaRPr>
        </a:p>
        <a:p>
          <a:pPr marL="114300" lvl="1" indent="-114300" algn="just" defTabSz="533400">
            <a:lnSpc>
              <a:spcPct val="90000"/>
            </a:lnSpc>
            <a:spcBef>
              <a:spcPct val="0"/>
            </a:spcBef>
            <a:spcAft>
              <a:spcPct val="15000"/>
            </a:spcAft>
            <a:buChar char="••"/>
          </a:pPr>
          <a:r>
            <a:rPr lang="en-US" sz="1200" b="1" kern="1200" dirty="0" smtClean="0">
              <a:latin typeface="Times New Roman" pitchFamily="18" charset="0"/>
              <a:cs typeface="Times New Roman" pitchFamily="18" charset="0"/>
            </a:rPr>
            <a:t>Trending &amp; Analytics</a:t>
          </a:r>
          <a:endParaRPr lang="en-US" sz="1200" b="1" kern="1200" dirty="0">
            <a:latin typeface="Times New Roman" pitchFamily="18" charset="0"/>
            <a:cs typeface="Times New Roman" pitchFamily="18" charset="0"/>
          </a:endParaRPr>
        </a:p>
        <a:p>
          <a:pPr marL="114300" lvl="1" indent="-114300" algn="just" defTabSz="533400">
            <a:lnSpc>
              <a:spcPct val="90000"/>
            </a:lnSpc>
            <a:spcBef>
              <a:spcPct val="0"/>
            </a:spcBef>
            <a:spcAft>
              <a:spcPct val="15000"/>
            </a:spcAft>
            <a:buChar char="••"/>
          </a:pPr>
          <a:r>
            <a:rPr lang="en-US" sz="1200" b="1" kern="1200" dirty="0" smtClean="0">
              <a:latin typeface="Times New Roman" pitchFamily="18" charset="0"/>
              <a:cs typeface="Times New Roman" pitchFamily="18" charset="0"/>
            </a:rPr>
            <a:t>Reporting</a:t>
          </a:r>
          <a:endParaRPr lang="en-US" sz="1200" b="1" kern="1200" dirty="0">
            <a:latin typeface="Times New Roman" pitchFamily="18" charset="0"/>
            <a:cs typeface="Times New Roman" pitchFamily="18" charset="0"/>
          </a:endParaRPr>
        </a:p>
        <a:p>
          <a:pPr marL="114300" lvl="1" indent="-114300" algn="just" defTabSz="533400">
            <a:lnSpc>
              <a:spcPct val="90000"/>
            </a:lnSpc>
            <a:spcBef>
              <a:spcPct val="0"/>
            </a:spcBef>
            <a:spcAft>
              <a:spcPct val="15000"/>
            </a:spcAft>
            <a:buChar char="••"/>
          </a:pPr>
          <a:r>
            <a:rPr lang="en-US" sz="1200" b="1" kern="1200" dirty="0" smtClean="0">
              <a:latin typeface="Times New Roman" pitchFamily="18" charset="0"/>
              <a:cs typeface="Times New Roman" pitchFamily="18" charset="0"/>
            </a:rPr>
            <a:t>Corrective Action</a:t>
          </a:r>
          <a:endParaRPr lang="en-US" sz="1200" b="1" kern="1200" dirty="0">
            <a:latin typeface="Times New Roman" pitchFamily="18" charset="0"/>
            <a:cs typeface="Times New Roman" pitchFamily="18" charset="0"/>
          </a:endParaRPr>
        </a:p>
      </dsp:txBody>
      <dsp:txXfrm>
        <a:off x="2688977" y="3023616"/>
        <a:ext cx="2125979" cy="1039368"/>
      </dsp:txXfrm>
    </dsp:sp>
    <dsp:sp modelId="{69D13111-4C14-43E1-85C2-7F6666AF0486}">
      <dsp:nvSpPr>
        <dsp:cNvPr id="0" name=""/>
        <dsp:cNvSpPr/>
      </dsp:nvSpPr>
      <dsp:spPr>
        <a:xfrm>
          <a:off x="1662365" y="307085"/>
          <a:ext cx="3968496" cy="3968496"/>
        </a:xfrm>
        <a:prstGeom prst="pie">
          <a:avLst>
            <a:gd name="adj1" fmla="val 9000000"/>
            <a:gd name="adj2" fmla="val 16200000"/>
          </a:avLst>
        </a:prstGeom>
        <a:solidFill>
          <a:schemeClr val="accent1">
            <a:shade val="80000"/>
            <a:hueOff val="306246"/>
            <a:satOff val="-4392"/>
            <a:lumOff val="256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b="1" kern="1200" dirty="0" smtClean="0">
              <a:latin typeface="Times New Roman" pitchFamily="18" charset="0"/>
              <a:cs typeface="Times New Roman" pitchFamily="18" charset="0"/>
            </a:rPr>
            <a:t>      </a:t>
          </a:r>
        </a:p>
        <a:p>
          <a:pPr lvl="0" algn="l" defTabSz="711200">
            <a:lnSpc>
              <a:spcPct val="90000"/>
            </a:lnSpc>
            <a:spcBef>
              <a:spcPct val="0"/>
            </a:spcBef>
            <a:spcAft>
              <a:spcPct val="35000"/>
            </a:spcAft>
          </a:pPr>
          <a:r>
            <a:rPr lang="en-US" sz="1600" b="1" kern="1200" dirty="0" smtClean="0">
              <a:solidFill>
                <a:schemeClr val="bg1"/>
              </a:solidFill>
              <a:latin typeface="Times New Roman" pitchFamily="18" charset="0"/>
              <a:cs typeface="Times New Roman" pitchFamily="18" charset="0"/>
            </a:rPr>
            <a:t>Pre-Award</a:t>
          </a:r>
          <a:endParaRPr lang="en-US" sz="1600" b="1" kern="1200" dirty="0">
            <a:solidFill>
              <a:schemeClr val="bg1"/>
            </a:solidFill>
            <a:latin typeface="Times New Roman" pitchFamily="18" charset="0"/>
            <a:cs typeface="Times New Roman" pitchFamily="18" charset="0"/>
          </a:endParaRPr>
        </a:p>
        <a:p>
          <a:pPr marL="114300" lvl="1" indent="-114300" algn="l" defTabSz="622300">
            <a:lnSpc>
              <a:spcPct val="90000"/>
            </a:lnSpc>
            <a:spcBef>
              <a:spcPct val="0"/>
            </a:spcBef>
            <a:spcAft>
              <a:spcPct val="15000"/>
            </a:spcAft>
            <a:buChar char="••"/>
          </a:pPr>
          <a:r>
            <a:rPr lang="en-US" sz="1400" b="1" kern="1200" dirty="0" smtClean="0">
              <a:solidFill>
                <a:schemeClr val="bg1"/>
              </a:solidFill>
              <a:latin typeface="Times New Roman" pitchFamily="18" charset="0"/>
              <a:cs typeface="Times New Roman" pitchFamily="18" charset="0"/>
            </a:rPr>
            <a:t> </a:t>
          </a:r>
          <a:r>
            <a:rPr lang="en-US" sz="1200" b="1" kern="1200" dirty="0" smtClean="0">
              <a:solidFill>
                <a:schemeClr val="bg1"/>
              </a:solidFill>
              <a:latin typeface="Times New Roman" pitchFamily="18" charset="0"/>
              <a:cs typeface="Times New Roman" pitchFamily="18" charset="0"/>
            </a:rPr>
            <a:t>Verify Federal Award Eligibility</a:t>
          </a:r>
          <a:endParaRPr lang="en-US" sz="1200" b="1" kern="1200" dirty="0">
            <a:solidFill>
              <a:schemeClr val="bg1"/>
            </a:solidFill>
            <a:latin typeface="Times New Roman" pitchFamily="18" charset="0"/>
            <a:cs typeface="Times New Roman" pitchFamily="18" charset="0"/>
          </a:endParaRPr>
        </a:p>
      </dsp:txBody>
      <dsp:txXfrm>
        <a:off x="2122049" y="1148029"/>
        <a:ext cx="1417320" cy="1181099"/>
      </dsp:txXfrm>
    </dsp:sp>
    <dsp:sp modelId="{53240FD1-DFDB-4DE2-8C1D-BF84595688EA}">
      <dsp:nvSpPr>
        <dsp:cNvPr id="0" name=""/>
        <dsp:cNvSpPr/>
      </dsp:nvSpPr>
      <dsp:spPr>
        <a:xfrm>
          <a:off x="1579870" y="61417"/>
          <a:ext cx="4459833" cy="4459833"/>
        </a:xfrm>
        <a:prstGeom prst="circularArrow">
          <a:avLst>
            <a:gd name="adj1" fmla="val 5085"/>
            <a:gd name="adj2" fmla="val 327528"/>
            <a:gd name="adj3" fmla="val 1472472"/>
            <a:gd name="adj4" fmla="val 16199432"/>
            <a:gd name="adj5" fmla="val 5932"/>
          </a:avLst>
        </a:prstGeom>
        <a:solidFill>
          <a:schemeClr val="accent1">
            <a:shade val="9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728B4E03-BC98-4027-9CEE-38FF1864D5D6}">
      <dsp:nvSpPr>
        <dsp:cNvPr id="0" name=""/>
        <dsp:cNvSpPr/>
      </dsp:nvSpPr>
      <dsp:spPr>
        <a:xfrm>
          <a:off x="1498428" y="202898"/>
          <a:ext cx="4459833" cy="4459833"/>
        </a:xfrm>
        <a:prstGeom prst="circularArrow">
          <a:avLst>
            <a:gd name="adj1" fmla="val 5085"/>
            <a:gd name="adj2" fmla="val 327528"/>
            <a:gd name="adj3" fmla="val 8671970"/>
            <a:gd name="adj4" fmla="val 1800502"/>
            <a:gd name="adj5" fmla="val 5932"/>
          </a:avLst>
        </a:prstGeom>
        <a:solidFill>
          <a:schemeClr val="accent1">
            <a:shade val="90000"/>
            <a:hueOff val="153150"/>
            <a:satOff val="-2127"/>
            <a:lumOff val="11477"/>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9E63AD9C-06E4-4434-AD75-94F1693CA8E4}">
      <dsp:nvSpPr>
        <dsp:cNvPr id="0" name=""/>
        <dsp:cNvSpPr/>
      </dsp:nvSpPr>
      <dsp:spPr>
        <a:xfrm>
          <a:off x="1416368" y="61417"/>
          <a:ext cx="4459833" cy="4459833"/>
        </a:xfrm>
        <a:prstGeom prst="circularArrow">
          <a:avLst>
            <a:gd name="adj1" fmla="val 5085"/>
            <a:gd name="adj2" fmla="val 327528"/>
            <a:gd name="adj3" fmla="val 15873039"/>
            <a:gd name="adj4" fmla="val 9000000"/>
            <a:gd name="adj5" fmla="val 5932"/>
          </a:avLst>
        </a:prstGeom>
        <a:solidFill>
          <a:schemeClr val="accent1">
            <a:shade val="90000"/>
            <a:hueOff val="306300"/>
            <a:satOff val="-4255"/>
            <a:lumOff val="22954"/>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A472F3-5DB6-4CD0-81BF-DE57A77D7C96}">
      <dsp:nvSpPr>
        <dsp:cNvPr id="0" name=""/>
        <dsp:cNvSpPr/>
      </dsp:nvSpPr>
      <dsp:spPr>
        <a:xfrm>
          <a:off x="3137568" y="24449"/>
          <a:ext cx="822424" cy="822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 </a:t>
          </a:r>
          <a:endParaRPr lang="en-US" sz="4900" kern="1200" dirty="0"/>
        </a:p>
      </dsp:txBody>
      <dsp:txXfrm>
        <a:off x="3137568" y="24449"/>
        <a:ext cx="822424" cy="822424"/>
      </dsp:txXfrm>
    </dsp:sp>
    <dsp:sp modelId="{4B945B2A-17B8-4B99-9431-8DABE48945E1}">
      <dsp:nvSpPr>
        <dsp:cNvPr id="0" name=""/>
        <dsp:cNvSpPr/>
      </dsp:nvSpPr>
      <dsp:spPr>
        <a:xfrm>
          <a:off x="1198927" y="175"/>
          <a:ext cx="3088545" cy="3088545"/>
        </a:xfrm>
        <a:prstGeom prst="circularArrow">
          <a:avLst>
            <a:gd name="adj1" fmla="val 5192"/>
            <a:gd name="adj2" fmla="val 335355"/>
            <a:gd name="adj3" fmla="val 21295514"/>
            <a:gd name="adj4" fmla="val 19764247"/>
            <a:gd name="adj5" fmla="val 605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33221E-E7E8-4063-BCE4-CF6B80202322}">
      <dsp:nvSpPr>
        <dsp:cNvPr id="0" name=""/>
        <dsp:cNvSpPr/>
      </dsp:nvSpPr>
      <dsp:spPr>
        <a:xfrm>
          <a:off x="3635444" y="1556755"/>
          <a:ext cx="822424" cy="822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 </a:t>
          </a:r>
          <a:endParaRPr lang="en-US" sz="4900" kern="1200" dirty="0"/>
        </a:p>
      </dsp:txBody>
      <dsp:txXfrm>
        <a:off x="3635444" y="1556755"/>
        <a:ext cx="822424" cy="822424"/>
      </dsp:txXfrm>
    </dsp:sp>
    <dsp:sp modelId="{39A639A2-DEFF-46A3-9C7E-405297483007}">
      <dsp:nvSpPr>
        <dsp:cNvPr id="0" name=""/>
        <dsp:cNvSpPr/>
      </dsp:nvSpPr>
      <dsp:spPr>
        <a:xfrm>
          <a:off x="1198927" y="175"/>
          <a:ext cx="3088545" cy="3088545"/>
        </a:xfrm>
        <a:prstGeom prst="circularArrow">
          <a:avLst>
            <a:gd name="adj1" fmla="val 5192"/>
            <a:gd name="adj2" fmla="val 335355"/>
            <a:gd name="adj3" fmla="val 4017054"/>
            <a:gd name="adj4" fmla="val 2251270"/>
            <a:gd name="adj5" fmla="val 605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D9436F-4248-48ED-945A-3003FF4F2863}">
      <dsp:nvSpPr>
        <dsp:cNvPr id="0" name=""/>
        <dsp:cNvSpPr/>
      </dsp:nvSpPr>
      <dsp:spPr>
        <a:xfrm>
          <a:off x="2331987" y="2503772"/>
          <a:ext cx="822424" cy="822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 </a:t>
          </a:r>
          <a:endParaRPr lang="en-US" sz="4900" kern="1200" dirty="0"/>
        </a:p>
      </dsp:txBody>
      <dsp:txXfrm>
        <a:off x="2331987" y="2503772"/>
        <a:ext cx="822424" cy="822424"/>
      </dsp:txXfrm>
    </dsp:sp>
    <dsp:sp modelId="{DF393722-B960-4D9E-A6CD-592D7D9F0FE9}">
      <dsp:nvSpPr>
        <dsp:cNvPr id="0" name=""/>
        <dsp:cNvSpPr/>
      </dsp:nvSpPr>
      <dsp:spPr>
        <a:xfrm>
          <a:off x="1198927" y="175"/>
          <a:ext cx="3088545" cy="3088545"/>
        </a:xfrm>
        <a:prstGeom prst="circularArrow">
          <a:avLst>
            <a:gd name="adj1" fmla="val 5192"/>
            <a:gd name="adj2" fmla="val 335355"/>
            <a:gd name="adj3" fmla="val 8213375"/>
            <a:gd name="adj4" fmla="val 6447591"/>
            <a:gd name="adj5" fmla="val 605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0C6093-F11E-46FE-8449-6ED0EDBBC506}">
      <dsp:nvSpPr>
        <dsp:cNvPr id="0" name=""/>
        <dsp:cNvSpPr/>
      </dsp:nvSpPr>
      <dsp:spPr>
        <a:xfrm>
          <a:off x="1028530" y="1556755"/>
          <a:ext cx="822424" cy="822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 </a:t>
          </a:r>
          <a:endParaRPr lang="en-US" sz="4900" kern="1200" dirty="0"/>
        </a:p>
      </dsp:txBody>
      <dsp:txXfrm>
        <a:off x="1028530" y="1556755"/>
        <a:ext cx="822424" cy="822424"/>
      </dsp:txXfrm>
    </dsp:sp>
    <dsp:sp modelId="{75E600D2-DDD3-40DC-99B1-BC182B6C8F1A}">
      <dsp:nvSpPr>
        <dsp:cNvPr id="0" name=""/>
        <dsp:cNvSpPr/>
      </dsp:nvSpPr>
      <dsp:spPr>
        <a:xfrm>
          <a:off x="1254860" y="175"/>
          <a:ext cx="3088545" cy="3088545"/>
        </a:xfrm>
        <a:prstGeom prst="circularArrow">
          <a:avLst>
            <a:gd name="adj1" fmla="val 5192"/>
            <a:gd name="adj2" fmla="val 335355"/>
            <a:gd name="adj3" fmla="val 12300398"/>
            <a:gd name="adj4" fmla="val 10769130"/>
            <a:gd name="adj5" fmla="val 605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55E28A-06DF-4882-B1E0-DD6848853C8E}">
      <dsp:nvSpPr>
        <dsp:cNvPr id="0" name=""/>
        <dsp:cNvSpPr/>
      </dsp:nvSpPr>
      <dsp:spPr>
        <a:xfrm>
          <a:off x="1526407" y="24449"/>
          <a:ext cx="822424" cy="822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 </a:t>
          </a:r>
          <a:endParaRPr lang="en-US" sz="4900" kern="1200" dirty="0"/>
        </a:p>
      </dsp:txBody>
      <dsp:txXfrm>
        <a:off x="1526407" y="24449"/>
        <a:ext cx="822424" cy="822424"/>
      </dsp:txXfrm>
    </dsp:sp>
    <dsp:sp modelId="{77C9D347-C03F-4539-8CE2-E5D63CE189AA}">
      <dsp:nvSpPr>
        <dsp:cNvPr id="0" name=""/>
        <dsp:cNvSpPr/>
      </dsp:nvSpPr>
      <dsp:spPr>
        <a:xfrm>
          <a:off x="1198927" y="175"/>
          <a:ext cx="3088545" cy="3088545"/>
        </a:xfrm>
        <a:prstGeom prst="circularArrow">
          <a:avLst>
            <a:gd name="adj1" fmla="val 5192"/>
            <a:gd name="adj2" fmla="val 335355"/>
            <a:gd name="adj3" fmla="val 16868035"/>
            <a:gd name="adj4" fmla="val 15196610"/>
            <a:gd name="adj5" fmla="val 605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A6534C-3C81-46CA-96A2-9D31498175E6}" type="datetimeFigureOut">
              <a:rPr lang="en-US" smtClean="0"/>
              <a:t>9/23/2013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B995A7-CF4C-4246-9445-07F73E59613D}" type="slidenum">
              <a:rPr lang="en-US" smtClean="0"/>
              <a:t>‹#›</a:t>
            </a:fld>
            <a:endParaRPr lang="en-US" dirty="0"/>
          </a:p>
        </p:txBody>
      </p:sp>
    </p:spTree>
    <p:extLst>
      <p:ext uri="{BB962C8B-B14F-4D97-AF65-F5344CB8AC3E}">
        <p14:creationId xmlns:p14="http://schemas.microsoft.com/office/powerpoint/2010/main" val="129731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1AB995A7-CF4C-4246-9445-07F73E59613D}" type="slidenum">
              <a:rPr lang="en-US" smtClean="0"/>
              <a:t>1</a:t>
            </a:fld>
            <a:endParaRPr lang="en-US" dirty="0"/>
          </a:p>
        </p:txBody>
      </p:sp>
    </p:spTree>
    <p:extLst>
      <p:ext uri="{BB962C8B-B14F-4D97-AF65-F5344CB8AC3E}">
        <p14:creationId xmlns:p14="http://schemas.microsoft.com/office/powerpoint/2010/main" val="2055077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1AB995A7-CF4C-4246-9445-07F73E59613D}" type="slidenum">
              <a:rPr lang="en-US" smtClean="0"/>
              <a:t>10</a:t>
            </a:fld>
            <a:endParaRPr lang="en-US" dirty="0"/>
          </a:p>
        </p:txBody>
      </p:sp>
    </p:spTree>
    <p:extLst>
      <p:ext uri="{BB962C8B-B14F-4D97-AF65-F5344CB8AC3E}">
        <p14:creationId xmlns:p14="http://schemas.microsoft.com/office/powerpoint/2010/main" val="1854274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B995A7-CF4C-4246-9445-07F73E59613D}" type="slidenum">
              <a:rPr lang="en-US" smtClean="0"/>
              <a:t>12</a:t>
            </a:fld>
            <a:endParaRPr lang="en-US" dirty="0"/>
          </a:p>
        </p:txBody>
      </p:sp>
    </p:spTree>
    <p:extLst>
      <p:ext uri="{BB962C8B-B14F-4D97-AF65-F5344CB8AC3E}">
        <p14:creationId xmlns:p14="http://schemas.microsoft.com/office/powerpoint/2010/main" val="3715716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B995A7-CF4C-4246-9445-07F73E59613D}" type="slidenum">
              <a:rPr lang="en-US" smtClean="0"/>
              <a:t>14</a:t>
            </a:fld>
            <a:endParaRPr lang="en-US" dirty="0"/>
          </a:p>
        </p:txBody>
      </p:sp>
    </p:spTree>
    <p:extLst>
      <p:ext uri="{BB962C8B-B14F-4D97-AF65-F5344CB8AC3E}">
        <p14:creationId xmlns:p14="http://schemas.microsoft.com/office/powerpoint/2010/main" val="35702027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4325" y="0"/>
            <a:ext cx="1209675"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19"/>
          <p:cNvSpPr>
            <a:spLocks noChangeArrowheads="1"/>
          </p:cNvSpPr>
          <p:nvPr userDrawn="1"/>
        </p:nvSpPr>
        <p:spPr bwMode="auto">
          <a:xfrm>
            <a:off x="779252" y="8625"/>
            <a:ext cx="7172325" cy="356653"/>
          </a:xfrm>
          <a:prstGeom prst="rect">
            <a:avLst/>
          </a:prstGeom>
          <a:gradFill rotWithShape="1">
            <a:gsLst>
              <a:gs pos="0">
                <a:srgbClr val="FFFFFF"/>
              </a:gs>
              <a:gs pos="100000">
                <a:srgbClr val="145BC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9" name="Picture 8" descr="treasury"/>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25878" y="1375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6260573"/>
            <a:ext cx="1677987" cy="53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385873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3885C-EAC7-4650-939F-A71DA21BACBE}" type="datetimeFigureOut">
              <a:rPr lang="en-US" smtClean="0"/>
              <a:t>9/23/2013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2325CEC-CED5-4679-B06D-F34C842BED05}" type="slidenum">
              <a:rPr lang="en-US" smtClean="0"/>
              <a:t>‹#›</a:t>
            </a:fld>
            <a:endParaRPr lang="en-US" dirty="0"/>
          </a:p>
        </p:txBody>
      </p:sp>
    </p:spTree>
    <p:extLst>
      <p:ext uri="{BB962C8B-B14F-4D97-AF65-F5344CB8AC3E}">
        <p14:creationId xmlns:p14="http://schemas.microsoft.com/office/powerpoint/2010/main" val="66247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3794036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40657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934325" y="0"/>
            <a:ext cx="1209675"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19"/>
          <p:cNvSpPr>
            <a:spLocks noChangeArrowheads="1"/>
          </p:cNvSpPr>
          <p:nvPr userDrawn="1"/>
        </p:nvSpPr>
        <p:spPr bwMode="auto">
          <a:xfrm>
            <a:off x="779252" y="8625"/>
            <a:ext cx="7172325" cy="356653"/>
          </a:xfrm>
          <a:prstGeom prst="rect">
            <a:avLst/>
          </a:prstGeom>
          <a:gradFill rotWithShape="1">
            <a:gsLst>
              <a:gs pos="0">
                <a:srgbClr val="FFFFFF"/>
              </a:gs>
              <a:gs pos="100000">
                <a:srgbClr val="145BC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9" name="Picture 8" descr="treasury"/>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gray">
          <a:xfrm>
            <a:off x="25878" y="1375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0" y="6260573"/>
            <a:ext cx="1677987" cy="53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20879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287996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89087349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523630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5674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139066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81569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3885C-EAC7-4650-939F-A71DA21BACBE}" type="datetimeFigureOut">
              <a:rPr lang="en-US" smtClean="0"/>
              <a:t>9/23/2013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2325CEC-CED5-4679-B06D-F34C842BED05}" type="slidenum">
              <a:rPr lang="en-US" smtClean="0"/>
              <a:t>‹#›</a:t>
            </a:fld>
            <a:endParaRPr lang="en-US" dirty="0"/>
          </a:p>
        </p:txBody>
      </p:sp>
    </p:spTree>
    <p:extLst>
      <p:ext uri="{BB962C8B-B14F-4D97-AF65-F5344CB8AC3E}">
        <p14:creationId xmlns:p14="http://schemas.microsoft.com/office/powerpoint/2010/main" val="8448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9"/>
          <p:cNvSpPr>
            <a:spLocks noChangeArrowheads="1"/>
          </p:cNvSpPr>
          <p:nvPr userDrawn="1"/>
        </p:nvSpPr>
        <p:spPr bwMode="auto">
          <a:xfrm>
            <a:off x="1699469" y="6560201"/>
            <a:ext cx="7461842" cy="304800"/>
          </a:xfrm>
          <a:prstGeom prst="rect">
            <a:avLst/>
          </a:prstGeom>
          <a:gradFill rotWithShape="1">
            <a:gsLst>
              <a:gs pos="0">
                <a:srgbClr val="FFFFFF"/>
              </a:gs>
              <a:gs pos="100000">
                <a:srgbClr val="145BC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934325" y="0"/>
            <a:ext cx="1209675"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19"/>
          <p:cNvSpPr>
            <a:spLocks noChangeArrowheads="1"/>
          </p:cNvSpPr>
          <p:nvPr userDrawn="1"/>
        </p:nvSpPr>
        <p:spPr bwMode="auto">
          <a:xfrm>
            <a:off x="779252" y="-1"/>
            <a:ext cx="7172325" cy="356653"/>
          </a:xfrm>
          <a:prstGeom prst="rect">
            <a:avLst/>
          </a:prstGeom>
          <a:gradFill rotWithShape="1">
            <a:gsLst>
              <a:gs pos="0">
                <a:srgbClr val="FFFFFF"/>
              </a:gs>
              <a:gs pos="100000">
                <a:srgbClr val="145BC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dirty="0"/>
          </a:p>
        </p:txBody>
      </p:sp>
      <p:pic>
        <p:nvPicPr>
          <p:cNvPr id="9" name="Picture 8" descr="treasury"/>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gray">
          <a:xfrm>
            <a:off x="25878" y="13753"/>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0" y="6260573"/>
            <a:ext cx="1677987" cy="530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ooter Placeholder 4"/>
          <p:cNvSpPr txBox="1">
            <a:spLocks/>
          </p:cNvSpPr>
          <p:nvPr userDrawn="1"/>
        </p:nvSpPr>
        <p:spPr>
          <a:xfrm>
            <a:off x="1823108" y="6599633"/>
            <a:ext cx="3053692" cy="2688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latin typeface="Arial" pitchFamily="34" charset="0"/>
                <a:cs typeface="Arial" pitchFamily="34" charset="0"/>
              </a:rPr>
              <a:t>FAEC Annual Conference September 27, 2013</a:t>
            </a:r>
            <a:endParaRPr lang="en-US" sz="1000" dirty="0">
              <a:latin typeface="Arial" pitchFamily="34" charset="0"/>
              <a:cs typeface="Arial" pitchFamily="34" charset="0"/>
            </a:endParaRPr>
          </a:p>
        </p:txBody>
      </p:sp>
      <p:sp>
        <p:nvSpPr>
          <p:cNvPr id="12" name="Slide Number Placeholder 5"/>
          <p:cNvSpPr txBox="1">
            <a:spLocks/>
          </p:cNvSpPr>
          <p:nvPr userDrawn="1"/>
        </p:nvSpPr>
        <p:spPr>
          <a:xfrm>
            <a:off x="8700182" y="6605013"/>
            <a:ext cx="353234" cy="2239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2325CEC-CED5-4679-B06D-F34C842BED05}" type="slidenum">
              <a:rPr lang="en-US" sz="1000" smtClean="0">
                <a:latin typeface="Arial" pitchFamily="34" charset="0"/>
                <a:cs typeface="Arial" pitchFamily="34" charset="0"/>
              </a:rPr>
              <a:pPr/>
              <a:t>‹#›</a:t>
            </a:fld>
            <a:endParaRPr lang="en-US" sz="1000" dirty="0">
              <a:latin typeface="Arial" pitchFamily="34" charset="0"/>
              <a:cs typeface="Arial" pitchFamily="34" charset="0"/>
            </a:endParaRPr>
          </a:p>
        </p:txBody>
      </p:sp>
    </p:spTree>
    <p:extLst>
      <p:ext uri="{BB962C8B-B14F-4D97-AF65-F5344CB8AC3E}">
        <p14:creationId xmlns:p14="http://schemas.microsoft.com/office/powerpoint/2010/main" val="5210562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15.jpeg"/><Relationship Id="rId13" Type="http://schemas.openxmlformats.org/officeDocument/2006/relationships/image" Target="../media/image20.jpeg"/><Relationship Id="rId3" Type="http://schemas.openxmlformats.org/officeDocument/2006/relationships/diagramLayout" Target="../diagrams/layout2.xml"/><Relationship Id="rId7" Type="http://schemas.openxmlformats.org/officeDocument/2006/relationships/image" Target="../media/image14.jpeg"/><Relationship Id="rId12" Type="http://schemas.openxmlformats.org/officeDocument/2006/relationships/image" Target="../media/image19.jpe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openxmlformats.org/officeDocument/2006/relationships/image" Target="../media/image18.jpeg"/><Relationship Id="rId5" Type="http://schemas.openxmlformats.org/officeDocument/2006/relationships/diagramColors" Target="../diagrams/colors2.xml"/><Relationship Id="rId10" Type="http://schemas.openxmlformats.org/officeDocument/2006/relationships/image" Target="../media/image17.jpeg"/><Relationship Id="rId4" Type="http://schemas.openxmlformats.org/officeDocument/2006/relationships/diagramQuickStyle" Target="../diagrams/quickStyle2.xml"/><Relationship Id="rId9" Type="http://schemas.openxmlformats.org/officeDocument/2006/relationships/image" Target="../media/image16.jpeg"/><Relationship Id="rId1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gif"/><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chart" Target="../charts/chart1.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24839"/>
            <a:ext cx="7772400" cy="1470025"/>
          </a:xfrm>
        </p:spPr>
        <p:txBody>
          <a:bodyPr/>
          <a:lstStyle/>
          <a:p>
            <a:pPr lvl="0">
              <a:defRPr/>
            </a:pPr>
            <a:r>
              <a:rPr lang="en-US" b="1" dirty="0">
                <a:solidFill>
                  <a:schemeClr val="tx2"/>
                </a:solidFill>
                <a:cs typeface="Times New Roman" pitchFamily="18" charset="0"/>
              </a:rPr>
              <a:t>Do Not Pay </a:t>
            </a:r>
            <a:r>
              <a:rPr lang="en-US" b="1" dirty="0" smtClean="0">
                <a:solidFill>
                  <a:schemeClr val="tx2"/>
                </a:solidFill>
                <a:cs typeface="Times New Roman" pitchFamily="18" charset="0"/>
              </a:rPr>
              <a:t>Program Update</a:t>
            </a:r>
            <a:endParaRPr lang="en-US" dirty="0">
              <a:solidFill>
                <a:schemeClr val="tx2"/>
              </a:solidFill>
              <a:cs typeface="Times New Roman" pitchFamily="18" charset="0"/>
            </a:endParaRPr>
          </a:p>
        </p:txBody>
      </p:sp>
      <p:sp>
        <p:nvSpPr>
          <p:cNvPr id="3" name="Subtitle 2"/>
          <p:cNvSpPr>
            <a:spLocks noGrp="1"/>
          </p:cNvSpPr>
          <p:nvPr>
            <p:ph type="subTitle" idx="1"/>
          </p:nvPr>
        </p:nvSpPr>
        <p:spPr>
          <a:xfrm>
            <a:off x="511792" y="2711344"/>
            <a:ext cx="8077200" cy="1676400"/>
          </a:xfrm>
        </p:spPr>
        <p:txBody>
          <a:bodyPr>
            <a:noAutofit/>
          </a:bodyPr>
          <a:lstStyle/>
          <a:p>
            <a:endParaRPr lang="en-US" sz="2800" dirty="0">
              <a:latin typeface="+mj-lt"/>
            </a:endParaRPr>
          </a:p>
          <a:p>
            <a:r>
              <a:rPr lang="en-US" sz="2800" dirty="0">
                <a:latin typeface="+mj-lt"/>
                <a:cs typeface="Times New Roman" panose="02020603050405020304" pitchFamily="18" charset="0"/>
              </a:rPr>
              <a:t> </a:t>
            </a:r>
            <a:r>
              <a:rPr lang="en-US" sz="2600" b="1" dirty="0">
                <a:solidFill>
                  <a:schemeClr val="tx2"/>
                </a:solidFill>
                <a:latin typeface="+mj-lt"/>
                <a:cs typeface="Times New Roman" panose="02020603050405020304" pitchFamily="18" charset="0"/>
              </a:rPr>
              <a:t>2013 Federal Audit Executive Council Annual Conference</a:t>
            </a:r>
            <a:r>
              <a:rPr lang="en-US" sz="2600" b="1" dirty="0">
                <a:solidFill>
                  <a:schemeClr val="tx2"/>
                </a:solidFill>
                <a:latin typeface="+mj-lt"/>
              </a:rPr>
              <a:t> </a:t>
            </a:r>
            <a:endParaRPr lang="en-US" sz="2600" b="1" dirty="0" smtClean="0">
              <a:solidFill>
                <a:schemeClr val="tx2"/>
              </a:solidFill>
              <a:latin typeface="+mj-lt"/>
              <a:cs typeface="Times New Roman" pitchFamily="18" charset="0"/>
            </a:endParaRPr>
          </a:p>
          <a:p>
            <a:r>
              <a:rPr lang="en-US" sz="2600" b="1" dirty="0" smtClean="0">
                <a:solidFill>
                  <a:schemeClr val="tx2"/>
                </a:solidFill>
                <a:latin typeface="+mj-lt"/>
                <a:cs typeface="Times New Roman" pitchFamily="18" charset="0"/>
              </a:rPr>
              <a:t> September 27, 2013</a:t>
            </a:r>
          </a:p>
          <a:p>
            <a:endParaRPr lang="en-US" dirty="0">
              <a:latin typeface="+mj-lt"/>
            </a:endParaRPr>
          </a:p>
        </p:txBody>
      </p:sp>
      <p:sp>
        <p:nvSpPr>
          <p:cNvPr id="4" name="TextBox 3"/>
          <p:cNvSpPr txBox="1"/>
          <p:nvPr/>
        </p:nvSpPr>
        <p:spPr>
          <a:xfrm>
            <a:off x="762000" y="0"/>
            <a:ext cx="7010400" cy="381000"/>
          </a:xfrm>
          <a:prstGeom prst="rect">
            <a:avLst/>
          </a:prstGeom>
          <a:noFill/>
        </p:spPr>
        <p:txBody>
          <a:bodyPr wrap="square" rtlCol="0">
            <a:spAutoFit/>
          </a:bodyPr>
          <a:lstStyle/>
          <a:p>
            <a:endParaRPr lang="en-US" dirty="0"/>
          </a:p>
        </p:txBody>
      </p:sp>
      <p:sp>
        <p:nvSpPr>
          <p:cNvPr id="6" name="TextBox 7"/>
          <p:cNvSpPr txBox="1">
            <a:spLocks noChangeArrowheads="1"/>
          </p:cNvSpPr>
          <p:nvPr/>
        </p:nvSpPr>
        <p:spPr bwMode="auto">
          <a:xfrm>
            <a:off x="6207368" y="5328435"/>
            <a:ext cx="2920105" cy="1208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r" eaLnBrk="1" hangingPunct="1"/>
            <a:endParaRPr lang="en-US" sz="1100" b="1" dirty="0">
              <a:solidFill>
                <a:schemeClr val="accent2"/>
              </a:solidFill>
              <a:latin typeface="+mj-lt"/>
              <a:cs typeface="Times New Roman" pitchFamily="18" charset="0"/>
            </a:endParaRPr>
          </a:p>
          <a:p>
            <a:pPr algn="r" eaLnBrk="1" hangingPunct="1"/>
            <a:r>
              <a:rPr lang="en-US" sz="1400" b="1" dirty="0" smtClean="0">
                <a:solidFill>
                  <a:schemeClr val="tx2"/>
                </a:solidFill>
                <a:latin typeface="+mj-lt"/>
                <a:cs typeface="Times New Roman" pitchFamily="18" charset="0"/>
              </a:rPr>
              <a:t>Tom Vannoy</a:t>
            </a:r>
          </a:p>
          <a:p>
            <a:pPr algn="r" eaLnBrk="1" hangingPunct="1"/>
            <a:r>
              <a:rPr lang="en-US" sz="1400" b="1" dirty="0" smtClean="0">
                <a:solidFill>
                  <a:schemeClr val="tx2"/>
                </a:solidFill>
                <a:latin typeface="+mj-lt"/>
                <a:cs typeface="Times New Roman" pitchFamily="18" charset="0"/>
              </a:rPr>
              <a:t>Program </a:t>
            </a:r>
            <a:r>
              <a:rPr lang="en-US" sz="1400" b="1" dirty="0">
                <a:solidFill>
                  <a:schemeClr val="tx2"/>
                </a:solidFill>
                <a:latin typeface="+mj-lt"/>
                <a:cs typeface="Times New Roman" pitchFamily="18" charset="0"/>
              </a:rPr>
              <a:t>Director, Do Not Pay</a:t>
            </a:r>
          </a:p>
          <a:p>
            <a:pPr algn="r" eaLnBrk="1" hangingPunct="1"/>
            <a:r>
              <a:rPr lang="en-US" sz="1400" b="1" dirty="0" smtClean="0">
                <a:solidFill>
                  <a:schemeClr val="tx2"/>
                </a:solidFill>
                <a:latin typeface="+mj-lt"/>
                <a:cs typeface="Times New Roman" pitchFamily="18" charset="0"/>
              </a:rPr>
              <a:t>Debt Management Services</a:t>
            </a:r>
          </a:p>
          <a:p>
            <a:pPr algn="r" eaLnBrk="1" hangingPunct="1"/>
            <a:r>
              <a:rPr lang="en-US" sz="1400" b="1" dirty="0" smtClean="0">
                <a:solidFill>
                  <a:schemeClr val="tx2"/>
                </a:solidFill>
                <a:latin typeface="+mj-lt"/>
                <a:cs typeface="Times New Roman" pitchFamily="18" charset="0"/>
              </a:rPr>
              <a:t>Bureau </a:t>
            </a:r>
            <a:r>
              <a:rPr lang="en-US" sz="1400" b="1" dirty="0">
                <a:solidFill>
                  <a:schemeClr val="tx2"/>
                </a:solidFill>
                <a:latin typeface="+mj-lt"/>
                <a:cs typeface="Times New Roman" pitchFamily="18" charset="0"/>
              </a:rPr>
              <a:t>of the Fiscal Service</a:t>
            </a:r>
          </a:p>
          <a:p>
            <a:pPr algn="r" eaLnBrk="1" hangingPunct="1"/>
            <a:r>
              <a:rPr lang="en-US" sz="1400" b="1" dirty="0">
                <a:solidFill>
                  <a:schemeClr val="tx2"/>
                </a:solidFill>
                <a:latin typeface="+mj-lt"/>
                <a:cs typeface="Times New Roman" pitchFamily="18" charset="0"/>
              </a:rPr>
              <a:t>U.S. Department of the Treasury </a:t>
            </a:r>
          </a:p>
        </p:txBody>
      </p:sp>
    </p:spTree>
    <p:extLst>
      <p:ext uri="{BB962C8B-B14F-4D97-AF65-F5344CB8AC3E}">
        <p14:creationId xmlns:p14="http://schemas.microsoft.com/office/powerpoint/2010/main" val="3220692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Do Not Pay Business Center</a:t>
            </a:r>
            <a:endParaRPr lang="en-US" sz="2400" b="1" i="1" dirty="0">
              <a:latin typeface="Times New Roman" pitchFamily="18" charset="0"/>
              <a:cs typeface="Times New Roman" pitchFamily="18" charset="0"/>
            </a:endParaRPr>
          </a:p>
        </p:txBody>
      </p:sp>
      <p:sp>
        <p:nvSpPr>
          <p:cNvPr id="7" name="Rectangle 6"/>
          <p:cNvSpPr/>
          <p:nvPr/>
        </p:nvSpPr>
        <p:spPr>
          <a:xfrm>
            <a:off x="1268827" y="1197114"/>
            <a:ext cx="2617373" cy="400110"/>
          </a:xfrm>
          <a:prstGeom prst="rect">
            <a:avLst/>
          </a:prstGeom>
          <a:noFill/>
        </p:spPr>
        <p:txBody>
          <a:bodyPr wrap="square" lIns="91440" tIns="45720" rIns="91440" bIns="45720">
            <a:spAutoFit/>
          </a:bodyPr>
          <a:lstStyle/>
          <a:p>
            <a:r>
              <a:rPr lang="en-US" sz="2000" b="1" dirty="0" smtClean="0">
                <a:ln w="10541" cmpd="sng">
                  <a:solidFill>
                    <a:schemeClr val="tx1"/>
                  </a:solidFill>
                  <a:prstDash val="solid"/>
                </a:ln>
                <a:solidFill>
                  <a:schemeClr val="tx2"/>
                </a:solidFill>
                <a:latin typeface="Times New Roman" pitchFamily="18" charset="0"/>
                <a:cs typeface="Times New Roman" pitchFamily="18" charset="0"/>
              </a:rPr>
              <a:t>Portal</a:t>
            </a:r>
            <a:endParaRPr lang="en-US" sz="2000" b="1" dirty="0">
              <a:ln w="10541" cmpd="sng">
                <a:solidFill>
                  <a:schemeClr val="tx1"/>
                </a:solidFill>
                <a:prstDash val="solid"/>
              </a:ln>
              <a:solidFill>
                <a:schemeClr val="tx2"/>
              </a:solidFill>
              <a:latin typeface="Times New Roman" pitchFamily="18" charset="0"/>
              <a:cs typeface="Times New Roman" pitchFamily="18" charset="0"/>
            </a:endParaRPr>
          </a:p>
        </p:txBody>
      </p:sp>
      <p:sp>
        <p:nvSpPr>
          <p:cNvPr id="8" name="Rectangle 7"/>
          <p:cNvSpPr/>
          <p:nvPr/>
        </p:nvSpPr>
        <p:spPr>
          <a:xfrm>
            <a:off x="5606911" y="1201579"/>
            <a:ext cx="3232289" cy="400110"/>
          </a:xfrm>
          <a:prstGeom prst="rect">
            <a:avLst/>
          </a:prstGeom>
          <a:noFill/>
        </p:spPr>
        <p:txBody>
          <a:bodyPr wrap="square" lIns="91440" tIns="45720" rIns="91440" bIns="45720">
            <a:spAutoFit/>
          </a:bodyPr>
          <a:lstStyle/>
          <a:p>
            <a:r>
              <a:rPr lang="en-US" sz="2000" b="1" dirty="0" smtClean="0">
                <a:ln w="10541" cmpd="sng">
                  <a:solidFill>
                    <a:schemeClr val="tx1"/>
                  </a:solidFill>
                  <a:prstDash val="solid"/>
                </a:ln>
                <a:solidFill>
                  <a:schemeClr val="tx2"/>
                </a:solidFill>
                <a:latin typeface="Times New Roman" pitchFamily="18" charset="0"/>
                <a:cs typeface="Times New Roman" pitchFamily="18" charset="0"/>
              </a:rPr>
              <a:t>Data Analytics Services</a:t>
            </a:r>
            <a:endParaRPr lang="en-US" sz="2000" b="1" dirty="0">
              <a:ln w="10541" cmpd="sng">
                <a:solidFill>
                  <a:schemeClr val="tx1"/>
                </a:solidFill>
                <a:prstDash val="solid"/>
              </a:ln>
              <a:solidFill>
                <a:schemeClr val="tx2"/>
              </a:solidFill>
              <a:latin typeface="Times New Roman" pitchFamily="18" charset="0"/>
              <a:cs typeface="Times New Roman" pitchFamily="18" charset="0"/>
            </a:endParaRPr>
          </a:p>
        </p:txBody>
      </p:sp>
      <p:cxnSp>
        <p:nvCxnSpPr>
          <p:cNvPr id="9" name="Straight Connector 8"/>
          <p:cNvCxnSpPr/>
          <p:nvPr/>
        </p:nvCxnSpPr>
        <p:spPr>
          <a:xfrm>
            <a:off x="381000" y="1676400"/>
            <a:ext cx="830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52950" y="1688669"/>
            <a:ext cx="38100" cy="3612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5313131"/>
            <a:ext cx="83058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Picture 2" descr="https://encrypted-tbn3.google.com/images?q=tbn:ANd9GcSu_Lu7nWW6PgHi6tiqWenD3iu0iKlDYGrGw4pvMbCslm32dAw5"/>
          <p:cNvPicPr>
            <a:picLocks noChangeAspect="1" noChangeArrowheads="1"/>
          </p:cNvPicPr>
          <p:nvPr/>
        </p:nvPicPr>
        <p:blipFill>
          <a:blip r:embed="rId3" cstate="print"/>
          <a:srcRect/>
          <a:stretch>
            <a:fillRect/>
          </a:stretch>
        </p:blipFill>
        <p:spPr bwMode="auto">
          <a:xfrm rot="20494594">
            <a:off x="4799184" y="1120360"/>
            <a:ext cx="699596" cy="5173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nvGrpSpPr>
          <p:cNvPr id="13" name="Group 30"/>
          <p:cNvGrpSpPr/>
          <p:nvPr/>
        </p:nvGrpSpPr>
        <p:grpSpPr>
          <a:xfrm>
            <a:off x="516114" y="1049179"/>
            <a:ext cx="626886" cy="557162"/>
            <a:chOff x="446080" y="274910"/>
            <a:chExt cx="626886" cy="557162"/>
          </a:xfrm>
        </p:grpSpPr>
        <p:pic>
          <p:nvPicPr>
            <p:cNvPr id="14" name="Picture 2"/>
            <p:cNvPicPr>
              <a:picLocks noChangeAspect="1" noChangeArrowheads="1"/>
            </p:cNvPicPr>
            <p:nvPr/>
          </p:nvPicPr>
          <p:blipFill>
            <a:blip r:embed="rId4" cstate="print"/>
            <a:srcRect/>
            <a:stretch>
              <a:fillRect/>
            </a:stretch>
          </p:blipFill>
          <p:spPr bwMode="auto">
            <a:xfrm rot="497650">
              <a:off x="620099" y="320045"/>
              <a:ext cx="223087" cy="161738"/>
            </a:xfrm>
            <a:prstGeom prst="rect">
              <a:avLst/>
            </a:prstGeom>
            <a:noFill/>
            <a:ln w="9525">
              <a:noFill/>
              <a:miter lim="800000"/>
              <a:headEnd/>
              <a:tailEnd/>
            </a:ln>
          </p:spPr>
        </p:pic>
        <p:pic>
          <p:nvPicPr>
            <p:cNvPr id="15" name="Picture 4" descr="http://www.imageenvision.com/150/35923-clip-art-graphic-of-a-sky-blue-guy-character-using-a-computer-by-jester-arts.jpg"/>
            <p:cNvPicPr>
              <a:picLocks noChangeAspect="1" noChangeArrowheads="1"/>
            </p:cNvPicPr>
            <p:nvPr/>
          </p:nvPicPr>
          <p:blipFill>
            <a:blip r:embed="rId5" cstate="print"/>
            <a:srcRect/>
            <a:stretch>
              <a:fillRect/>
            </a:stretch>
          </p:blipFill>
          <p:spPr bwMode="auto">
            <a:xfrm rot="20534495">
              <a:off x="446080" y="274910"/>
              <a:ext cx="626886" cy="5571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grpSp>
      <p:sp>
        <p:nvSpPr>
          <p:cNvPr id="16" name="Rectangle 15"/>
          <p:cNvSpPr/>
          <p:nvPr/>
        </p:nvSpPr>
        <p:spPr>
          <a:xfrm>
            <a:off x="457200" y="1752600"/>
            <a:ext cx="4095750" cy="3154710"/>
          </a:xfrm>
          <a:prstGeom prst="rect">
            <a:avLst/>
          </a:prstGeom>
        </p:spPr>
        <p:txBody>
          <a:bodyPr wrap="square" lIns="91440" tIns="91440">
            <a:spAutoFit/>
          </a:bodyPr>
          <a:lstStyle/>
          <a:p>
            <a:r>
              <a:rPr lang="en-US" sz="1600" dirty="0" smtClean="0">
                <a:latin typeface="Times New Roman" pitchFamily="18" charset="0"/>
                <a:cs typeface="Times New Roman" pitchFamily="18" charset="0"/>
              </a:rPr>
              <a:t>Provides users with an internet-based, one stop shop for their data needs. Agencies can select the best searching methods to incorporated into their business processes. </a:t>
            </a:r>
          </a:p>
          <a:p>
            <a:endParaRPr lang="en-US" sz="1600" b="1" dirty="0" smtClean="0">
              <a:latin typeface="Times New Roman" pitchFamily="18" charset="0"/>
              <a:cs typeface="Times New Roman" pitchFamily="18" charset="0"/>
            </a:endParaRPr>
          </a:p>
          <a:p>
            <a:pPr lvl="1"/>
            <a:r>
              <a:rPr lang="en-US" sz="1400" b="1" dirty="0" smtClean="0">
                <a:latin typeface="Times New Roman" pitchFamily="18" charset="0"/>
                <a:cs typeface="Times New Roman" pitchFamily="18" charset="0"/>
              </a:rPr>
              <a:t>       </a:t>
            </a:r>
            <a:r>
              <a:rPr lang="en-US" sz="1400" b="1" dirty="0" smtClean="0">
                <a:solidFill>
                  <a:schemeClr val="tx2"/>
                </a:solidFill>
                <a:latin typeface="Times New Roman" pitchFamily="18" charset="0"/>
                <a:cs typeface="Times New Roman" pitchFamily="18" charset="0"/>
              </a:rPr>
              <a:t>Online Single Search</a:t>
            </a:r>
          </a:p>
          <a:p>
            <a:pPr lvl="1"/>
            <a:endParaRPr lang="en-US" sz="1600" b="1" dirty="0" smtClean="0">
              <a:solidFill>
                <a:schemeClr val="tx2"/>
              </a:solidFill>
              <a:latin typeface="Times New Roman" pitchFamily="18" charset="0"/>
              <a:cs typeface="Times New Roman" pitchFamily="18" charset="0"/>
            </a:endParaRPr>
          </a:p>
          <a:p>
            <a:pPr lvl="1"/>
            <a:r>
              <a:rPr lang="en-US" sz="1400" b="1" dirty="0" smtClean="0">
                <a:latin typeface="Times New Roman" pitchFamily="18" charset="0"/>
                <a:cs typeface="Times New Roman" pitchFamily="18" charset="0"/>
              </a:rPr>
              <a:t>          </a:t>
            </a:r>
          </a:p>
          <a:p>
            <a:pPr lvl="1"/>
            <a:r>
              <a:rPr lang="en-US" sz="1400" b="1" dirty="0">
                <a:latin typeface="Times New Roman" pitchFamily="18" charset="0"/>
                <a:cs typeface="Times New Roman" pitchFamily="18" charset="0"/>
              </a:rPr>
              <a:t> </a:t>
            </a:r>
            <a:r>
              <a:rPr lang="en-US" sz="1400" b="1" dirty="0" smtClean="0">
                <a:latin typeface="Times New Roman" pitchFamily="18" charset="0"/>
                <a:cs typeface="Times New Roman" pitchFamily="18" charset="0"/>
              </a:rPr>
              <a:t>      </a:t>
            </a:r>
            <a:r>
              <a:rPr lang="en-US" sz="1400" b="1" dirty="0" smtClean="0">
                <a:solidFill>
                  <a:schemeClr val="tx2"/>
                </a:solidFill>
                <a:latin typeface="Times New Roman" pitchFamily="18" charset="0"/>
                <a:cs typeface="Times New Roman" pitchFamily="18" charset="0"/>
              </a:rPr>
              <a:t>Batch Matching</a:t>
            </a:r>
          </a:p>
          <a:p>
            <a:pPr lvl="1"/>
            <a:endParaRPr lang="en-US" sz="1600" b="1" dirty="0" smtClean="0">
              <a:latin typeface="Times New Roman" pitchFamily="18" charset="0"/>
              <a:cs typeface="Times New Roman" pitchFamily="18" charset="0"/>
            </a:endParaRPr>
          </a:p>
          <a:p>
            <a:pPr lvl="1"/>
            <a:r>
              <a:rPr lang="en-US" sz="1400" b="1" dirty="0" smtClean="0">
                <a:latin typeface="Times New Roman" pitchFamily="18" charset="0"/>
                <a:cs typeface="Times New Roman" pitchFamily="18" charset="0"/>
              </a:rPr>
              <a:t>          </a:t>
            </a:r>
          </a:p>
          <a:p>
            <a:pPr lvl="1"/>
            <a:r>
              <a:rPr lang="en-US" sz="1400" b="1" dirty="0">
                <a:latin typeface="Times New Roman" pitchFamily="18" charset="0"/>
                <a:cs typeface="Times New Roman" pitchFamily="18" charset="0"/>
              </a:rPr>
              <a:t> </a:t>
            </a:r>
            <a:r>
              <a:rPr lang="en-US" sz="1400" b="1" dirty="0" smtClean="0">
                <a:latin typeface="Times New Roman" pitchFamily="18" charset="0"/>
                <a:cs typeface="Times New Roman" pitchFamily="18" charset="0"/>
              </a:rPr>
              <a:t>         </a:t>
            </a:r>
          </a:p>
          <a:p>
            <a:pPr lvl="1"/>
            <a:r>
              <a:rPr lang="en-US" sz="1400" b="1" dirty="0" smtClean="0">
                <a:latin typeface="Times New Roman" pitchFamily="18" charset="0"/>
                <a:cs typeface="Times New Roman" pitchFamily="18" charset="0"/>
              </a:rPr>
              <a:t>       </a:t>
            </a:r>
            <a:r>
              <a:rPr lang="en-US" sz="1400" b="1" dirty="0" smtClean="0">
                <a:solidFill>
                  <a:schemeClr val="tx2"/>
                </a:solidFill>
                <a:latin typeface="Times New Roman" pitchFamily="18" charset="0"/>
                <a:cs typeface="Times New Roman" pitchFamily="18" charset="0"/>
              </a:rPr>
              <a:t>Continuous Monitoring</a:t>
            </a:r>
            <a:endParaRPr lang="en-US" sz="1400" dirty="0" smtClean="0">
              <a:solidFill>
                <a:schemeClr val="tx2"/>
              </a:solidFill>
              <a:latin typeface="Times New Roman" pitchFamily="18" charset="0"/>
              <a:cs typeface="Times New Roman" pitchFamily="18" charset="0"/>
            </a:endParaRPr>
          </a:p>
        </p:txBody>
      </p:sp>
      <p:pic>
        <p:nvPicPr>
          <p:cNvPr id="17" name="Picture 2" descr="http://www.penn-olson.com/wp-content/uploads/2009/12/Search.jpg"/>
          <p:cNvPicPr>
            <a:picLocks noChangeAspect="1" noChangeArrowheads="1"/>
          </p:cNvPicPr>
          <p:nvPr/>
        </p:nvPicPr>
        <p:blipFill>
          <a:blip r:embed="rId6" cstate="print"/>
          <a:srcRect/>
          <a:stretch>
            <a:fillRect/>
          </a:stretch>
        </p:blipFill>
        <p:spPr bwMode="auto">
          <a:xfrm>
            <a:off x="533400" y="3003972"/>
            <a:ext cx="465995" cy="463332"/>
          </a:xfrm>
          <a:prstGeom prst="rect">
            <a:avLst/>
          </a:prstGeom>
          <a:noFill/>
        </p:spPr>
      </p:pic>
      <p:pic>
        <p:nvPicPr>
          <p:cNvPr id="18" name="Picture 2"/>
          <p:cNvPicPr>
            <a:picLocks noChangeAspect="1" noChangeArrowheads="1"/>
          </p:cNvPicPr>
          <p:nvPr/>
        </p:nvPicPr>
        <p:blipFill>
          <a:blip r:embed="rId7" cstate="print"/>
          <a:srcRect/>
          <a:stretch>
            <a:fillRect/>
          </a:stretch>
        </p:blipFill>
        <p:spPr bwMode="auto">
          <a:xfrm>
            <a:off x="533400" y="3656706"/>
            <a:ext cx="482921" cy="547310"/>
          </a:xfrm>
          <a:prstGeom prst="rect">
            <a:avLst/>
          </a:prstGeom>
          <a:noFill/>
          <a:ln w="9525">
            <a:noFill/>
            <a:miter lim="800000"/>
            <a:headEnd/>
            <a:tailEnd/>
          </a:ln>
        </p:spPr>
      </p:pic>
      <p:pic>
        <p:nvPicPr>
          <p:cNvPr id="19" name="Picture 3"/>
          <p:cNvPicPr>
            <a:picLocks noChangeAspect="1" noChangeArrowheads="1"/>
          </p:cNvPicPr>
          <p:nvPr/>
        </p:nvPicPr>
        <p:blipFill>
          <a:blip r:embed="rId8" cstate="print"/>
          <a:srcRect/>
          <a:stretch>
            <a:fillRect/>
          </a:stretch>
        </p:blipFill>
        <p:spPr bwMode="auto">
          <a:xfrm>
            <a:off x="457200" y="4492710"/>
            <a:ext cx="715812" cy="708725"/>
          </a:xfrm>
          <a:prstGeom prst="rect">
            <a:avLst/>
          </a:prstGeom>
          <a:noFill/>
          <a:ln w="9525">
            <a:noFill/>
            <a:miter lim="800000"/>
            <a:headEnd/>
            <a:tailEnd/>
          </a:ln>
        </p:spPr>
      </p:pic>
      <p:sp>
        <p:nvSpPr>
          <p:cNvPr id="20" name="Rectangle 19"/>
          <p:cNvSpPr/>
          <p:nvPr/>
        </p:nvSpPr>
        <p:spPr>
          <a:xfrm>
            <a:off x="4735364" y="1752600"/>
            <a:ext cx="4026637" cy="3154710"/>
          </a:xfrm>
          <a:prstGeom prst="rect">
            <a:avLst/>
          </a:prstGeom>
        </p:spPr>
        <p:txBody>
          <a:bodyPr wrap="square" lIns="91440" tIns="91440">
            <a:spAutoFit/>
          </a:bodyPr>
          <a:lstStyle/>
          <a:p>
            <a:r>
              <a:rPr lang="en-US" sz="1600" dirty="0" smtClean="0">
                <a:latin typeface="Times New Roman" pitchFamily="18" charset="0"/>
                <a:cs typeface="Times New Roman" pitchFamily="18" charset="0"/>
              </a:rPr>
              <a:t>Provides agencies with additional customized analysis to combat improper payments.</a:t>
            </a:r>
          </a:p>
          <a:p>
            <a:pPr lvl="1"/>
            <a:endParaRPr lang="en-US" sz="1600" b="1" dirty="0" smtClean="0">
              <a:latin typeface="Times New Roman" pitchFamily="18" charset="0"/>
              <a:cs typeface="Times New Roman" pitchFamily="18" charset="0"/>
            </a:endParaRPr>
          </a:p>
          <a:p>
            <a:r>
              <a:rPr lang="en-US" sz="1400" b="1" dirty="0" smtClean="0">
                <a:solidFill>
                  <a:schemeClr val="tx2"/>
                </a:solidFill>
                <a:latin typeface="Times New Roman" pitchFamily="18" charset="0"/>
                <a:cs typeface="Times New Roman" pitchFamily="18" charset="0"/>
              </a:rPr>
              <a:t>General Statistics</a:t>
            </a:r>
          </a:p>
          <a:p>
            <a:endParaRPr lang="en-US" sz="1600" b="1" dirty="0" smtClean="0">
              <a:latin typeface="Times New Roman" pitchFamily="18" charset="0"/>
              <a:cs typeface="Times New Roman" pitchFamily="18" charset="0"/>
            </a:endParaRPr>
          </a:p>
          <a:p>
            <a:r>
              <a:rPr lang="en-US" sz="1400" b="1" dirty="0" smtClean="0">
                <a:solidFill>
                  <a:schemeClr val="tx2"/>
                </a:solidFill>
                <a:latin typeface="Times New Roman" pitchFamily="18" charset="0"/>
                <a:cs typeface="Times New Roman" pitchFamily="18" charset="0"/>
              </a:rPr>
              <a:t>Trending</a:t>
            </a:r>
            <a:r>
              <a:rPr lang="en-US" sz="1600" b="1" dirty="0" smtClean="0">
                <a:latin typeface="Times New Roman" pitchFamily="18" charset="0"/>
                <a:cs typeface="Times New Roman" pitchFamily="18" charset="0"/>
              </a:rPr>
              <a:t> </a:t>
            </a:r>
            <a:r>
              <a:rPr lang="en-US" sz="1200" dirty="0" smtClean="0">
                <a:latin typeface="Times New Roman" pitchFamily="18" charset="0"/>
                <a:cs typeface="Times New Roman" pitchFamily="18" charset="0"/>
              </a:rPr>
              <a:t>–</a:t>
            </a:r>
            <a:r>
              <a:rPr lang="en-US" sz="1200" b="1" dirty="0" smtClean="0">
                <a:latin typeface="Times New Roman" pitchFamily="18" charset="0"/>
                <a:cs typeface="Times New Roman" pitchFamily="18" charset="0"/>
              </a:rPr>
              <a:t> </a:t>
            </a:r>
            <a:r>
              <a:rPr lang="en-US" sz="1100" dirty="0" smtClean="0">
                <a:latin typeface="Times New Roman" pitchFamily="18" charset="0"/>
                <a:cs typeface="Times New Roman" pitchFamily="18" charset="0"/>
              </a:rPr>
              <a:t>Observing how data changes over time</a:t>
            </a:r>
            <a:r>
              <a:rPr lang="en-US" sz="1200" dirty="0" smtClean="0">
                <a:latin typeface="Times New Roman" pitchFamily="18" charset="0"/>
                <a:cs typeface="Times New Roman" pitchFamily="18" charset="0"/>
              </a:rPr>
              <a:t>.</a:t>
            </a:r>
          </a:p>
          <a:p>
            <a:endParaRPr lang="en-US" sz="1600" b="1" dirty="0" smtClean="0">
              <a:latin typeface="Times New Roman" pitchFamily="18" charset="0"/>
              <a:cs typeface="Times New Roman" pitchFamily="18" charset="0"/>
            </a:endParaRPr>
          </a:p>
          <a:p>
            <a:r>
              <a:rPr lang="en-US" sz="1400" b="1" dirty="0" smtClean="0">
                <a:solidFill>
                  <a:schemeClr val="tx2"/>
                </a:solidFill>
                <a:latin typeface="Times New Roman" pitchFamily="18" charset="0"/>
                <a:cs typeface="Times New Roman" pitchFamily="18" charset="0"/>
              </a:rPr>
              <a:t>Deep Dive Analysis </a:t>
            </a:r>
            <a:r>
              <a:rPr lang="en-US" sz="1200" dirty="0" smtClean="0">
                <a:latin typeface="Times New Roman" pitchFamily="18" charset="0"/>
                <a:cs typeface="Times New Roman" pitchFamily="18" charset="0"/>
              </a:rPr>
              <a:t>– </a:t>
            </a:r>
            <a:r>
              <a:rPr lang="en-US" sz="1100" dirty="0" smtClean="0">
                <a:latin typeface="Times New Roman" pitchFamily="18" charset="0"/>
                <a:cs typeface="Times New Roman" pitchFamily="18" charset="0"/>
              </a:rPr>
              <a:t>Performing further research on specific groups, individuals, or entities</a:t>
            </a:r>
            <a:r>
              <a:rPr lang="en-US" sz="1200" dirty="0" smtClean="0">
                <a:latin typeface="Times New Roman" pitchFamily="18" charset="0"/>
                <a:cs typeface="Times New Roman" pitchFamily="18" charset="0"/>
              </a:rPr>
              <a:t>.</a:t>
            </a:r>
          </a:p>
          <a:p>
            <a:endParaRPr lang="en-US" sz="1600" b="1" dirty="0">
              <a:latin typeface="Times New Roman" pitchFamily="18" charset="0"/>
              <a:cs typeface="Times New Roman" pitchFamily="18" charset="0"/>
            </a:endParaRPr>
          </a:p>
          <a:p>
            <a:r>
              <a:rPr lang="en-US" sz="1400" b="1" dirty="0" smtClean="0">
                <a:solidFill>
                  <a:schemeClr val="tx2"/>
                </a:solidFill>
                <a:latin typeface="Times New Roman" pitchFamily="18" charset="0"/>
                <a:cs typeface="Times New Roman" pitchFamily="18" charset="0"/>
              </a:rPr>
              <a:t>Agency Specific Analysis</a:t>
            </a:r>
          </a:p>
          <a:p>
            <a:endParaRPr lang="en-US" sz="1600" b="1" dirty="0">
              <a:latin typeface="Times New Roman" pitchFamily="18" charset="0"/>
              <a:cs typeface="Times New Roman" pitchFamily="18" charset="0"/>
            </a:endParaRPr>
          </a:p>
          <a:p>
            <a:r>
              <a:rPr lang="en-US" sz="1400" b="1" dirty="0" smtClean="0">
                <a:solidFill>
                  <a:schemeClr val="tx2"/>
                </a:solidFill>
                <a:latin typeface="Times New Roman" pitchFamily="18" charset="0"/>
                <a:cs typeface="Times New Roman" pitchFamily="18" charset="0"/>
              </a:rPr>
              <a:t>Payment File Analysis</a:t>
            </a:r>
            <a:endParaRPr lang="en-US" sz="1400" dirty="0" smtClean="0">
              <a:solidFill>
                <a:schemeClr val="tx2"/>
              </a:solidFill>
              <a:latin typeface="Times New Roman" pitchFamily="18" charset="0"/>
              <a:cs typeface="Times New Roman" pitchFamily="18" charset="0"/>
            </a:endParaRPr>
          </a:p>
        </p:txBody>
      </p:sp>
      <p:sp>
        <p:nvSpPr>
          <p:cNvPr id="21" name="Rectangle 2"/>
          <p:cNvSpPr txBox="1">
            <a:spLocks noChangeArrowheads="1"/>
          </p:cNvSpPr>
          <p:nvPr/>
        </p:nvSpPr>
        <p:spPr bwMode="auto">
          <a:xfrm>
            <a:off x="552450" y="5357800"/>
            <a:ext cx="8077200" cy="88074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234950" indent="-234950" algn="ctr">
              <a:spcBef>
                <a:spcPct val="25000"/>
              </a:spcBef>
              <a:buClr>
                <a:srgbClr val="0B1F65"/>
              </a:buClr>
              <a:buFont typeface="Webdings" pitchFamily="18" charset="2"/>
              <a:buNone/>
              <a:defRPr/>
            </a:pPr>
            <a:r>
              <a:rPr lang="en-US" sz="2000" b="1" dirty="0">
                <a:ln w="10541" cmpd="sng">
                  <a:solidFill>
                    <a:schemeClr val="tx1"/>
                  </a:solidFill>
                  <a:prstDash val="solid"/>
                </a:ln>
                <a:solidFill>
                  <a:schemeClr val="tx2"/>
                </a:solidFill>
                <a:latin typeface="Times New Roman" pitchFamily="18" charset="0"/>
                <a:cs typeface="Times New Roman" pitchFamily="18" charset="0"/>
              </a:rPr>
              <a:t>Agency Support Center</a:t>
            </a:r>
          </a:p>
          <a:p>
            <a:pPr marL="234950" lvl="0" indent="-234950" algn="ctr">
              <a:spcBef>
                <a:spcPct val="25000"/>
              </a:spcBef>
              <a:buClr>
                <a:srgbClr val="0B1F65"/>
              </a:buClr>
              <a:defRPr/>
            </a:pPr>
            <a:r>
              <a:rPr lang="en-US" sz="1600" dirty="0" smtClean="0">
                <a:latin typeface="Times New Roman" pitchFamily="18" charset="0"/>
                <a:cs typeface="Times New Roman" pitchFamily="18" charset="0"/>
              </a:rPr>
              <a:t>Supports users for both services in all aspects of the process.  Also, provides personalized training and portal demonstrations. </a:t>
            </a:r>
            <a:endParaRPr lang="en-US" sz="2400" b="1" i="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847122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75609887"/>
              </p:ext>
            </p:extLst>
          </p:nvPr>
        </p:nvGraphicFramePr>
        <p:xfrm>
          <a:off x="304800" y="1051043"/>
          <a:ext cx="8534400" cy="4877317"/>
        </p:xfrm>
        <a:graphic>
          <a:graphicData uri="http://schemas.openxmlformats.org/drawingml/2006/table">
            <a:tbl>
              <a:tblPr firstRow="1" bandRow="1">
                <a:tableStyleId>{B301B821-A1FF-4177-AEE7-76D212191A09}</a:tableStyleId>
              </a:tblPr>
              <a:tblGrid>
                <a:gridCol w="4419600"/>
                <a:gridCol w="4114800"/>
              </a:tblGrid>
              <a:tr h="396757">
                <a:tc>
                  <a:txBody>
                    <a:bodyPr/>
                    <a:lstStyle/>
                    <a:p>
                      <a:pPr marL="0" marR="0" algn="ctr" fontAlgn="b">
                        <a:spcBef>
                          <a:spcPts val="0"/>
                        </a:spcBef>
                        <a:spcAft>
                          <a:spcPts val="0"/>
                        </a:spcAft>
                      </a:pPr>
                      <a:r>
                        <a:rPr lang="en-US" sz="1800" kern="1200" dirty="0">
                          <a:solidFill>
                            <a:schemeClr val="tx1"/>
                          </a:solidFill>
                          <a:effectLst/>
                          <a:latin typeface="+mn-lt"/>
                          <a:cs typeface="Times New Roman" pitchFamily="18" charset="0"/>
                        </a:rPr>
                        <a:t>Current Data Source</a:t>
                      </a:r>
                      <a:endParaRPr lang="en-US" sz="1800" dirty="0">
                        <a:solidFill>
                          <a:schemeClr val="tx1"/>
                        </a:solidFill>
                        <a:effectLst/>
                        <a:latin typeface="+mn-lt"/>
                        <a:ea typeface="Times New Roman"/>
                        <a:cs typeface="Times New Roman" pitchFamily="18" charset="0"/>
                      </a:endParaRPr>
                    </a:p>
                  </a:txBody>
                  <a:tcPr marL="68580" marR="68580" marT="0" marB="0" anchor="b">
                    <a:lnL w="12700" cap="flat" cmpd="sng" algn="ctr">
                      <a:solidFill>
                        <a:schemeClr val="tx2">
                          <a:lumMod val="60000"/>
                          <a:lumOff val="4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fontAlgn="b">
                        <a:spcBef>
                          <a:spcPts val="0"/>
                        </a:spcBef>
                        <a:spcAft>
                          <a:spcPts val="0"/>
                        </a:spcAft>
                      </a:pPr>
                      <a:r>
                        <a:rPr lang="en-US" sz="1800" dirty="0">
                          <a:solidFill>
                            <a:schemeClr val="tx1"/>
                          </a:solidFill>
                          <a:effectLst/>
                          <a:latin typeface="+mn-lt"/>
                          <a:cs typeface="Times New Roman" pitchFamily="18" charset="0"/>
                        </a:rPr>
                        <a:t>Summary Description</a:t>
                      </a:r>
                      <a:endParaRPr lang="en-US" sz="1800" dirty="0">
                        <a:solidFill>
                          <a:schemeClr val="tx1"/>
                        </a:solidFill>
                        <a:effectLst/>
                        <a:latin typeface="+mn-lt"/>
                        <a:ea typeface="Times New Roman"/>
                        <a:cs typeface="Times New Roman" pitchFamily="18" charset="0"/>
                      </a:endParaRPr>
                    </a:p>
                  </a:txBody>
                  <a:tcPr marL="68580" marR="68580" marT="0" marB="0" anchor="b">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957">
                <a:tc>
                  <a:txBody>
                    <a:bodyPr/>
                    <a:lstStyle/>
                    <a:p>
                      <a:pPr marL="0" marR="0" fontAlgn="b">
                        <a:spcBef>
                          <a:spcPts val="0"/>
                        </a:spcBef>
                        <a:spcAft>
                          <a:spcPts val="0"/>
                        </a:spcAft>
                      </a:pPr>
                      <a:r>
                        <a:rPr lang="en-US" sz="1400" b="1" kern="1200" dirty="0">
                          <a:solidFill>
                            <a:schemeClr val="tx1"/>
                          </a:solidFill>
                          <a:effectLst/>
                          <a:latin typeface="+mn-lt"/>
                          <a:cs typeface="Times New Roman" pitchFamily="18" charset="0"/>
                        </a:rPr>
                        <a:t>Social Security Administration’s Death Master File (DMF) (public version)</a:t>
                      </a:r>
                      <a:endParaRPr lang="en-US" sz="1400" b="1"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c>
                  <a:txBody>
                    <a:bodyPr/>
                    <a:lstStyle/>
                    <a:p>
                      <a:pPr marL="0" marR="0" fontAlgn="ctr">
                        <a:spcBef>
                          <a:spcPts val="0"/>
                        </a:spcBef>
                        <a:spcAft>
                          <a:spcPts val="0"/>
                        </a:spcAft>
                      </a:pPr>
                      <a:r>
                        <a:rPr lang="en-US" sz="1400" kern="1200" dirty="0">
                          <a:solidFill>
                            <a:schemeClr val="tx1"/>
                          </a:solidFill>
                          <a:effectLst/>
                          <a:latin typeface="+mn-lt"/>
                          <a:cs typeface="Times New Roman" pitchFamily="18" charset="0"/>
                        </a:rPr>
                        <a:t>A listing of deaths that have been reported by the Social Security Administration</a:t>
                      </a:r>
                      <a:endParaRPr lang="en-US" sz="1400"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r h="533400">
                <a:tc>
                  <a:txBody>
                    <a:bodyPr/>
                    <a:lstStyle/>
                    <a:p>
                      <a:pPr marL="0" marR="0" fontAlgn="b">
                        <a:spcBef>
                          <a:spcPts val="0"/>
                        </a:spcBef>
                        <a:spcAft>
                          <a:spcPts val="0"/>
                        </a:spcAft>
                      </a:pPr>
                      <a:r>
                        <a:rPr lang="en-US" sz="1400" b="1" kern="1200" dirty="0">
                          <a:solidFill>
                            <a:schemeClr val="tx1"/>
                          </a:solidFill>
                          <a:effectLst/>
                          <a:latin typeface="+mn-lt"/>
                          <a:cs typeface="Times New Roman" pitchFamily="18" charset="0"/>
                        </a:rPr>
                        <a:t>Health and Human Service Office of Inspector General’s List of Excluded Individuals/Entities (LEIE) (public version)</a:t>
                      </a:r>
                      <a:endParaRPr lang="en-US" sz="1400" b="1"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c>
                  <a:txBody>
                    <a:bodyPr/>
                    <a:lstStyle/>
                    <a:p>
                      <a:pPr marL="0" marR="0" fontAlgn="ctr">
                        <a:spcBef>
                          <a:spcPts val="0"/>
                        </a:spcBef>
                        <a:spcAft>
                          <a:spcPts val="0"/>
                        </a:spcAft>
                      </a:pPr>
                      <a:r>
                        <a:rPr lang="en-US" sz="1400" kern="1200" dirty="0">
                          <a:solidFill>
                            <a:schemeClr val="tx1"/>
                          </a:solidFill>
                          <a:effectLst/>
                          <a:latin typeface="+mn-lt"/>
                          <a:cs typeface="Times New Roman" pitchFamily="18" charset="0"/>
                        </a:rPr>
                        <a:t>Individuals and entities currently excluded from participation in federal healthcare programs, such as Medicare, Medicaid, and </a:t>
                      </a:r>
                      <a:r>
                        <a:rPr lang="en-US" sz="1400" kern="1200" dirty="0" smtClean="0">
                          <a:solidFill>
                            <a:schemeClr val="tx1"/>
                          </a:solidFill>
                          <a:effectLst/>
                          <a:latin typeface="+mn-lt"/>
                          <a:cs typeface="Times New Roman" pitchFamily="18" charset="0"/>
                        </a:rPr>
                        <a:t>State Children’s Health Insurance</a:t>
                      </a:r>
                      <a:r>
                        <a:rPr lang="en-US" sz="1400" kern="1200" baseline="0" dirty="0" smtClean="0">
                          <a:solidFill>
                            <a:schemeClr val="tx1"/>
                          </a:solidFill>
                          <a:effectLst/>
                          <a:latin typeface="+mn-lt"/>
                          <a:cs typeface="Times New Roman" pitchFamily="18" charset="0"/>
                        </a:rPr>
                        <a:t> </a:t>
                      </a:r>
                      <a:r>
                        <a:rPr lang="en-US" sz="1400" kern="1200" dirty="0" smtClean="0">
                          <a:solidFill>
                            <a:schemeClr val="tx1"/>
                          </a:solidFill>
                          <a:effectLst/>
                          <a:latin typeface="+mn-lt"/>
                          <a:cs typeface="Times New Roman" pitchFamily="18" charset="0"/>
                        </a:rPr>
                        <a:t>Program (SCHIP)</a:t>
                      </a:r>
                      <a:endParaRPr lang="en-US" sz="1400"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r h="771642">
                <a:tc>
                  <a:txBody>
                    <a:bodyPr/>
                    <a:lstStyle/>
                    <a:p>
                      <a:pPr marL="0" marR="0" fontAlgn="b">
                        <a:spcBef>
                          <a:spcPts val="0"/>
                        </a:spcBef>
                        <a:spcAft>
                          <a:spcPts val="0"/>
                        </a:spcAft>
                      </a:pPr>
                      <a:r>
                        <a:rPr lang="en-US" sz="1400" b="1" kern="1200" dirty="0">
                          <a:solidFill>
                            <a:schemeClr val="tx1"/>
                          </a:solidFill>
                          <a:effectLst/>
                          <a:latin typeface="+mn-lt"/>
                          <a:cs typeface="Times New Roman" pitchFamily="18" charset="0"/>
                        </a:rPr>
                        <a:t>General Service Administration‘s Excluded Party List System (EPLS) (public and private versions)</a:t>
                      </a:r>
                      <a:endParaRPr lang="en-US" sz="1400" b="1"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c>
                  <a:txBody>
                    <a:bodyPr/>
                    <a:lstStyle/>
                    <a:p>
                      <a:pPr marL="0" marR="0" fontAlgn="ctr">
                        <a:spcBef>
                          <a:spcPts val="0"/>
                        </a:spcBef>
                        <a:spcAft>
                          <a:spcPts val="0"/>
                        </a:spcAft>
                      </a:pPr>
                      <a:r>
                        <a:rPr lang="en-US" sz="1400" kern="1200" dirty="0">
                          <a:solidFill>
                            <a:schemeClr val="tx1"/>
                          </a:solidFill>
                          <a:effectLst/>
                          <a:latin typeface="+mn-lt"/>
                          <a:cs typeface="Times New Roman" pitchFamily="18" charset="0"/>
                        </a:rPr>
                        <a:t>Parties excluded from Federal procurements: individuals and firms excluded from receiving new federal contracts; and  individuals and companies owned or controlled by targeted countries; and individuals, groups, and entities, such as terrorists and narcotics traffickers</a:t>
                      </a:r>
                      <a:endParaRPr lang="en-US" sz="1400"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r h="502403">
                <a:tc>
                  <a:txBody>
                    <a:bodyPr/>
                    <a:lstStyle/>
                    <a:p>
                      <a:pPr marL="0" marR="0" fontAlgn="b">
                        <a:spcBef>
                          <a:spcPts val="0"/>
                        </a:spcBef>
                        <a:spcAft>
                          <a:spcPts val="0"/>
                        </a:spcAft>
                      </a:pPr>
                      <a:r>
                        <a:rPr lang="en-US" sz="1400" b="1" kern="1200" dirty="0">
                          <a:solidFill>
                            <a:schemeClr val="tx1"/>
                          </a:solidFill>
                          <a:effectLst/>
                          <a:latin typeface="+mn-lt"/>
                          <a:cs typeface="Times New Roman" pitchFamily="18" charset="0"/>
                        </a:rPr>
                        <a:t>General Services Administration’s Central Contractor Registry (CCR)</a:t>
                      </a:r>
                      <a:endParaRPr lang="en-US" sz="1400" b="1"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c>
                  <a:txBody>
                    <a:bodyPr/>
                    <a:lstStyle/>
                    <a:p>
                      <a:pPr marL="0" marR="0" fontAlgn="ctr">
                        <a:spcBef>
                          <a:spcPts val="0"/>
                        </a:spcBef>
                        <a:spcAft>
                          <a:spcPts val="0"/>
                        </a:spcAft>
                      </a:pPr>
                      <a:r>
                        <a:rPr lang="en-US" sz="1400" kern="1200" dirty="0">
                          <a:solidFill>
                            <a:schemeClr val="tx1"/>
                          </a:solidFill>
                          <a:effectLst/>
                          <a:latin typeface="+mn-lt"/>
                          <a:cs typeface="Times New Roman" pitchFamily="18" charset="0"/>
                        </a:rPr>
                        <a:t>Primary vendor database of both current and potential government vendors eligible for Federal procurements</a:t>
                      </a:r>
                      <a:endParaRPr lang="en-US" sz="1400"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r h="533400">
                <a:tc>
                  <a:txBody>
                    <a:bodyPr/>
                    <a:lstStyle/>
                    <a:p>
                      <a:pPr marL="0" marR="0" fontAlgn="b">
                        <a:spcBef>
                          <a:spcPts val="0"/>
                        </a:spcBef>
                        <a:spcAft>
                          <a:spcPts val="0"/>
                        </a:spcAft>
                      </a:pPr>
                      <a:r>
                        <a:rPr lang="en-US" sz="1400" b="1" kern="1200" dirty="0">
                          <a:solidFill>
                            <a:schemeClr val="tx1"/>
                          </a:solidFill>
                          <a:effectLst/>
                          <a:latin typeface="+mn-lt"/>
                          <a:cs typeface="Times New Roman" pitchFamily="18" charset="0"/>
                        </a:rPr>
                        <a:t>Department of Treasury’s Office of Foreign Assets </a:t>
                      </a:r>
                      <a:r>
                        <a:rPr lang="en-US" sz="1400" b="1" kern="1200" dirty="0" smtClean="0">
                          <a:solidFill>
                            <a:schemeClr val="tx1"/>
                          </a:solidFill>
                          <a:effectLst/>
                          <a:latin typeface="+mn-lt"/>
                          <a:cs typeface="Times New Roman" pitchFamily="18" charset="0"/>
                        </a:rPr>
                        <a:t>Control’s </a:t>
                      </a:r>
                      <a:r>
                        <a:rPr lang="en-US" sz="1400" b="1" kern="1200" dirty="0">
                          <a:solidFill>
                            <a:schemeClr val="tx1"/>
                          </a:solidFill>
                          <a:effectLst/>
                          <a:latin typeface="+mn-lt"/>
                          <a:cs typeface="Times New Roman" pitchFamily="18" charset="0"/>
                        </a:rPr>
                        <a:t>list (OFAC)</a:t>
                      </a:r>
                      <a:endParaRPr lang="en-US" sz="1400" b="1"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c>
                  <a:txBody>
                    <a:bodyPr/>
                    <a:lstStyle/>
                    <a:p>
                      <a:pPr marL="0" marR="0" fontAlgn="b">
                        <a:spcBef>
                          <a:spcPts val="0"/>
                        </a:spcBef>
                        <a:spcAft>
                          <a:spcPts val="0"/>
                        </a:spcAft>
                      </a:pPr>
                      <a:r>
                        <a:rPr lang="en-US" sz="1400" kern="1200" dirty="0">
                          <a:solidFill>
                            <a:schemeClr val="tx1"/>
                          </a:solidFill>
                          <a:effectLst/>
                          <a:latin typeface="+mn-lt"/>
                          <a:cs typeface="Times New Roman" pitchFamily="18" charset="0"/>
                        </a:rPr>
                        <a:t>Individuals/companies who US citizens are not allowed to pay</a:t>
                      </a:r>
                      <a:endParaRPr lang="en-US" sz="1400"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r h="381000">
                <a:tc>
                  <a:txBody>
                    <a:bodyPr/>
                    <a:lstStyle/>
                    <a:p>
                      <a:pPr marL="0" marR="0" fontAlgn="b">
                        <a:spcBef>
                          <a:spcPts val="0"/>
                        </a:spcBef>
                        <a:spcAft>
                          <a:spcPts val="0"/>
                        </a:spcAft>
                      </a:pPr>
                      <a:r>
                        <a:rPr lang="en-US" sz="1400" b="1" kern="1200" dirty="0">
                          <a:solidFill>
                            <a:schemeClr val="tx1"/>
                          </a:solidFill>
                          <a:effectLst/>
                          <a:latin typeface="+mn-lt"/>
                          <a:cs typeface="Times New Roman" pitchFamily="18" charset="0"/>
                        </a:rPr>
                        <a:t>Equifax’s The Work </a:t>
                      </a:r>
                      <a:r>
                        <a:rPr lang="en-US" sz="1400" b="1" kern="1200" dirty="0" smtClean="0">
                          <a:solidFill>
                            <a:schemeClr val="tx1"/>
                          </a:solidFill>
                          <a:effectLst/>
                          <a:latin typeface="+mn-lt"/>
                          <a:cs typeface="Times New Roman" pitchFamily="18" charset="0"/>
                        </a:rPr>
                        <a:t>Number</a:t>
                      </a:r>
                      <a:r>
                        <a:rPr lang="en-US" sz="1400" b="1" dirty="0" smtClean="0">
                          <a:solidFill>
                            <a:schemeClr val="tx1"/>
                          </a:solidFill>
                          <a:latin typeface="+mn-lt"/>
                          <a:cs typeface="Times New Roman" pitchFamily="18" charset="0"/>
                        </a:rPr>
                        <a:t>®</a:t>
                      </a:r>
                      <a:r>
                        <a:rPr lang="en-US" sz="1400" b="1" kern="1200" dirty="0" smtClean="0">
                          <a:solidFill>
                            <a:schemeClr val="tx1"/>
                          </a:solidFill>
                          <a:effectLst/>
                          <a:latin typeface="+mn-lt"/>
                          <a:cs typeface="Times New Roman" pitchFamily="18" charset="0"/>
                        </a:rPr>
                        <a:t> </a:t>
                      </a:r>
                      <a:r>
                        <a:rPr lang="en-US" sz="1400" b="1" kern="1200" dirty="0">
                          <a:solidFill>
                            <a:schemeClr val="tx1"/>
                          </a:solidFill>
                          <a:effectLst/>
                          <a:latin typeface="+mn-lt"/>
                          <a:cs typeface="Times New Roman" pitchFamily="18" charset="0"/>
                        </a:rPr>
                        <a:t>(TWN)</a:t>
                      </a:r>
                      <a:endParaRPr lang="en-US" sz="1400" b="1"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c>
                  <a:txBody>
                    <a:bodyPr/>
                    <a:lstStyle/>
                    <a:p>
                      <a:pPr marL="0" marR="0" fontAlgn="ctr">
                        <a:spcBef>
                          <a:spcPts val="0"/>
                        </a:spcBef>
                        <a:spcAft>
                          <a:spcPts val="0"/>
                        </a:spcAft>
                      </a:pPr>
                      <a:r>
                        <a:rPr lang="en-US" sz="1400" kern="1200" dirty="0">
                          <a:solidFill>
                            <a:schemeClr val="tx1"/>
                          </a:solidFill>
                          <a:effectLst/>
                          <a:latin typeface="+mn-lt"/>
                          <a:cs typeface="Times New Roman" pitchFamily="18" charset="0"/>
                        </a:rPr>
                        <a:t>Employment and income information for individuals</a:t>
                      </a:r>
                      <a:endParaRPr lang="en-US" sz="1400"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r h="457200">
                <a:tc>
                  <a:txBody>
                    <a:bodyPr/>
                    <a:lstStyle/>
                    <a:p>
                      <a:pPr marL="0" marR="0" fontAlgn="b">
                        <a:spcBef>
                          <a:spcPts val="0"/>
                        </a:spcBef>
                        <a:spcAft>
                          <a:spcPts val="0"/>
                        </a:spcAft>
                      </a:pPr>
                      <a:r>
                        <a:rPr lang="en-US" sz="1400" b="1" kern="1200" dirty="0">
                          <a:solidFill>
                            <a:schemeClr val="tx1"/>
                          </a:solidFill>
                          <a:effectLst/>
                          <a:latin typeface="+mn-lt"/>
                          <a:cs typeface="Times New Roman" pitchFamily="18" charset="0"/>
                        </a:rPr>
                        <a:t>Bureau of </a:t>
                      </a:r>
                      <a:r>
                        <a:rPr lang="en-US" sz="1400" b="1" kern="1200" dirty="0" smtClean="0">
                          <a:solidFill>
                            <a:schemeClr val="tx1"/>
                          </a:solidFill>
                          <a:effectLst/>
                          <a:latin typeface="+mn-lt"/>
                          <a:cs typeface="Times New Roman" pitchFamily="18" charset="0"/>
                        </a:rPr>
                        <a:t>the</a:t>
                      </a:r>
                      <a:r>
                        <a:rPr lang="en-US" sz="1400" b="1" kern="1200" baseline="0" dirty="0" smtClean="0">
                          <a:solidFill>
                            <a:schemeClr val="tx1"/>
                          </a:solidFill>
                          <a:effectLst/>
                          <a:latin typeface="+mn-lt"/>
                          <a:cs typeface="Times New Roman" pitchFamily="18" charset="0"/>
                        </a:rPr>
                        <a:t> </a:t>
                      </a:r>
                      <a:r>
                        <a:rPr lang="en-US" sz="1400" b="1" kern="1200" dirty="0" smtClean="0">
                          <a:solidFill>
                            <a:schemeClr val="tx1"/>
                          </a:solidFill>
                          <a:effectLst/>
                          <a:latin typeface="+mn-lt"/>
                          <a:cs typeface="Times New Roman" pitchFamily="18" charset="0"/>
                        </a:rPr>
                        <a:t>Fiscal </a:t>
                      </a:r>
                      <a:r>
                        <a:rPr lang="en-US" sz="1400" b="1" kern="1200" dirty="0">
                          <a:solidFill>
                            <a:schemeClr val="tx1"/>
                          </a:solidFill>
                          <a:effectLst/>
                          <a:latin typeface="+mn-lt"/>
                          <a:cs typeface="Times New Roman" pitchFamily="18" charset="0"/>
                        </a:rPr>
                        <a:t>Service’s DebtCheck</a:t>
                      </a:r>
                      <a:endParaRPr lang="en-US" sz="1400" b="1"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c>
                  <a:txBody>
                    <a:bodyPr/>
                    <a:lstStyle/>
                    <a:p>
                      <a:pPr marL="0" marR="0" fontAlgn="ctr">
                        <a:spcBef>
                          <a:spcPts val="0"/>
                        </a:spcBef>
                        <a:spcAft>
                          <a:spcPts val="0"/>
                        </a:spcAft>
                      </a:pPr>
                      <a:r>
                        <a:rPr lang="en-US" sz="1400" kern="1200" dirty="0" smtClean="0">
                          <a:solidFill>
                            <a:schemeClr val="tx1"/>
                          </a:solidFill>
                          <a:effectLst/>
                          <a:latin typeface="+mn-lt"/>
                          <a:cs typeface="Times New Roman" pitchFamily="18" charset="0"/>
                        </a:rPr>
                        <a:t>Delinquent </a:t>
                      </a:r>
                      <a:r>
                        <a:rPr lang="en-US" sz="1400" kern="1200" dirty="0">
                          <a:solidFill>
                            <a:schemeClr val="tx1"/>
                          </a:solidFill>
                          <a:effectLst/>
                          <a:latin typeface="+mn-lt"/>
                          <a:cs typeface="Times New Roman" pitchFamily="18" charset="0"/>
                        </a:rPr>
                        <a:t>child support and non-tax debt owed to the federal government</a:t>
                      </a:r>
                      <a:endParaRPr lang="en-US" sz="1400" dirty="0">
                        <a:solidFill>
                          <a:schemeClr val="tx1"/>
                        </a:solidFill>
                        <a:effectLst/>
                        <a:latin typeface="+mn-lt"/>
                        <a:ea typeface="Times New Roman"/>
                        <a:cs typeface="Times New Roman" pitchFamily="18" charset="0"/>
                      </a:endParaRPr>
                    </a:p>
                  </a:txBody>
                  <a:tcPr marL="68580" marR="68580" marT="0" marB="0">
                    <a:lnL w="12700" cap="flat" cmpd="sng" algn="ctr">
                      <a:solidFill>
                        <a:schemeClr val="tx2">
                          <a:lumMod val="60000"/>
                          <a:lumOff val="40000"/>
                        </a:schemeClr>
                      </a:solidFill>
                      <a:prstDash val="solid"/>
                      <a:round/>
                      <a:headEnd type="none" w="med" len="med"/>
                      <a:tailEnd type="none" w="med" len="med"/>
                    </a:lnL>
                    <a:lnR w="12700" cap="flat" cmpd="sng" algn="ctr">
                      <a:solidFill>
                        <a:schemeClr val="tx2">
                          <a:lumMod val="60000"/>
                          <a:lumOff val="40000"/>
                        </a:schemeClr>
                      </a:solidFill>
                      <a:prstDash val="solid"/>
                      <a:round/>
                      <a:headEnd type="none" w="med" len="med"/>
                      <a:tailEnd type="none" w="med" len="med"/>
                    </a:lnR>
                    <a:lnT w="12700" cap="flat" cmpd="sng" algn="ctr">
                      <a:solidFill>
                        <a:schemeClr val="tx2">
                          <a:lumMod val="60000"/>
                          <a:lumOff val="40000"/>
                        </a:schemeClr>
                      </a:solidFill>
                      <a:prstDash val="solid"/>
                      <a:round/>
                      <a:headEnd type="none" w="med" len="med"/>
                      <a:tailEnd type="none" w="med" len="med"/>
                    </a:lnT>
                    <a:lnB w="12700" cap="flat" cmpd="sng" algn="ctr">
                      <a:solidFill>
                        <a:schemeClr val="tx2">
                          <a:lumMod val="60000"/>
                          <a:lumOff val="40000"/>
                        </a:schemeClr>
                      </a:solidFill>
                      <a:prstDash val="solid"/>
                      <a:round/>
                      <a:headEnd type="none" w="med" len="med"/>
                      <a:tailEnd type="none" w="med" len="med"/>
                    </a:lnB>
                  </a:tcPr>
                </a:tc>
              </a:tr>
            </a:tbl>
          </a:graphicData>
        </a:graphic>
      </p:graphicFrame>
      <p:sp>
        <p:nvSpPr>
          <p:cNvPr id="5" name="TextBox 4"/>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Portal </a:t>
            </a:r>
            <a:r>
              <a:rPr lang="en-US" sz="2400" b="1" dirty="0">
                <a:latin typeface="Times New Roman" pitchFamily="18" charset="0"/>
                <a:cs typeface="Times New Roman" pitchFamily="18" charset="0"/>
                <a:sym typeface="Wingdings" pitchFamily="2" charset="2"/>
              </a:rPr>
              <a:t></a:t>
            </a:r>
            <a:r>
              <a:rPr lang="en-US" sz="2400" b="1" i="1" dirty="0">
                <a:latin typeface="Times New Roman" pitchFamily="18" charset="0"/>
                <a:cs typeface="Times New Roman" pitchFamily="18" charset="0"/>
                <a:sym typeface="Wingdings" pitchFamily="2" charset="2"/>
              </a:rPr>
              <a:t> </a:t>
            </a:r>
            <a:r>
              <a:rPr lang="en-US" sz="2400" b="1" i="1" dirty="0" smtClean="0">
                <a:latin typeface="Times New Roman" pitchFamily="18" charset="0"/>
                <a:cs typeface="Times New Roman" pitchFamily="18" charset="0"/>
                <a:sym typeface="Wingdings" pitchFamily="2" charset="2"/>
              </a:rPr>
              <a:t>Current Data Sources</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2250142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Legislation Treasury is Monitoring</a:t>
            </a:r>
            <a:endParaRPr lang="en-US" sz="2400" b="1" i="1" dirty="0">
              <a:latin typeface="Times New Roman" pitchFamily="18" charset="0"/>
              <a:cs typeface="Times New Roman" pitchFamily="18" charset="0"/>
            </a:endParaRPr>
          </a:p>
        </p:txBody>
      </p:sp>
      <p:sp>
        <p:nvSpPr>
          <p:cNvPr id="5" name="TextBox 4"/>
          <p:cNvSpPr txBox="1"/>
          <p:nvPr/>
        </p:nvSpPr>
        <p:spPr>
          <a:xfrm>
            <a:off x="457200" y="1143000"/>
            <a:ext cx="8153400" cy="2062103"/>
          </a:xfrm>
          <a:prstGeom prst="rect">
            <a:avLst/>
          </a:prstGeom>
          <a:noFill/>
        </p:spPr>
        <p:txBody>
          <a:bodyPr wrap="square" rtlCol="0">
            <a:spAutoFit/>
          </a:bodyPr>
          <a:lstStyle/>
          <a:p>
            <a:r>
              <a:rPr lang="en-US" sz="2800" b="1" dirty="0" smtClean="0">
                <a:solidFill>
                  <a:schemeClr val="tx2"/>
                </a:solidFill>
                <a:cs typeface="Times New Roman" pitchFamily="18" charset="0"/>
              </a:rPr>
              <a:t>Proposed New/Improved Data Sources</a:t>
            </a:r>
          </a:p>
          <a:p>
            <a:pPr marL="1028700" lvl="1" indent="-571500">
              <a:buClr>
                <a:schemeClr val="accent2"/>
              </a:buClr>
              <a:buFont typeface="Wingdings" pitchFamily="2" charset="2"/>
              <a:buChar char="§"/>
            </a:pPr>
            <a:r>
              <a:rPr lang="en-US" sz="2400" dirty="0" smtClean="0">
                <a:cs typeface="Times New Roman" pitchFamily="18" charset="0"/>
              </a:rPr>
              <a:t>Full Death Master File</a:t>
            </a:r>
          </a:p>
          <a:p>
            <a:pPr marL="1028700" lvl="1" indent="-571500">
              <a:buClr>
                <a:schemeClr val="accent2"/>
              </a:buClr>
              <a:buFont typeface="Wingdings" pitchFamily="2" charset="2"/>
              <a:buChar char="§"/>
            </a:pPr>
            <a:r>
              <a:rPr lang="en-US" sz="2400" dirty="0" smtClean="0">
                <a:cs typeface="Times New Roman" pitchFamily="18" charset="0"/>
              </a:rPr>
              <a:t>Prisoner Update Processing System (PUPS)</a:t>
            </a:r>
          </a:p>
          <a:p>
            <a:pPr marL="1028700" lvl="1" indent="-571500">
              <a:buClr>
                <a:schemeClr val="accent2"/>
              </a:buClr>
              <a:buFont typeface="Wingdings" pitchFamily="2" charset="2"/>
              <a:buChar char="§"/>
            </a:pPr>
            <a:r>
              <a:rPr lang="en-US" sz="2400" dirty="0" smtClean="0">
                <a:cs typeface="Times New Roman" pitchFamily="18" charset="0"/>
              </a:rPr>
              <a:t>National Directory of New Hires (NDNH)</a:t>
            </a:r>
          </a:p>
          <a:p>
            <a:pPr>
              <a:buClr>
                <a:schemeClr val="accent2"/>
              </a:buClr>
            </a:pPr>
            <a:endParaRPr lang="en-US" sz="2800" b="1" dirty="0"/>
          </a:p>
        </p:txBody>
      </p:sp>
    </p:spTree>
    <p:extLst>
      <p:ext uri="{BB962C8B-B14F-4D97-AF65-F5344CB8AC3E}">
        <p14:creationId xmlns:p14="http://schemas.microsoft.com/office/powerpoint/2010/main" val="1056295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1143000"/>
            <a:ext cx="8229600" cy="53340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spcAft>
                <a:spcPts val="600"/>
              </a:spcAft>
              <a:buClr>
                <a:schemeClr val="accent2"/>
              </a:buClr>
              <a:buFont typeface="Wingdings" panose="05000000000000000000" pitchFamily="2" charset="2"/>
              <a:buChar char="§"/>
            </a:pPr>
            <a:r>
              <a:rPr lang="en-US" sz="1600" b="1" dirty="0" smtClean="0">
                <a:solidFill>
                  <a:schemeClr val="tx2"/>
                </a:solidFill>
              </a:rPr>
              <a:t>Social Security Administration’s Death Master File (DMF) (private version)</a:t>
            </a:r>
            <a:r>
              <a:rPr lang="en-US" sz="1600" dirty="0" smtClean="0">
                <a:solidFill>
                  <a:schemeClr val="tx2"/>
                </a:solidFill>
              </a:rPr>
              <a:t> </a:t>
            </a:r>
            <a:r>
              <a:rPr lang="en-US" sz="1400" dirty="0" smtClean="0">
                <a:solidFill>
                  <a:schemeClr val="tx1"/>
                </a:solidFill>
              </a:rPr>
              <a:t>provides information about all deaths that have been reported to the Social Security Administration, including deaths reported by 32 states.  Access to this database is restricted by statute.  The FY 14 President’s Budget contains a legislative proposal authorizing access for Do Not Pay and improper payment purposes.</a:t>
            </a:r>
          </a:p>
          <a:p>
            <a:pPr marL="285750" indent="-285750" algn="l">
              <a:spcAft>
                <a:spcPts val="600"/>
              </a:spcAft>
              <a:buClr>
                <a:schemeClr val="accent2"/>
              </a:buClr>
              <a:buFont typeface="Wingdings" panose="05000000000000000000" pitchFamily="2" charset="2"/>
              <a:buChar char="§"/>
            </a:pPr>
            <a:r>
              <a:rPr lang="en-US" sz="1600" b="1" dirty="0" smtClean="0">
                <a:solidFill>
                  <a:schemeClr val="tx2"/>
                </a:solidFill>
              </a:rPr>
              <a:t>Department of Housing and Urban Development’s (HUD) Credit Alert Verification Reporting System (CAIVRS) </a:t>
            </a:r>
            <a:r>
              <a:rPr lang="en-US" sz="1400" dirty="0" smtClean="0">
                <a:solidFill>
                  <a:schemeClr val="tx1"/>
                </a:solidFill>
              </a:rPr>
              <a:t>provides information about outstanding loans, loans in default, or judgments for the Departments of Housing and Urban Development, Veterans Affairs, Education, Agriculture, and Justice and the Small Business Administration.  The records are subject to the Privacy Act, and Do Not Pay is working with CAIVRS agencies to ensure compliance.</a:t>
            </a:r>
          </a:p>
          <a:p>
            <a:pPr marL="285750" indent="-285750" algn="l">
              <a:spcAft>
                <a:spcPts val="600"/>
              </a:spcAft>
              <a:buClr>
                <a:schemeClr val="accent2"/>
              </a:buClr>
              <a:buFont typeface="Wingdings" panose="05000000000000000000" pitchFamily="2" charset="2"/>
              <a:buChar char="§"/>
            </a:pPr>
            <a:r>
              <a:rPr lang="en-US" sz="1600" b="1" dirty="0" smtClean="0">
                <a:solidFill>
                  <a:schemeClr val="tx2"/>
                </a:solidFill>
              </a:rPr>
              <a:t>Department of Health and Human Services Office of Inspector General’s List of Excluded Individuals/Entities (LEIE) (private version) </a:t>
            </a:r>
            <a:r>
              <a:rPr lang="en-US" sz="1400" dirty="0" smtClean="0">
                <a:solidFill>
                  <a:schemeClr val="tx1"/>
                </a:solidFill>
              </a:rPr>
              <a:t>provides unique identifiers (taxpayer identifying numbers) that are not included in the public version.  The records are subject to the Privacy Act and Do Not Pay is working with HHS to ensure compliance. </a:t>
            </a:r>
          </a:p>
          <a:p>
            <a:pPr marL="285750" indent="-285750" algn="l">
              <a:spcAft>
                <a:spcPts val="600"/>
              </a:spcAft>
              <a:buClr>
                <a:schemeClr val="accent2"/>
              </a:buClr>
              <a:buFont typeface="Wingdings" panose="05000000000000000000" pitchFamily="2" charset="2"/>
              <a:buChar char="§"/>
            </a:pPr>
            <a:r>
              <a:rPr lang="en-US" sz="1600" b="1" dirty="0" smtClean="0">
                <a:solidFill>
                  <a:schemeClr val="tx2"/>
                </a:solidFill>
              </a:rPr>
              <a:t>Department of Health and Human Services’ National Directory of New Hires (NDNH)</a:t>
            </a:r>
            <a:r>
              <a:rPr lang="en-US" sz="1400" dirty="0" smtClean="0">
                <a:solidFill>
                  <a:schemeClr val="tx2"/>
                </a:solidFill>
              </a:rPr>
              <a:t> </a:t>
            </a:r>
            <a:r>
              <a:rPr lang="en-US" sz="1400" dirty="0" smtClean="0">
                <a:solidFill>
                  <a:schemeClr val="tx1"/>
                </a:solidFill>
              </a:rPr>
              <a:t>provides quarterly wage information reported by employers to State Workforce Agencies and Employee Withholding Allowance Certificates (Internal Revenue Service Form W-4) for new employees.  Access to this database is restricted by statute.  The FY 14 President’s Budget contains a legislative proposal authorizing access for Do Not Pay for agencies with existing access to NDNH.</a:t>
            </a:r>
          </a:p>
          <a:p>
            <a:pPr marL="285750" indent="-285750" algn="l">
              <a:spcAft>
                <a:spcPts val="600"/>
              </a:spcAft>
              <a:buClr>
                <a:schemeClr val="accent2"/>
              </a:buClr>
              <a:buFont typeface="Wingdings" panose="05000000000000000000" pitchFamily="2" charset="2"/>
              <a:buChar char="§"/>
            </a:pPr>
            <a:r>
              <a:rPr lang="en-US" sz="1600" b="1" dirty="0" smtClean="0">
                <a:solidFill>
                  <a:schemeClr val="tx2"/>
                </a:solidFill>
              </a:rPr>
              <a:t>Social Security Administration’s Prisoner Update Processing Systems (PUPS)</a:t>
            </a:r>
            <a:r>
              <a:rPr lang="en-US" sz="1600" dirty="0" smtClean="0">
                <a:solidFill>
                  <a:schemeClr val="tx2"/>
                </a:solidFill>
              </a:rPr>
              <a:t> </a:t>
            </a:r>
            <a:r>
              <a:rPr lang="en-US" sz="1400" dirty="0" smtClean="0">
                <a:solidFill>
                  <a:schemeClr val="tx1"/>
                </a:solidFill>
              </a:rPr>
              <a:t>provides information about Federal, state and local prisoners.  Access to this database is restricted by statute.  The FY 14 President’s Budget contains a legislative proposal authorizing access for Do Not Pay and improper payment purposes.</a:t>
            </a:r>
          </a:p>
          <a:p>
            <a:pPr lvl="1">
              <a:spcAft>
                <a:spcPts val="600"/>
              </a:spcAft>
            </a:pPr>
            <a:endParaRPr lang="en-US" sz="2200" b="1" dirty="0"/>
          </a:p>
        </p:txBody>
      </p:sp>
      <p:sp>
        <p:nvSpPr>
          <p:cNvPr id="5" name="TextBox 4"/>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Data Sources Under Evaluation</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26266476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53996" y="0"/>
            <a:ext cx="74676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DNP Vision for Supporting State Administered Programs</a:t>
            </a:r>
            <a:endParaRPr lang="en-US" sz="2400" b="1" i="1" dirty="0">
              <a:latin typeface="Times New Roman" pitchFamily="18" charset="0"/>
              <a:cs typeface="Times New Roman" pitchFamily="18" charset="0"/>
            </a:endParaRPr>
          </a:p>
        </p:txBody>
      </p:sp>
      <p:sp>
        <p:nvSpPr>
          <p:cNvPr id="5" name="TextBox 4"/>
          <p:cNvSpPr txBox="1"/>
          <p:nvPr/>
        </p:nvSpPr>
        <p:spPr>
          <a:xfrm>
            <a:off x="832104" y="1143000"/>
            <a:ext cx="7086600" cy="4985980"/>
          </a:xfrm>
          <a:prstGeom prst="rect">
            <a:avLst/>
          </a:prstGeom>
          <a:noFill/>
        </p:spPr>
        <p:txBody>
          <a:bodyPr wrap="square" rtlCol="0">
            <a:spAutoFit/>
          </a:bodyPr>
          <a:lstStyle/>
          <a:p>
            <a:r>
              <a:rPr lang="en-US" sz="2000" b="1" dirty="0" smtClean="0">
                <a:solidFill>
                  <a:schemeClr val="tx2"/>
                </a:solidFill>
                <a:latin typeface="Times New Roman" pitchFamily="18" charset="0"/>
                <a:cs typeface="Times New Roman" pitchFamily="18" charset="0"/>
              </a:rPr>
              <a:t>How else we think we can help: </a:t>
            </a:r>
            <a:r>
              <a:rPr lang="en-US" sz="2000" dirty="0" smtClean="0">
                <a:solidFill>
                  <a:schemeClr val="tx2"/>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we feel cross matching is the most efficient way for us to help prevent </a:t>
            </a:r>
            <a:r>
              <a:rPr lang="en-US" sz="2000" dirty="0">
                <a:latin typeface="Times New Roman" pitchFamily="18" charset="0"/>
                <a:cs typeface="Times New Roman" pitchFamily="18" charset="0"/>
              </a:rPr>
              <a:t>improper </a:t>
            </a:r>
            <a:r>
              <a:rPr lang="en-US" sz="2000" dirty="0" smtClean="0">
                <a:latin typeface="Times New Roman" pitchFamily="18" charset="0"/>
                <a:cs typeface="Times New Roman" pitchFamily="18" charset="0"/>
              </a:rPr>
              <a:t>payments</a:t>
            </a:r>
          </a:p>
          <a:p>
            <a:endParaRPr lang="en-US" sz="2000" dirty="0">
              <a:solidFill>
                <a:schemeClr val="tx2"/>
              </a:solidFill>
              <a:latin typeface="Times New Roman" pitchFamily="18" charset="0"/>
              <a:cs typeface="Times New Roman" pitchFamily="18" charset="0"/>
            </a:endParaRPr>
          </a:p>
          <a:p>
            <a:r>
              <a:rPr lang="en-US" sz="2000" b="1" dirty="0" smtClean="0">
                <a:solidFill>
                  <a:schemeClr val="tx2"/>
                </a:solidFill>
                <a:latin typeface="Times New Roman" pitchFamily="18" charset="0"/>
                <a:cs typeface="Times New Roman" pitchFamily="18" charset="0"/>
              </a:rPr>
              <a:t>Cross matching</a:t>
            </a:r>
            <a:r>
              <a:rPr lang="en-US" sz="2000" dirty="0" smtClean="0">
                <a:solidFill>
                  <a:schemeClr val="tx2"/>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is defined as running one state’s list of beneficiaries, or potential beneficiaries, against one or more other states records to identify duplicates.</a:t>
            </a:r>
          </a:p>
          <a:p>
            <a:endParaRPr lang="en-US" sz="2000" b="1" u="sng" dirty="0">
              <a:solidFill>
                <a:schemeClr val="tx2"/>
              </a:solidFill>
              <a:latin typeface="Times New Roman" pitchFamily="18" charset="0"/>
              <a:cs typeface="Times New Roman" pitchFamily="18" charset="0"/>
            </a:endParaRPr>
          </a:p>
          <a:p>
            <a:pPr lvl="1"/>
            <a:r>
              <a:rPr lang="en-US" sz="2000" b="1" dirty="0" smtClean="0">
                <a:solidFill>
                  <a:schemeClr val="tx2"/>
                </a:solidFill>
                <a:latin typeface="Times New Roman" pitchFamily="18" charset="0"/>
                <a:cs typeface="Times New Roman" pitchFamily="18" charset="0"/>
              </a:rPr>
              <a:t>Step </a:t>
            </a:r>
            <a:r>
              <a:rPr lang="en-US" sz="2000" b="1" dirty="0">
                <a:solidFill>
                  <a:schemeClr val="tx2"/>
                </a:solidFill>
                <a:latin typeface="Times New Roman" pitchFamily="18" charset="0"/>
                <a:cs typeface="Times New Roman" pitchFamily="18" charset="0"/>
              </a:rPr>
              <a:t>1</a:t>
            </a:r>
            <a:r>
              <a:rPr lang="en-US" sz="2000" b="1" i="1" dirty="0">
                <a:solidFill>
                  <a:schemeClr val="tx2"/>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Ensure we have the proper authority to do cross matching</a:t>
            </a:r>
          </a:p>
          <a:p>
            <a:pPr lvl="1"/>
            <a:endParaRPr lang="en-US" sz="2000" dirty="0">
              <a:solidFill>
                <a:schemeClr val="tx2"/>
              </a:solidFill>
              <a:latin typeface="Times New Roman" pitchFamily="18" charset="0"/>
              <a:cs typeface="Times New Roman" pitchFamily="18" charset="0"/>
            </a:endParaRPr>
          </a:p>
          <a:p>
            <a:pPr lvl="1"/>
            <a:r>
              <a:rPr lang="en-US" sz="2000" b="1" dirty="0" smtClean="0">
                <a:solidFill>
                  <a:schemeClr val="tx2"/>
                </a:solidFill>
                <a:latin typeface="Times New Roman" pitchFamily="18" charset="0"/>
                <a:cs typeface="Times New Roman" pitchFamily="18" charset="0"/>
              </a:rPr>
              <a:t>Step </a:t>
            </a:r>
            <a:r>
              <a:rPr lang="en-US" sz="2000" b="1" dirty="0">
                <a:solidFill>
                  <a:schemeClr val="tx2"/>
                </a:solidFill>
                <a:latin typeface="Times New Roman" pitchFamily="18" charset="0"/>
                <a:cs typeface="Times New Roman" pitchFamily="18" charset="0"/>
              </a:rPr>
              <a:t>2: </a:t>
            </a:r>
            <a:r>
              <a:rPr lang="en-US" sz="2000" dirty="0" smtClean="0">
                <a:latin typeface="Times New Roman" pitchFamily="18" charset="0"/>
                <a:cs typeface="Times New Roman" pitchFamily="18" charset="0"/>
              </a:rPr>
              <a:t>Identify key state administered Federally funded programs where cross matching helps</a:t>
            </a:r>
            <a:endParaRPr lang="en-US" sz="2000" strike="sngStrike" dirty="0">
              <a:latin typeface="Times New Roman" pitchFamily="18" charset="0"/>
              <a:cs typeface="Times New Roman" pitchFamily="18" charset="0"/>
            </a:endParaRPr>
          </a:p>
          <a:p>
            <a:pPr lvl="1"/>
            <a:endParaRPr lang="en-US" sz="2000" dirty="0">
              <a:solidFill>
                <a:schemeClr val="tx2"/>
              </a:solidFill>
              <a:latin typeface="Times New Roman" pitchFamily="18" charset="0"/>
              <a:cs typeface="Times New Roman" pitchFamily="18" charset="0"/>
            </a:endParaRPr>
          </a:p>
          <a:p>
            <a:pPr lvl="1"/>
            <a:r>
              <a:rPr lang="en-US" sz="2000" b="1" dirty="0" smtClean="0">
                <a:solidFill>
                  <a:schemeClr val="tx2"/>
                </a:solidFill>
                <a:latin typeface="Times New Roman" pitchFamily="18" charset="0"/>
                <a:cs typeface="Times New Roman" pitchFamily="18" charset="0"/>
              </a:rPr>
              <a:t>Step </a:t>
            </a:r>
            <a:r>
              <a:rPr lang="en-US" sz="2000" b="1" dirty="0">
                <a:solidFill>
                  <a:schemeClr val="tx2"/>
                </a:solidFill>
                <a:latin typeface="Times New Roman" pitchFamily="18" charset="0"/>
                <a:cs typeface="Times New Roman" pitchFamily="18" charset="0"/>
              </a:rPr>
              <a:t>3: </a:t>
            </a:r>
            <a:r>
              <a:rPr lang="en-US" sz="2000" dirty="0" smtClean="0">
                <a:latin typeface="Times New Roman" pitchFamily="18" charset="0"/>
                <a:cs typeface="Times New Roman" pitchFamily="18" charset="0"/>
              </a:rPr>
              <a:t>Enable </a:t>
            </a:r>
            <a:r>
              <a:rPr lang="en-US" sz="2000" dirty="0">
                <a:latin typeface="Times New Roman" pitchFamily="18" charset="0"/>
                <a:cs typeface="Times New Roman" pitchFamily="18" charset="0"/>
              </a:rPr>
              <a:t>States to perform </a:t>
            </a:r>
            <a:r>
              <a:rPr lang="en-US" sz="2000" dirty="0" smtClean="0">
                <a:latin typeface="Times New Roman" pitchFamily="18" charset="0"/>
                <a:cs typeface="Times New Roman" pitchFamily="18" charset="0"/>
              </a:rPr>
              <a:t>online, batch or continuous </a:t>
            </a:r>
            <a:r>
              <a:rPr lang="en-US" sz="2000" dirty="0">
                <a:latin typeface="Times New Roman" pitchFamily="18" charset="0"/>
                <a:cs typeface="Times New Roman" pitchFamily="18" charset="0"/>
              </a:rPr>
              <a:t>monitoring </a:t>
            </a:r>
            <a:r>
              <a:rPr lang="en-US" sz="2000" dirty="0" smtClean="0">
                <a:latin typeface="Times New Roman" pitchFamily="18" charset="0"/>
                <a:cs typeface="Times New Roman" pitchFamily="18" charset="0"/>
              </a:rPr>
              <a:t>cross matching</a:t>
            </a:r>
            <a:endParaRPr lang="en-US" sz="2000" strike="sngStrike"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651374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1222375"/>
            <a:ext cx="8229600" cy="49498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Aft>
                <a:spcPts val="600"/>
              </a:spcAft>
              <a:defRPr/>
            </a:pPr>
            <a:r>
              <a:rPr lang="en-US" sz="2000" b="1" dirty="0" smtClean="0">
                <a:solidFill>
                  <a:schemeClr val="tx2"/>
                </a:solidFill>
              </a:rPr>
              <a:t>Phase 1:</a:t>
            </a:r>
          </a:p>
          <a:p>
            <a:pPr marL="285750" indent="-28575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At the </a:t>
            </a:r>
            <a:r>
              <a:rPr lang="en-US" sz="2000" b="1" dirty="0" smtClean="0">
                <a:solidFill>
                  <a:schemeClr val="tx2"/>
                </a:solidFill>
                <a:latin typeface="Times New Roman" panose="02020603050405020304" pitchFamily="18" charset="0"/>
                <a:cs typeface="Times New Roman" panose="02020603050405020304" pitchFamily="18" charset="0"/>
              </a:rPr>
              <a:t>end of May</a:t>
            </a:r>
            <a:r>
              <a:rPr lang="en-US" sz="2000" dirty="0" smtClean="0">
                <a:solidFill>
                  <a:schemeClr val="tx1"/>
                </a:solidFill>
                <a:latin typeface="Times New Roman" panose="02020603050405020304" pitchFamily="18" charset="0"/>
                <a:cs typeface="Times New Roman" panose="02020603050405020304" pitchFamily="18" charset="0"/>
              </a:rPr>
              <a:t>, Treasury began sending monthly Do Not Pay pre-payment risk reports to agencies to facilitate compliance with IPERIA.  Each report contains the match results of a comparison of an agency’s payment files to the public versions of two databases:</a:t>
            </a:r>
          </a:p>
          <a:p>
            <a:pPr marL="914400" lvl="1" indent="-457200" algn="l">
              <a:spcAft>
                <a:spcPts val="600"/>
              </a:spcAft>
              <a:buClr>
                <a:schemeClr val="tx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Social Security Administration’s Death Master File (DMF)</a:t>
            </a:r>
          </a:p>
          <a:p>
            <a:pPr marL="914400" lvl="1" indent="-457200" algn="l">
              <a:spcAft>
                <a:spcPts val="600"/>
              </a:spcAft>
              <a:buClr>
                <a:schemeClr val="tx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System for Award Management (SAM, which includes the former Excluded Parties List)</a:t>
            </a:r>
          </a:p>
          <a:p>
            <a:pPr marL="285750" indent="-28575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Agencies need to:</a:t>
            </a:r>
          </a:p>
          <a:p>
            <a:pPr marL="914400" lvl="1" indent="-457200" algn="l">
              <a:spcAft>
                <a:spcPts val="600"/>
              </a:spcAft>
              <a:buClr>
                <a:schemeClr val="tx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Review matches to determine which represent “improper payments” </a:t>
            </a:r>
          </a:p>
          <a:p>
            <a:pPr marL="914400" lvl="1" indent="-457200" algn="l">
              <a:spcAft>
                <a:spcPts val="600"/>
              </a:spcAft>
              <a:buClr>
                <a:schemeClr val="tx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Take appropriate action and report results</a:t>
            </a:r>
          </a:p>
          <a:p>
            <a:pPr marL="914400" lvl="1" indent="-457200" algn="l">
              <a:spcAft>
                <a:spcPts val="600"/>
              </a:spcAft>
              <a:buClr>
                <a:schemeClr val="tx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Provide feedback to Treasury on how to better filter hits results to provide more actionable reports.</a:t>
            </a:r>
          </a:p>
          <a:p>
            <a:pPr>
              <a:spcAft>
                <a:spcPts val="600"/>
              </a:spcAft>
              <a:defRPr/>
            </a:pPr>
            <a:endParaRPr lang="en-US" sz="1600" dirty="0"/>
          </a:p>
        </p:txBody>
      </p:sp>
      <p:sp>
        <p:nvSpPr>
          <p:cNvPr id="5" name="TextBox 4"/>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Integration into the Payment Stream</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919421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1222375"/>
            <a:ext cx="8229600" cy="452596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Aft>
                <a:spcPts val="600"/>
              </a:spcAft>
              <a:defRPr/>
            </a:pPr>
            <a:r>
              <a:rPr lang="en-US" sz="2000" b="1" dirty="0" smtClean="0">
                <a:solidFill>
                  <a:schemeClr val="tx2"/>
                </a:solidFill>
                <a:latin typeface="Times New Roman" panose="02020603050405020304" pitchFamily="18" charset="0"/>
                <a:cs typeface="Times New Roman" panose="02020603050405020304" pitchFamily="18" charset="0"/>
              </a:rPr>
              <a:t>Phase 2:</a:t>
            </a:r>
          </a:p>
          <a:p>
            <a:pPr marL="285750" indent="-285750" algn="l">
              <a:spcAft>
                <a:spcPts val="600"/>
              </a:spcAft>
              <a:buClr>
                <a:schemeClr val="accent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Beginning in </a:t>
            </a:r>
            <a:r>
              <a:rPr lang="en-US" sz="1800" b="1" dirty="0" smtClean="0">
                <a:solidFill>
                  <a:schemeClr val="tx2"/>
                </a:solidFill>
                <a:latin typeface="Times New Roman" panose="02020603050405020304" pitchFamily="18" charset="0"/>
                <a:cs typeface="Times New Roman" panose="02020603050405020304" pitchFamily="18" charset="0"/>
              </a:rPr>
              <a:t>October 2013</a:t>
            </a:r>
            <a:r>
              <a:rPr lang="en-US" sz="1800" dirty="0" smtClean="0">
                <a:solidFill>
                  <a:schemeClr val="tx1"/>
                </a:solidFill>
                <a:latin typeface="Times New Roman" panose="02020603050405020304" pitchFamily="18" charset="0"/>
                <a:cs typeface="Times New Roman" panose="02020603050405020304" pitchFamily="18" charset="0"/>
              </a:rPr>
              <a:t>, Treasury will provide pre-payment information to agencies using real time payment files submitted to Treasury through the Payment Application Modernization (PAM) format</a:t>
            </a:r>
          </a:p>
          <a:p>
            <a:pPr marL="285750" indent="-285750" algn="l">
              <a:spcAft>
                <a:spcPts val="600"/>
              </a:spcAft>
              <a:buClr>
                <a:schemeClr val="accent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Results will be viewable through the Do Not Pay portal</a:t>
            </a:r>
          </a:p>
          <a:p>
            <a:pPr marL="285750" indent="-285750" algn="l">
              <a:spcAft>
                <a:spcPts val="600"/>
              </a:spcAft>
              <a:buClr>
                <a:schemeClr val="accent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Treasury will continue to send monthly pre-payment risk reports</a:t>
            </a:r>
          </a:p>
          <a:p>
            <a:pPr marL="285750" indent="-285750" algn="l">
              <a:spcAft>
                <a:spcPts val="600"/>
              </a:spcAft>
              <a:buClr>
                <a:schemeClr val="accent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Agencies continue to review matches, take action, and report results</a:t>
            </a:r>
          </a:p>
          <a:p>
            <a:pPr algn="l">
              <a:spcAft>
                <a:spcPts val="600"/>
              </a:spcAft>
              <a:buClr>
                <a:schemeClr val="accent2"/>
              </a:buClr>
              <a:defRPr/>
            </a:pPr>
            <a:r>
              <a:rPr lang="en-US" sz="2000" b="1" dirty="0" smtClean="0">
                <a:solidFill>
                  <a:schemeClr val="tx2"/>
                </a:solidFill>
                <a:latin typeface="Times New Roman" panose="02020603050405020304" pitchFamily="18" charset="0"/>
                <a:cs typeface="Times New Roman" panose="02020603050405020304" pitchFamily="18" charset="0"/>
              </a:rPr>
              <a:t>Phase 3:</a:t>
            </a:r>
          </a:p>
          <a:p>
            <a:pPr marL="285750" indent="-285750" algn="l">
              <a:spcAft>
                <a:spcPts val="600"/>
              </a:spcAft>
              <a:buClr>
                <a:schemeClr val="accent2"/>
              </a:buClr>
              <a:buFont typeface="Wingdings" panose="05000000000000000000" pitchFamily="2" charset="2"/>
              <a:buChar char="§"/>
              <a:defRPr/>
            </a:pPr>
            <a:r>
              <a:rPr lang="en-US" sz="1800" dirty="0" smtClean="0">
                <a:solidFill>
                  <a:schemeClr val="tx1"/>
                </a:solidFill>
                <a:latin typeface="Times New Roman" panose="02020603050405020304" pitchFamily="18" charset="0"/>
                <a:cs typeface="Times New Roman" panose="02020603050405020304" pitchFamily="18" charset="0"/>
              </a:rPr>
              <a:t>In </a:t>
            </a:r>
            <a:r>
              <a:rPr lang="en-US" sz="1800" b="1" dirty="0" smtClean="0">
                <a:solidFill>
                  <a:schemeClr val="tx2"/>
                </a:solidFill>
                <a:latin typeface="Times New Roman" panose="02020603050405020304" pitchFamily="18" charset="0"/>
                <a:cs typeface="Times New Roman" panose="02020603050405020304" pitchFamily="18" charset="0"/>
              </a:rPr>
              <a:t>June 2014</a:t>
            </a:r>
            <a:r>
              <a:rPr lang="en-US" sz="1800" dirty="0" smtClean="0">
                <a:solidFill>
                  <a:schemeClr val="tx1"/>
                </a:solidFill>
                <a:latin typeface="Times New Roman" panose="02020603050405020304" pitchFamily="18" charset="0"/>
                <a:cs typeface="Times New Roman" panose="02020603050405020304" pitchFamily="18" charset="0"/>
              </a:rPr>
              <a:t>, Treasury will stop or flag payments deemed improper before they are made based on agency direction</a:t>
            </a:r>
          </a:p>
          <a:p>
            <a:pPr>
              <a:spcAft>
                <a:spcPts val="600"/>
              </a:spcAft>
              <a:defRPr/>
            </a:pPr>
            <a:endParaRPr lang="en-US" sz="1600" dirty="0" smtClean="0"/>
          </a:p>
          <a:p>
            <a:pPr>
              <a:spcAft>
                <a:spcPts val="600"/>
              </a:spcAft>
              <a:defRPr/>
            </a:pPr>
            <a:endParaRPr lang="en-US" sz="1600" dirty="0"/>
          </a:p>
        </p:txBody>
      </p:sp>
      <p:sp>
        <p:nvSpPr>
          <p:cNvPr id="6" name="TextBox 5"/>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Integration into the Payment Stream</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19038961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35444163"/>
              </p:ext>
            </p:extLst>
          </p:nvPr>
        </p:nvGraphicFramePr>
        <p:xfrm>
          <a:off x="1676400" y="1791786"/>
          <a:ext cx="5486400" cy="332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https://www.google.com/images?q=tbn:ANd9GcSlX1K7d8Dc7hE51RQGXdF-CDrccpESFtZktJBL9jC3Vtez75_2lwolBQ"/>
          <p:cNvPicPr>
            <a:picLocks noChangeAspect="1" noChangeArrowheads="1"/>
          </p:cNvPicPr>
          <p:nvPr/>
        </p:nvPicPr>
        <p:blipFill>
          <a:blip r:embed="rId7" cstate="print">
            <a:duotone>
              <a:schemeClr val="accent1">
                <a:shade val="45000"/>
                <a:satMod val="135000"/>
              </a:schemeClr>
              <a:prstClr val="white"/>
            </a:duotone>
          </a:blip>
          <a:srcRect/>
          <a:stretch>
            <a:fillRect/>
          </a:stretch>
        </p:blipFill>
        <p:spPr bwMode="auto">
          <a:xfrm rot="20410323">
            <a:off x="5193847" y="1182102"/>
            <a:ext cx="556966" cy="6188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16"/>
          <p:cNvSpPr>
            <a:spLocks noChangeArrowheads="1"/>
          </p:cNvSpPr>
          <p:nvPr/>
        </p:nvSpPr>
        <p:spPr bwMode="auto">
          <a:xfrm>
            <a:off x="5943600" y="877888"/>
            <a:ext cx="2590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mn-lt"/>
                <a:cs typeface="Times New Roman" panose="02020603050405020304" pitchFamily="18" charset="0"/>
              </a:rPr>
              <a:t>Analysis on the DNP file completed with conclusive, probable and possible matches</a:t>
            </a:r>
          </a:p>
        </p:txBody>
      </p:sp>
      <p:pic>
        <p:nvPicPr>
          <p:cNvPr id="7" name="Picture 4" descr="https://encrypted-tbn3.google.com/images?q=tbn:ANd9GcQHxp75kDhj89p0e46UvZzUOvazhQS0lo1f0tMjuRWA8Qkma0PR"/>
          <p:cNvPicPr>
            <a:picLocks noChangeAspect="1" noChangeArrowheads="1"/>
          </p:cNvPicPr>
          <p:nvPr/>
        </p:nvPicPr>
        <p:blipFill>
          <a:blip r:embed="rId8" cstate="print">
            <a:duotone>
              <a:schemeClr val="accent1">
                <a:shade val="45000"/>
                <a:satMod val="135000"/>
              </a:schemeClr>
              <a:prstClr val="white"/>
            </a:duotone>
          </a:blip>
          <a:srcRect/>
          <a:stretch>
            <a:fillRect/>
          </a:stretch>
        </p:blipFill>
        <p:spPr bwMode="auto">
          <a:xfrm rot="20294945">
            <a:off x="5968450" y="2308915"/>
            <a:ext cx="680867" cy="6761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16"/>
          <p:cNvSpPr>
            <a:spLocks noChangeArrowheads="1"/>
          </p:cNvSpPr>
          <p:nvPr/>
        </p:nvSpPr>
        <p:spPr bwMode="auto">
          <a:xfrm>
            <a:off x="6781800" y="2020888"/>
            <a:ext cx="1981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mn-lt"/>
                <a:cs typeface="Times New Roman" panose="02020603050405020304" pitchFamily="18" charset="0"/>
              </a:rPr>
              <a:t>Notification email sent to log in and view results in the DNP Portal</a:t>
            </a:r>
          </a:p>
        </p:txBody>
      </p:sp>
      <p:pic>
        <p:nvPicPr>
          <p:cNvPr id="9" name="Picture 6" descr="https://encrypted-tbn3.google.com/images?q=tbn:ANd9GcRT6zn-UmW00Qdd6R3aUy6HGxuYRuevPl6BrEhVXEfrmjtUwskT"/>
          <p:cNvPicPr>
            <a:picLocks noChangeAspect="1" noChangeArrowheads="1"/>
          </p:cNvPicPr>
          <p:nvPr/>
        </p:nvPicPr>
        <p:blipFill>
          <a:blip r:embed="rId9" cstate="print">
            <a:duotone>
              <a:schemeClr val="accent1">
                <a:shade val="45000"/>
                <a:satMod val="135000"/>
              </a:schemeClr>
              <a:prstClr val="white"/>
            </a:duotone>
          </a:blip>
          <a:srcRect/>
          <a:stretch>
            <a:fillRect/>
          </a:stretch>
        </p:blipFill>
        <p:spPr bwMode="auto">
          <a:xfrm rot="20617720">
            <a:off x="5656778" y="3609056"/>
            <a:ext cx="1118846" cy="82919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angle 16"/>
          <p:cNvSpPr>
            <a:spLocks noChangeArrowheads="1"/>
          </p:cNvSpPr>
          <p:nvPr/>
        </p:nvSpPr>
        <p:spPr bwMode="auto">
          <a:xfrm>
            <a:off x="6934200" y="3773488"/>
            <a:ext cx="1905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mn-lt"/>
                <a:cs typeface="Times New Roman" panose="02020603050405020304" pitchFamily="18" charset="0"/>
              </a:rPr>
              <a:t>Prioritize the  critical matches for your agency</a:t>
            </a:r>
          </a:p>
        </p:txBody>
      </p:sp>
      <p:pic>
        <p:nvPicPr>
          <p:cNvPr id="11" name="Picture 10" descr="http://contrarianedge.com/wp-content/uploads/TheRules_Kelvin-480x296.jpg"/>
          <p:cNvPicPr>
            <a:picLocks noChangeAspect="1" noChangeArrowheads="1"/>
          </p:cNvPicPr>
          <p:nvPr/>
        </p:nvPicPr>
        <p:blipFill>
          <a:blip r:embed="rId10" cstate="print">
            <a:duotone>
              <a:schemeClr val="accent1">
                <a:shade val="45000"/>
                <a:satMod val="135000"/>
              </a:schemeClr>
              <a:prstClr val="white"/>
            </a:duotone>
          </a:blip>
          <a:srcRect/>
          <a:stretch>
            <a:fillRect/>
          </a:stretch>
        </p:blipFill>
        <p:spPr bwMode="auto">
          <a:xfrm rot="21006563">
            <a:off x="4405794" y="4951200"/>
            <a:ext cx="1370366" cy="8450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2" name="Picture 14" descr="http://www.mymanagementguide.com/wp-content/uploads/2010/07/Key-Project-Management-Challenges-300x300.jpg"/>
          <p:cNvPicPr>
            <a:picLocks noChangeAspect="1" noChangeArrowheads="1"/>
          </p:cNvPicPr>
          <p:nvPr/>
        </p:nvPicPr>
        <p:blipFill>
          <a:blip r:embed="rId11" cstate="print">
            <a:duotone>
              <a:schemeClr val="accent1">
                <a:shade val="45000"/>
                <a:satMod val="135000"/>
              </a:schemeClr>
              <a:prstClr val="white"/>
            </a:duotone>
          </a:blip>
          <a:srcRect l="14818"/>
          <a:stretch>
            <a:fillRect/>
          </a:stretch>
        </p:blipFill>
        <p:spPr bwMode="auto">
          <a:xfrm>
            <a:off x="2895600" y="4763586"/>
            <a:ext cx="876092" cy="9787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 name="Rectangle 12"/>
          <p:cNvSpPr>
            <a:spLocks noChangeArrowheads="1"/>
          </p:cNvSpPr>
          <p:nvPr/>
        </p:nvSpPr>
        <p:spPr bwMode="auto">
          <a:xfrm>
            <a:off x="5791200" y="4840288"/>
            <a:ext cx="2133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mn-lt"/>
                <a:cs typeface="Times New Roman" panose="02020603050405020304" pitchFamily="18" charset="0"/>
              </a:rPr>
              <a:t>Research the internal business rules that apply to your data </a:t>
            </a:r>
          </a:p>
        </p:txBody>
      </p:sp>
      <p:pic>
        <p:nvPicPr>
          <p:cNvPr id="14" name="Picture 2" descr="http://lh3.ggpht.com/-YQFOdIelldI/SmRdozlPvNI/AAAAAAAAMFc/V36mAcy4iZI/Fotolia_4599026_XS.jpg"/>
          <p:cNvPicPr>
            <a:picLocks noChangeAspect="1" noChangeArrowheads="1"/>
          </p:cNvPicPr>
          <p:nvPr/>
        </p:nvPicPr>
        <p:blipFill>
          <a:blip r:embed="rId12" cstate="print">
            <a:duotone>
              <a:schemeClr val="accent1">
                <a:shade val="45000"/>
                <a:satMod val="135000"/>
              </a:schemeClr>
              <a:prstClr val="white"/>
            </a:duotone>
          </a:blip>
          <a:srcRect/>
          <a:stretch>
            <a:fillRect/>
          </a:stretch>
        </p:blipFill>
        <p:spPr bwMode="auto">
          <a:xfrm>
            <a:off x="1905000" y="3620586"/>
            <a:ext cx="914399" cy="9143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 name="Rectangle 14"/>
          <p:cNvSpPr>
            <a:spLocks noChangeArrowheads="1"/>
          </p:cNvSpPr>
          <p:nvPr/>
        </p:nvSpPr>
        <p:spPr bwMode="auto">
          <a:xfrm>
            <a:off x="304800" y="3621088"/>
            <a:ext cx="16002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mn-lt"/>
                <a:cs typeface="Times New Roman" panose="02020603050405020304" pitchFamily="18" charset="0"/>
              </a:rPr>
              <a:t>Investigate further, confirm matches &amp; document decision</a:t>
            </a:r>
          </a:p>
        </p:txBody>
      </p:sp>
      <p:pic>
        <p:nvPicPr>
          <p:cNvPr id="16" name="Picture 12" descr="https://encrypted-tbn3.google.com/images?q=tbn:ANd9GcR6sdcCb7n6R7bNgfmBv_aXksxFqNkHyEOuJK_LVuJ7C8a1FJckuA"/>
          <p:cNvPicPr>
            <a:picLocks noChangeAspect="1" noChangeArrowheads="1"/>
          </p:cNvPicPr>
          <p:nvPr/>
        </p:nvPicPr>
        <p:blipFill>
          <a:blip r:embed="rId13" cstate="print">
            <a:duotone>
              <a:schemeClr val="accent1">
                <a:shade val="45000"/>
                <a:satMod val="135000"/>
              </a:schemeClr>
              <a:prstClr val="white"/>
            </a:duotone>
          </a:blip>
          <a:srcRect/>
          <a:stretch>
            <a:fillRect/>
          </a:stretch>
        </p:blipFill>
        <p:spPr bwMode="auto">
          <a:xfrm>
            <a:off x="3276600" y="1182186"/>
            <a:ext cx="1065007" cy="609600"/>
          </a:xfrm>
          <a:prstGeom prst="rect">
            <a:avLst/>
          </a:prstGeom>
          <a:noFill/>
        </p:spPr>
      </p:pic>
      <p:sp>
        <p:nvSpPr>
          <p:cNvPr id="17" name="Rectangle 16"/>
          <p:cNvSpPr>
            <a:spLocks noChangeArrowheads="1"/>
          </p:cNvSpPr>
          <p:nvPr/>
        </p:nvSpPr>
        <p:spPr bwMode="auto">
          <a:xfrm>
            <a:off x="1371600" y="1030288"/>
            <a:ext cx="2133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mn-lt"/>
                <a:cs typeface="Times New Roman" panose="02020603050405020304" pitchFamily="18" charset="0"/>
              </a:rPr>
              <a:t>Based on information learned, determine if payment should be paid.</a:t>
            </a:r>
          </a:p>
        </p:txBody>
      </p:sp>
      <p:sp>
        <p:nvSpPr>
          <p:cNvPr id="18" name="TextBox 17"/>
          <p:cNvSpPr txBox="1"/>
          <p:nvPr/>
        </p:nvSpPr>
        <p:spPr>
          <a:xfrm>
            <a:off x="4800600" y="1639888"/>
            <a:ext cx="304800" cy="276225"/>
          </a:xfrm>
          <a:prstGeom prst="rect">
            <a:avLst/>
          </a:prstGeom>
          <a:noFill/>
        </p:spPr>
        <p:txBody>
          <a:bodyPr>
            <a:spAutoFit/>
          </a:bodyPr>
          <a:lstStyle/>
          <a:p>
            <a:pPr>
              <a:defRPr/>
            </a:pPr>
            <a:r>
              <a:rPr lang="en-US" sz="1200" dirty="0">
                <a:solidFill>
                  <a:schemeClr val="tx1">
                    <a:lumMod val="85000"/>
                    <a:lumOff val="15000"/>
                  </a:schemeClr>
                </a:solidFill>
                <a:cs typeface="Times New Roman" panose="02020603050405020304" pitchFamily="18" charset="0"/>
              </a:rPr>
              <a:t>1</a:t>
            </a:r>
          </a:p>
        </p:txBody>
      </p:sp>
      <p:sp>
        <p:nvSpPr>
          <p:cNvPr id="19" name="TextBox 18"/>
          <p:cNvSpPr txBox="1"/>
          <p:nvPr/>
        </p:nvSpPr>
        <p:spPr>
          <a:xfrm>
            <a:off x="5638800" y="2249488"/>
            <a:ext cx="304800" cy="276225"/>
          </a:xfrm>
          <a:prstGeom prst="rect">
            <a:avLst/>
          </a:prstGeom>
          <a:noFill/>
        </p:spPr>
        <p:txBody>
          <a:bodyPr>
            <a:spAutoFit/>
          </a:bodyPr>
          <a:lstStyle/>
          <a:p>
            <a:pPr>
              <a:defRPr/>
            </a:pPr>
            <a:r>
              <a:rPr lang="en-US" sz="1200" dirty="0">
                <a:solidFill>
                  <a:schemeClr val="tx1">
                    <a:lumMod val="85000"/>
                    <a:lumOff val="15000"/>
                  </a:schemeClr>
                </a:solidFill>
                <a:cs typeface="Times New Roman" panose="02020603050405020304" pitchFamily="18" charset="0"/>
              </a:rPr>
              <a:t>2</a:t>
            </a:r>
          </a:p>
        </p:txBody>
      </p:sp>
      <p:sp>
        <p:nvSpPr>
          <p:cNvPr id="20" name="TextBox 19"/>
          <p:cNvSpPr txBox="1"/>
          <p:nvPr/>
        </p:nvSpPr>
        <p:spPr>
          <a:xfrm>
            <a:off x="5638800" y="3468688"/>
            <a:ext cx="304800" cy="276225"/>
          </a:xfrm>
          <a:prstGeom prst="rect">
            <a:avLst/>
          </a:prstGeom>
          <a:noFill/>
        </p:spPr>
        <p:txBody>
          <a:bodyPr>
            <a:spAutoFit/>
          </a:bodyPr>
          <a:lstStyle/>
          <a:p>
            <a:pPr>
              <a:defRPr/>
            </a:pPr>
            <a:r>
              <a:rPr lang="en-US" sz="1200" dirty="0">
                <a:solidFill>
                  <a:schemeClr val="tx1">
                    <a:lumMod val="85000"/>
                    <a:lumOff val="15000"/>
                  </a:schemeClr>
                </a:solidFill>
                <a:cs typeface="Times New Roman" panose="02020603050405020304" pitchFamily="18" charset="0"/>
              </a:rPr>
              <a:t>3</a:t>
            </a:r>
          </a:p>
        </p:txBody>
      </p:sp>
      <p:sp>
        <p:nvSpPr>
          <p:cNvPr id="21" name="TextBox 20"/>
          <p:cNvSpPr txBox="1"/>
          <p:nvPr/>
        </p:nvSpPr>
        <p:spPr>
          <a:xfrm>
            <a:off x="5257800" y="4535488"/>
            <a:ext cx="304800" cy="276225"/>
          </a:xfrm>
          <a:prstGeom prst="rect">
            <a:avLst/>
          </a:prstGeom>
          <a:noFill/>
        </p:spPr>
        <p:txBody>
          <a:bodyPr>
            <a:spAutoFit/>
          </a:bodyPr>
          <a:lstStyle/>
          <a:p>
            <a:pPr>
              <a:defRPr/>
            </a:pPr>
            <a:r>
              <a:rPr lang="en-US" sz="1200" dirty="0">
                <a:solidFill>
                  <a:schemeClr val="tx1">
                    <a:lumMod val="85000"/>
                    <a:lumOff val="15000"/>
                  </a:schemeClr>
                </a:solidFill>
                <a:cs typeface="Times New Roman" panose="02020603050405020304" pitchFamily="18" charset="0"/>
              </a:rPr>
              <a:t>4</a:t>
            </a:r>
          </a:p>
        </p:txBody>
      </p:sp>
      <p:sp>
        <p:nvSpPr>
          <p:cNvPr id="22" name="TextBox 21"/>
          <p:cNvSpPr txBox="1"/>
          <p:nvPr/>
        </p:nvSpPr>
        <p:spPr>
          <a:xfrm>
            <a:off x="3200400" y="4383088"/>
            <a:ext cx="304800" cy="276225"/>
          </a:xfrm>
          <a:prstGeom prst="rect">
            <a:avLst/>
          </a:prstGeom>
          <a:noFill/>
        </p:spPr>
        <p:txBody>
          <a:bodyPr>
            <a:spAutoFit/>
          </a:bodyPr>
          <a:lstStyle/>
          <a:p>
            <a:pPr>
              <a:defRPr/>
            </a:pPr>
            <a:r>
              <a:rPr lang="en-US" sz="1200" dirty="0">
                <a:solidFill>
                  <a:schemeClr val="tx1">
                    <a:lumMod val="85000"/>
                    <a:lumOff val="15000"/>
                  </a:schemeClr>
                </a:solidFill>
                <a:cs typeface="Times New Roman" panose="02020603050405020304" pitchFamily="18" charset="0"/>
              </a:rPr>
              <a:t>5</a:t>
            </a:r>
          </a:p>
        </p:txBody>
      </p:sp>
      <p:cxnSp>
        <p:nvCxnSpPr>
          <p:cNvPr id="23" name="Straight Connector 22"/>
          <p:cNvCxnSpPr/>
          <p:nvPr/>
        </p:nvCxnSpPr>
        <p:spPr>
          <a:xfrm>
            <a:off x="5943600" y="3359150"/>
            <a:ext cx="2552700" cy="0"/>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5943600" y="3130550"/>
            <a:ext cx="2895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100" b="1" i="1" dirty="0">
                <a:latin typeface="+mn-lt"/>
                <a:cs typeface="Times New Roman" panose="02020603050405020304" pitchFamily="18" charset="0"/>
              </a:rPr>
              <a:t>Uncertainty about how to proceed begins</a:t>
            </a:r>
          </a:p>
        </p:txBody>
      </p:sp>
      <p:pic>
        <p:nvPicPr>
          <p:cNvPr id="25" name="Picture 2" descr="http://pictogram-free.com/highresolution/l_100.png"/>
          <p:cNvPicPr>
            <a:picLocks noChangeAspect="1" noChangeArrowheads="1"/>
          </p:cNvPicPr>
          <p:nvPr/>
        </p:nvPicPr>
        <p:blipFill>
          <a:blip r:embed="rId14" cstate="print">
            <a:duotone>
              <a:schemeClr val="accent1">
                <a:shade val="45000"/>
                <a:satMod val="135000"/>
              </a:schemeClr>
              <a:prstClr val="white"/>
            </a:duotone>
          </a:blip>
          <a:srcRect/>
          <a:stretch>
            <a:fillRect/>
          </a:stretch>
        </p:blipFill>
        <p:spPr bwMode="auto">
          <a:xfrm flipH="1">
            <a:off x="1600200" y="2096586"/>
            <a:ext cx="1295400" cy="1226130"/>
          </a:xfrm>
          <a:prstGeom prst="rect">
            <a:avLst/>
          </a:prstGeom>
          <a:noFill/>
        </p:spPr>
      </p:pic>
      <p:sp>
        <p:nvSpPr>
          <p:cNvPr id="26" name="Rectangle 25"/>
          <p:cNvSpPr>
            <a:spLocks noChangeArrowheads="1"/>
          </p:cNvSpPr>
          <p:nvPr/>
        </p:nvSpPr>
        <p:spPr bwMode="auto">
          <a:xfrm>
            <a:off x="1066800" y="4916488"/>
            <a:ext cx="1905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mn-lt"/>
                <a:cs typeface="Times New Roman" panose="02020603050405020304" pitchFamily="18" charset="0"/>
              </a:rPr>
              <a:t>Apply the rules that are applicable to each of the data sources</a:t>
            </a:r>
          </a:p>
        </p:txBody>
      </p:sp>
      <p:sp>
        <p:nvSpPr>
          <p:cNvPr id="27" name="TextBox 26"/>
          <p:cNvSpPr txBox="1"/>
          <p:nvPr/>
        </p:nvSpPr>
        <p:spPr>
          <a:xfrm>
            <a:off x="2819400" y="3316288"/>
            <a:ext cx="304800" cy="276225"/>
          </a:xfrm>
          <a:prstGeom prst="rect">
            <a:avLst/>
          </a:prstGeom>
          <a:noFill/>
        </p:spPr>
        <p:txBody>
          <a:bodyPr>
            <a:spAutoFit/>
          </a:bodyPr>
          <a:lstStyle/>
          <a:p>
            <a:pPr>
              <a:defRPr/>
            </a:pPr>
            <a:r>
              <a:rPr lang="en-US" sz="1200" dirty="0">
                <a:solidFill>
                  <a:schemeClr val="tx1">
                    <a:lumMod val="85000"/>
                    <a:lumOff val="15000"/>
                  </a:schemeClr>
                </a:solidFill>
                <a:cs typeface="Times New Roman" panose="02020603050405020304" pitchFamily="18" charset="0"/>
              </a:rPr>
              <a:t>6</a:t>
            </a:r>
          </a:p>
        </p:txBody>
      </p:sp>
      <p:sp>
        <p:nvSpPr>
          <p:cNvPr id="28" name="TextBox 27"/>
          <p:cNvSpPr txBox="1"/>
          <p:nvPr/>
        </p:nvSpPr>
        <p:spPr>
          <a:xfrm>
            <a:off x="2971800" y="2249488"/>
            <a:ext cx="381000" cy="276225"/>
          </a:xfrm>
          <a:prstGeom prst="rect">
            <a:avLst/>
          </a:prstGeom>
          <a:noFill/>
        </p:spPr>
        <p:txBody>
          <a:bodyPr>
            <a:spAutoFit/>
          </a:bodyPr>
          <a:lstStyle/>
          <a:p>
            <a:pPr>
              <a:defRPr/>
            </a:pPr>
            <a:r>
              <a:rPr lang="en-US" sz="1200" dirty="0">
                <a:solidFill>
                  <a:schemeClr val="tx1">
                    <a:lumMod val="85000"/>
                    <a:lumOff val="15000"/>
                  </a:schemeClr>
                </a:solidFill>
                <a:cs typeface="Times New Roman" panose="02020603050405020304" pitchFamily="18" charset="0"/>
              </a:rPr>
              <a:t>7</a:t>
            </a:r>
          </a:p>
        </p:txBody>
      </p:sp>
      <p:sp>
        <p:nvSpPr>
          <p:cNvPr id="29" name="TextBox 28"/>
          <p:cNvSpPr txBox="1"/>
          <p:nvPr/>
        </p:nvSpPr>
        <p:spPr>
          <a:xfrm>
            <a:off x="3733800" y="1868488"/>
            <a:ext cx="304800" cy="276225"/>
          </a:xfrm>
          <a:prstGeom prst="rect">
            <a:avLst/>
          </a:prstGeom>
          <a:noFill/>
        </p:spPr>
        <p:txBody>
          <a:bodyPr>
            <a:spAutoFit/>
          </a:bodyPr>
          <a:lstStyle/>
          <a:p>
            <a:pPr>
              <a:defRPr/>
            </a:pPr>
            <a:r>
              <a:rPr lang="en-US" sz="1200" dirty="0">
                <a:solidFill>
                  <a:schemeClr val="tx1">
                    <a:lumMod val="85000"/>
                    <a:lumOff val="15000"/>
                  </a:schemeClr>
                </a:solidFill>
                <a:cs typeface="Times New Roman" panose="02020603050405020304" pitchFamily="18" charset="0"/>
              </a:rPr>
              <a:t>8</a:t>
            </a:r>
          </a:p>
        </p:txBody>
      </p:sp>
      <p:sp>
        <p:nvSpPr>
          <p:cNvPr id="30" name="Rectangle 29"/>
          <p:cNvSpPr>
            <a:spLocks noChangeArrowheads="1"/>
          </p:cNvSpPr>
          <p:nvPr/>
        </p:nvSpPr>
        <p:spPr bwMode="auto">
          <a:xfrm>
            <a:off x="304800" y="2020888"/>
            <a:ext cx="144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45720" rIns="45720"/>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mn-lt"/>
                <a:cs typeface="Times New Roman" panose="02020603050405020304" pitchFamily="18" charset="0"/>
              </a:rPr>
              <a:t>Ensure alignment with existing process and mission of the organization</a:t>
            </a:r>
          </a:p>
        </p:txBody>
      </p:sp>
      <p:sp>
        <p:nvSpPr>
          <p:cNvPr id="31" name="TextBox 30"/>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Agency Adjudication Process</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383655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Learn More About Do Not Pay</a:t>
            </a:r>
            <a:endParaRPr lang="en-US" sz="2400" b="1" i="1" dirty="0">
              <a:latin typeface="Times New Roman" pitchFamily="18" charset="0"/>
              <a:cs typeface="Times New Roman" pitchFamily="18" charset="0"/>
            </a:endParaRPr>
          </a:p>
        </p:txBody>
      </p:sp>
      <p:sp>
        <p:nvSpPr>
          <p:cNvPr id="5" name="Rectangle 4"/>
          <p:cNvSpPr/>
          <p:nvPr/>
        </p:nvSpPr>
        <p:spPr bwMode="auto">
          <a:xfrm flipH="1">
            <a:off x="1036327" y="683821"/>
            <a:ext cx="2667000" cy="3810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45720" tIns="45720" rIns="45720" bIns="45720" numCol="1" rtlCol="0" anchor="ctr" anchorCtr="0" compatLnSpc="1">
            <a:prstTxWarp prst="textNoShape">
              <a:avLst/>
            </a:prstTxWarp>
          </a:bodyPr>
          <a:lstStyle/>
          <a:p>
            <a:pPr marL="342900" lvl="0" indent="-342900" algn="ctr">
              <a:spcBef>
                <a:spcPct val="20000"/>
              </a:spcBef>
            </a:pPr>
            <a:r>
              <a:rPr lang="en-US" b="1" kern="0" dirty="0" smtClean="0">
                <a:solidFill>
                  <a:schemeClr val="tx2"/>
                </a:solidFill>
                <a:latin typeface="Times New Roman" pitchFamily="18" charset="0"/>
                <a:cs typeface="Times New Roman" pitchFamily="18" charset="0"/>
              </a:rPr>
              <a:t>Get More Information</a:t>
            </a:r>
          </a:p>
        </p:txBody>
      </p:sp>
      <p:sp>
        <p:nvSpPr>
          <p:cNvPr id="6" name="TextBox 5"/>
          <p:cNvSpPr txBox="1"/>
          <p:nvPr/>
        </p:nvSpPr>
        <p:spPr>
          <a:xfrm>
            <a:off x="1036327" y="1064821"/>
            <a:ext cx="2667000" cy="1184940"/>
          </a:xfrm>
          <a:prstGeom prst="rect">
            <a:avLst/>
          </a:prstGeom>
          <a:noFill/>
          <a:ln>
            <a:solidFill>
              <a:schemeClr val="tx1"/>
            </a:solidFill>
          </a:ln>
        </p:spPr>
        <p:txBody>
          <a:bodyPr wrap="square" rtlCol="0">
            <a:spAutoFit/>
          </a:bodyPr>
          <a:lstStyle/>
          <a:p>
            <a:pPr lvl="0" algn="ctr"/>
            <a:r>
              <a:rPr lang="en-US" sz="1600" kern="0" dirty="0" smtClean="0">
                <a:solidFill>
                  <a:srgbClr val="000000"/>
                </a:solidFill>
                <a:latin typeface="Times New Roman" pitchFamily="18" charset="0"/>
                <a:cs typeface="Times New Roman" pitchFamily="18" charset="0"/>
              </a:rPr>
              <a:t>Reach out to the Agency Support Center to find the services that best fit your agency’s needs. </a:t>
            </a:r>
          </a:p>
          <a:p>
            <a:pPr lvl="0" algn="ctr"/>
            <a:endParaRPr lang="en-US" sz="700" kern="0" dirty="0" smtClean="0">
              <a:solidFill>
                <a:srgbClr val="000000"/>
              </a:solidFill>
              <a:latin typeface="Times New Roman" pitchFamily="18" charset="0"/>
              <a:cs typeface="Times New Roman" pitchFamily="18" charset="0"/>
            </a:endParaRPr>
          </a:p>
        </p:txBody>
      </p:sp>
      <p:sp>
        <p:nvSpPr>
          <p:cNvPr id="7" name="Rectangle 6"/>
          <p:cNvSpPr/>
          <p:nvPr/>
        </p:nvSpPr>
        <p:spPr bwMode="auto">
          <a:xfrm flipH="1">
            <a:off x="5074927" y="683821"/>
            <a:ext cx="2667000" cy="381000"/>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45720" tIns="45720" rIns="45720" bIns="45720" numCol="1" rtlCol="0" anchor="ctr" anchorCtr="0" compatLnSpc="1">
            <a:prstTxWarp prst="textNoShape">
              <a:avLst/>
            </a:prstTxWarp>
          </a:bodyPr>
          <a:lstStyle/>
          <a:p>
            <a:pPr marL="342900" lvl="0" indent="-342900" algn="ctr">
              <a:spcBef>
                <a:spcPct val="20000"/>
              </a:spcBef>
            </a:pPr>
            <a:r>
              <a:rPr lang="en-US" b="1" kern="0" dirty="0" smtClean="0">
                <a:solidFill>
                  <a:schemeClr val="tx2"/>
                </a:solidFill>
                <a:latin typeface="Times New Roman" pitchFamily="18" charset="0"/>
                <a:cs typeface="Times New Roman" pitchFamily="18" charset="0"/>
              </a:rPr>
              <a:t>Want to Learn More?</a:t>
            </a:r>
          </a:p>
        </p:txBody>
      </p:sp>
      <p:sp>
        <p:nvSpPr>
          <p:cNvPr id="8" name="TextBox 7"/>
          <p:cNvSpPr txBox="1"/>
          <p:nvPr/>
        </p:nvSpPr>
        <p:spPr>
          <a:xfrm>
            <a:off x="5074927" y="1064821"/>
            <a:ext cx="2667000" cy="1184940"/>
          </a:xfrm>
          <a:prstGeom prst="rect">
            <a:avLst/>
          </a:prstGeom>
          <a:noFill/>
          <a:ln>
            <a:solidFill>
              <a:schemeClr val="tx1"/>
            </a:solidFill>
          </a:ln>
        </p:spPr>
        <p:txBody>
          <a:bodyPr wrap="square" rtlCol="0">
            <a:spAutoFit/>
          </a:bodyPr>
          <a:lstStyle/>
          <a:p>
            <a:pPr lvl="0" algn="ctr"/>
            <a:r>
              <a:rPr lang="en-US" sz="1600" kern="0" dirty="0" smtClean="0">
                <a:solidFill>
                  <a:srgbClr val="000000"/>
                </a:solidFill>
                <a:latin typeface="Times New Roman" pitchFamily="18" charset="0"/>
                <a:cs typeface="Times New Roman" pitchFamily="18" charset="0"/>
              </a:rPr>
              <a:t>Sign up for our mailing list to receive updates on new functionality and data sources or to schedule a demo.</a:t>
            </a:r>
          </a:p>
          <a:p>
            <a:pPr lvl="0" algn="ctr"/>
            <a:endParaRPr lang="en-US" sz="700" kern="0" dirty="0" smtClean="0">
              <a:solidFill>
                <a:srgbClr val="000000"/>
              </a:solidFill>
              <a:latin typeface="Times New Roman" pitchFamily="18" charset="0"/>
              <a:cs typeface="Times New Roman" pitchFamily="18" charset="0"/>
            </a:endParaRPr>
          </a:p>
        </p:txBody>
      </p:sp>
      <p:sp>
        <p:nvSpPr>
          <p:cNvPr id="9" name="Rectangle 2"/>
          <p:cNvSpPr txBox="1">
            <a:spLocks noChangeArrowheads="1"/>
          </p:cNvSpPr>
          <p:nvPr/>
        </p:nvSpPr>
        <p:spPr bwMode="auto">
          <a:xfrm>
            <a:off x="1227834" y="2665021"/>
            <a:ext cx="6400800" cy="838200"/>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marL="234950" indent="-234950" algn="ctr">
              <a:spcBef>
                <a:spcPct val="25000"/>
              </a:spcBef>
              <a:buClr>
                <a:srgbClr val="0B1F65"/>
              </a:buClr>
              <a:buFont typeface="Webdings" pitchFamily="18" charset="2"/>
              <a:buNone/>
              <a:defRPr/>
            </a:pPr>
            <a:r>
              <a:rPr lang="en-US" sz="2400" b="1" i="1" dirty="0" smtClean="0">
                <a:solidFill>
                  <a:schemeClr val="tx2"/>
                </a:solidFill>
                <a:latin typeface="Times New Roman" pitchFamily="18" charset="0"/>
                <a:cs typeface="Times New Roman" pitchFamily="18" charset="0"/>
              </a:rPr>
              <a:t>Contact the Agency Support Center or visit us </a:t>
            </a:r>
          </a:p>
          <a:p>
            <a:pPr marL="234950" indent="-234950" algn="ctr">
              <a:spcBef>
                <a:spcPct val="25000"/>
              </a:spcBef>
              <a:buClr>
                <a:srgbClr val="0B1F65"/>
              </a:buClr>
              <a:buFont typeface="Webdings" pitchFamily="18" charset="2"/>
              <a:buNone/>
              <a:defRPr/>
            </a:pPr>
            <a:r>
              <a:rPr lang="en-US" sz="2400" b="1" i="1" dirty="0" smtClean="0">
                <a:solidFill>
                  <a:schemeClr val="tx2"/>
                </a:solidFill>
                <a:latin typeface="Times New Roman" pitchFamily="18" charset="0"/>
                <a:cs typeface="Times New Roman" pitchFamily="18" charset="0"/>
              </a:rPr>
              <a:t>at www.donotpay.treas.gov</a:t>
            </a:r>
            <a:endParaRPr lang="en-US" sz="2400" b="1" i="1" dirty="0">
              <a:solidFill>
                <a:schemeClr val="tx2"/>
              </a:solidFill>
              <a:latin typeface="Times New Roman" pitchFamily="18" charset="0"/>
              <a:cs typeface="Times New Roman" pitchFamily="18" charset="0"/>
            </a:endParaRPr>
          </a:p>
        </p:txBody>
      </p:sp>
      <p:pic>
        <p:nvPicPr>
          <p:cNvPr id="10" name="Picture 2"/>
          <p:cNvPicPr>
            <a:picLocks noChangeAspect="1" noChangeArrowheads="1"/>
          </p:cNvPicPr>
          <p:nvPr/>
        </p:nvPicPr>
        <p:blipFill>
          <a:blip r:embed="rId2" cstate="print"/>
          <a:srcRect/>
          <a:stretch>
            <a:fillRect/>
          </a:stretch>
        </p:blipFill>
        <p:spPr bwMode="auto">
          <a:xfrm>
            <a:off x="228600" y="5029200"/>
            <a:ext cx="762000" cy="762000"/>
          </a:xfrm>
          <a:prstGeom prst="rect">
            <a:avLst/>
          </a:prstGeom>
          <a:noFill/>
          <a:ln w="9525">
            <a:noFill/>
            <a:miter lim="800000"/>
            <a:headEnd/>
            <a:tailEnd/>
          </a:ln>
          <a:effectLst/>
        </p:spPr>
      </p:pic>
      <p:pic>
        <p:nvPicPr>
          <p:cNvPr id="11" name="Picture 6" descr="https://encrypted-tbn2.google.com/images?q=tbn:ANd9GcSXfvo24oieOre6t-vTS6WTI_zOtVurK6q6QF2_o-v1MoBuuJAO9YVhY9Ba"/>
          <p:cNvPicPr>
            <a:picLocks noChangeAspect="1" noChangeArrowheads="1"/>
          </p:cNvPicPr>
          <p:nvPr/>
        </p:nvPicPr>
        <p:blipFill>
          <a:blip r:embed="rId3" cstate="print"/>
          <a:srcRect/>
          <a:stretch>
            <a:fillRect/>
          </a:stretch>
        </p:blipFill>
        <p:spPr bwMode="auto">
          <a:xfrm>
            <a:off x="1584503" y="4821316"/>
            <a:ext cx="1204443" cy="1673972"/>
          </a:xfrm>
          <a:prstGeom prst="rect">
            <a:avLst/>
          </a:prstGeom>
          <a:noFill/>
        </p:spPr>
      </p:pic>
      <p:grpSp>
        <p:nvGrpSpPr>
          <p:cNvPr id="12" name="Group 11"/>
          <p:cNvGrpSpPr/>
          <p:nvPr/>
        </p:nvGrpSpPr>
        <p:grpSpPr>
          <a:xfrm>
            <a:off x="5974716" y="4818888"/>
            <a:ext cx="1676400" cy="1676400"/>
            <a:chOff x="5319956" y="2164662"/>
            <a:chExt cx="1676400" cy="1676400"/>
          </a:xfrm>
        </p:grpSpPr>
        <p:pic>
          <p:nvPicPr>
            <p:cNvPr id="13" name="Picture 2" descr="http://www.oilandgasjobguide.com/images/man_email_red.jpg"/>
            <p:cNvPicPr>
              <a:picLocks noChangeAspect="1" noChangeArrowheads="1"/>
            </p:cNvPicPr>
            <p:nvPr/>
          </p:nvPicPr>
          <p:blipFill>
            <a:blip r:embed="rId4" cstate="print"/>
            <a:srcRect/>
            <a:stretch>
              <a:fillRect/>
            </a:stretch>
          </p:blipFill>
          <p:spPr bwMode="auto">
            <a:xfrm>
              <a:off x="5319956" y="2164662"/>
              <a:ext cx="1676400" cy="1676400"/>
            </a:xfrm>
            <a:prstGeom prst="rect">
              <a:avLst/>
            </a:prstGeom>
            <a:ln>
              <a:noFill/>
            </a:ln>
            <a:effectLst>
              <a:softEdge rad="112500"/>
            </a:effectLst>
          </p:spPr>
        </p:pic>
        <p:pic>
          <p:nvPicPr>
            <p:cNvPr id="14" name="Picture 2"/>
            <p:cNvPicPr>
              <a:picLocks noChangeAspect="1" noChangeArrowheads="1"/>
            </p:cNvPicPr>
            <p:nvPr/>
          </p:nvPicPr>
          <p:blipFill>
            <a:blip r:embed="rId5" cstate="print"/>
            <a:srcRect/>
            <a:stretch>
              <a:fillRect/>
            </a:stretch>
          </p:blipFill>
          <p:spPr bwMode="auto">
            <a:xfrm rot="20731303">
              <a:off x="5930253" y="2841021"/>
              <a:ext cx="605762" cy="222323"/>
            </a:xfrm>
            <a:prstGeom prst="rect">
              <a:avLst/>
            </a:prstGeom>
            <a:noFill/>
            <a:ln w="9525">
              <a:noFill/>
              <a:miter lim="800000"/>
              <a:headEnd/>
              <a:tailEnd/>
            </a:ln>
          </p:spPr>
        </p:pic>
      </p:grpSp>
      <p:sp>
        <p:nvSpPr>
          <p:cNvPr id="16" name="TextBox 15"/>
          <p:cNvSpPr txBox="1"/>
          <p:nvPr/>
        </p:nvSpPr>
        <p:spPr>
          <a:xfrm>
            <a:off x="2590800" y="3731821"/>
            <a:ext cx="3429000" cy="1077218"/>
          </a:xfrm>
          <a:prstGeom prst="rect">
            <a:avLst/>
          </a:prstGeom>
          <a:noFill/>
        </p:spPr>
        <p:txBody>
          <a:bodyPr wrap="square" rtlCol="0">
            <a:spAutoFit/>
          </a:bodyPr>
          <a:lstStyle/>
          <a:p>
            <a:pPr algn="ctr"/>
            <a:r>
              <a:rPr lang="en-US" sz="1600" b="1" dirty="0" smtClean="0">
                <a:solidFill>
                  <a:schemeClr val="tx2"/>
                </a:solidFill>
              </a:rPr>
              <a:t>DNP Program Director:</a:t>
            </a:r>
          </a:p>
          <a:p>
            <a:pPr algn="ctr"/>
            <a:r>
              <a:rPr lang="en-US" sz="1600" dirty="0" smtClean="0"/>
              <a:t>Tom Vannoy</a:t>
            </a:r>
          </a:p>
          <a:p>
            <a:pPr algn="ctr"/>
            <a:r>
              <a:rPr lang="en-US" sz="1600" dirty="0" smtClean="0"/>
              <a:t>Phone: 202-874-6185</a:t>
            </a:r>
          </a:p>
          <a:p>
            <a:pPr algn="ctr"/>
            <a:r>
              <a:rPr lang="en-US" sz="1600" dirty="0" smtClean="0"/>
              <a:t>E-mail: Thomas.Vannoy@bpd.treas.gov</a:t>
            </a:r>
            <a:endParaRPr lang="en-US" sz="1600" dirty="0"/>
          </a:p>
        </p:txBody>
      </p:sp>
      <p:sp>
        <p:nvSpPr>
          <p:cNvPr id="17" name="Content Placeholder 2"/>
          <p:cNvSpPr txBox="1">
            <a:spLocks/>
          </p:cNvSpPr>
          <p:nvPr/>
        </p:nvSpPr>
        <p:spPr>
          <a:xfrm>
            <a:off x="2743200" y="5018240"/>
            <a:ext cx="3352800" cy="809625"/>
          </a:xfrm>
          <a:prstGeom prst="rect">
            <a:avLst/>
          </a:prstGeom>
        </p:spPr>
        <p:txBody>
          <a:bodyPr vert="horz" lIns="91440" tIns="45720" rIns="91440" bIns="45720" rtlCol="0">
            <a:normAutofit fontScale="2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buFont typeface="Wingdings 3" pitchFamily="18" charset="2"/>
              <a:buChar char="}"/>
              <a:defRPr/>
            </a:pPr>
            <a:endParaRPr lang="en-US" kern="0" dirty="0" smtClean="0">
              <a:solidFill>
                <a:srgbClr val="000000"/>
              </a:solidFill>
              <a:latin typeface="Times New Roman" pitchFamily="18" charset="0"/>
              <a:cs typeface="Times New Roman" pitchFamily="18" charset="0"/>
            </a:endParaRPr>
          </a:p>
          <a:p>
            <a:pPr>
              <a:buFont typeface="Arial" charset="0"/>
              <a:buNone/>
              <a:defRPr/>
            </a:pPr>
            <a:r>
              <a:rPr lang="en-US" sz="9600" b="1" kern="0" dirty="0" smtClean="0">
                <a:solidFill>
                  <a:schemeClr val="tx2"/>
                </a:solidFill>
                <a:latin typeface="Times New Roman" pitchFamily="18" charset="0"/>
                <a:cs typeface="Times New Roman" pitchFamily="18" charset="0"/>
              </a:rPr>
              <a:t>1-855-837-4391</a:t>
            </a:r>
          </a:p>
          <a:p>
            <a:pPr>
              <a:defRPr/>
            </a:pPr>
            <a:r>
              <a:rPr lang="en-US" sz="9600" b="1" kern="0" dirty="0">
                <a:solidFill>
                  <a:schemeClr val="tx2"/>
                </a:solidFill>
                <a:latin typeface="Times New Roman" pitchFamily="18" charset="0"/>
                <a:cs typeface="Times New Roman" pitchFamily="18" charset="0"/>
              </a:rPr>
              <a:t>donotpay@stls.frb.org</a:t>
            </a:r>
          </a:p>
          <a:p>
            <a:pPr>
              <a:buFont typeface="Arial" charset="0"/>
              <a:buNone/>
              <a:defRPr/>
            </a:pPr>
            <a:r>
              <a:rPr lang="en-US" kern="0" dirty="0" smtClean="0">
                <a:solidFill>
                  <a:srgbClr val="000000"/>
                </a:solidFill>
                <a:latin typeface="Times New Roman" pitchFamily="18" charset="0"/>
                <a:cs typeface="Times New Roman" pitchFamily="18" charset="0"/>
              </a:rPr>
              <a:t>                      </a:t>
            </a:r>
          </a:p>
          <a:p>
            <a:pPr>
              <a:buFont typeface="Arial" charset="0"/>
              <a:buNone/>
              <a:defRPr/>
            </a:pPr>
            <a:r>
              <a:rPr lang="en-US" sz="2400" kern="0" dirty="0" smtClean="0">
                <a:solidFill>
                  <a:srgbClr val="000000"/>
                </a:solidFill>
                <a:latin typeface="Times New Roman" pitchFamily="18" charset="0"/>
                <a:cs typeface="Times New Roman" pitchFamily="18" charset="0"/>
              </a:rPr>
              <a:t> </a:t>
            </a:r>
          </a:p>
          <a:p>
            <a:pPr>
              <a:buFont typeface="Arial" charset="0"/>
              <a:buChar char="•"/>
              <a:defRPr/>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3901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txBox="1">
            <a:spLocks/>
          </p:cNvSpPr>
          <p:nvPr/>
        </p:nvSpPr>
        <p:spPr>
          <a:xfrm>
            <a:off x="457200" y="1143000"/>
            <a:ext cx="8229600" cy="3809999"/>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spcAft>
                <a:spcPts val="1800"/>
              </a:spcAft>
              <a:buClr>
                <a:schemeClr val="accent2"/>
              </a:buClr>
              <a:buFont typeface="Wingdings" pitchFamily="2" charset="2"/>
              <a:buChar char="§"/>
            </a:pPr>
            <a:r>
              <a:rPr lang="en-US" sz="2000" dirty="0" smtClean="0">
                <a:solidFill>
                  <a:schemeClr val="tx1"/>
                </a:solidFill>
                <a:latin typeface="Times New Roman" pitchFamily="18" charset="0"/>
                <a:cs typeface="Times New Roman" pitchFamily="18" charset="0"/>
              </a:rPr>
              <a:t>Supports Federal agencies in their efforts to </a:t>
            </a:r>
            <a:r>
              <a:rPr lang="en-US" sz="2000" b="1" dirty="0" smtClean="0">
                <a:solidFill>
                  <a:schemeClr val="tx2"/>
                </a:solidFill>
                <a:latin typeface="Times New Roman" pitchFamily="18" charset="0"/>
                <a:cs typeface="Times New Roman" pitchFamily="18" charset="0"/>
              </a:rPr>
              <a:t>reduce the number of improper payments</a:t>
            </a:r>
            <a:r>
              <a:rPr lang="en-US" sz="2000" b="1" dirty="0" smtClean="0">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made through programs funded by the Federal government</a:t>
            </a:r>
          </a:p>
          <a:p>
            <a:pPr marL="342900" indent="-342900" algn="l">
              <a:spcAft>
                <a:spcPts val="1800"/>
              </a:spcAft>
              <a:buClr>
                <a:schemeClr val="accent2"/>
              </a:buClr>
              <a:buFont typeface="Wingdings" pitchFamily="2" charset="2"/>
              <a:buChar char="§"/>
            </a:pPr>
            <a:r>
              <a:rPr lang="en-US" sz="2000" dirty="0" smtClean="0">
                <a:solidFill>
                  <a:schemeClr val="tx1"/>
                </a:solidFill>
                <a:latin typeface="Times New Roman" pitchFamily="18" charset="0"/>
                <a:cs typeface="Times New Roman" pitchFamily="18" charset="0"/>
              </a:rPr>
              <a:t>Provides a</a:t>
            </a:r>
            <a:r>
              <a:rPr lang="en-US" sz="2000" dirty="0" smtClean="0">
                <a:latin typeface="Times New Roman" pitchFamily="18" charset="0"/>
                <a:cs typeface="Times New Roman" pitchFamily="18" charset="0"/>
              </a:rPr>
              <a:t> </a:t>
            </a:r>
            <a:r>
              <a:rPr lang="en-US" sz="2000" b="1" dirty="0" smtClean="0">
                <a:solidFill>
                  <a:schemeClr val="tx2"/>
                </a:solidFill>
                <a:latin typeface="Times New Roman" pitchFamily="18" charset="0"/>
                <a:cs typeface="Times New Roman" pitchFamily="18" charset="0"/>
              </a:rPr>
              <a:t>single point of access </a:t>
            </a:r>
            <a:r>
              <a:rPr lang="en-US" sz="2000" dirty="0" smtClean="0">
                <a:solidFill>
                  <a:schemeClr val="tx1"/>
                </a:solidFill>
                <a:latin typeface="Times New Roman" pitchFamily="18" charset="0"/>
                <a:cs typeface="Times New Roman" pitchFamily="18" charset="0"/>
              </a:rPr>
              <a:t>for agencies to check </a:t>
            </a:r>
            <a:r>
              <a:rPr lang="en-US" sz="2000" b="1" dirty="0" smtClean="0">
                <a:solidFill>
                  <a:schemeClr val="tx2"/>
                </a:solidFill>
                <a:latin typeface="Times New Roman" pitchFamily="18" charset="0"/>
                <a:cs typeface="Times New Roman" pitchFamily="18" charset="0"/>
              </a:rPr>
              <a:t>various databases </a:t>
            </a:r>
            <a:r>
              <a:rPr lang="en-US" sz="2000" dirty="0" smtClean="0">
                <a:solidFill>
                  <a:schemeClr val="tx1"/>
                </a:solidFill>
                <a:latin typeface="Times New Roman" pitchFamily="18" charset="0"/>
                <a:cs typeface="Times New Roman" pitchFamily="18" charset="0"/>
              </a:rPr>
              <a:t>before making payments or awards in order to </a:t>
            </a:r>
            <a:r>
              <a:rPr lang="en-US" sz="2000" b="1" dirty="0" smtClean="0">
                <a:solidFill>
                  <a:schemeClr val="tx2"/>
                </a:solidFill>
                <a:latin typeface="Times New Roman" pitchFamily="18" charset="0"/>
                <a:cs typeface="Times New Roman" pitchFamily="18" charset="0"/>
              </a:rPr>
              <a:t>identify ineligible recipients and prevent fraud or errors</a:t>
            </a:r>
            <a:r>
              <a:rPr lang="en-US" sz="2000" dirty="0" smtClean="0">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from being made</a:t>
            </a:r>
          </a:p>
          <a:p>
            <a:pPr marL="342900" indent="-342900" algn="l">
              <a:spcAft>
                <a:spcPts val="1800"/>
              </a:spcAft>
              <a:buClr>
                <a:schemeClr val="accent2"/>
              </a:buClr>
              <a:buFont typeface="Wingdings" pitchFamily="2" charset="2"/>
              <a:buChar char="§"/>
            </a:pPr>
            <a:r>
              <a:rPr lang="en-US" sz="2000" dirty="0" smtClean="0">
                <a:solidFill>
                  <a:schemeClr val="tx1"/>
                </a:solidFill>
                <a:latin typeface="Times New Roman" pitchFamily="18" charset="0"/>
                <a:cs typeface="Times New Roman" pitchFamily="18" charset="0"/>
              </a:rPr>
              <a:t>Users access data through the </a:t>
            </a:r>
            <a:r>
              <a:rPr lang="en-US" sz="2000" b="1" dirty="0" smtClean="0">
                <a:solidFill>
                  <a:schemeClr val="tx2"/>
                </a:solidFill>
                <a:latin typeface="Times New Roman" pitchFamily="18" charset="0"/>
                <a:cs typeface="Times New Roman" pitchFamily="18" charset="0"/>
              </a:rPr>
              <a:t>Do Not Pay </a:t>
            </a:r>
            <a:r>
              <a:rPr lang="en-US" sz="2000" dirty="0" smtClean="0">
                <a:solidFill>
                  <a:schemeClr val="tx1"/>
                </a:solidFill>
                <a:latin typeface="Times New Roman" pitchFamily="18" charset="0"/>
                <a:cs typeface="Times New Roman" pitchFamily="18" charset="0"/>
              </a:rPr>
              <a:t>portal</a:t>
            </a:r>
          </a:p>
          <a:p>
            <a:pPr marL="342900" indent="-342900" algn="l">
              <a:spcAft>
                <a:spcPts val="1800"/>
              </a:spcAft>
              <a:buClr>
                <a:schemeClr val="accent2"/>
              </a:buClr>
              <a:buFont typeface="Wingdings" pitchFamily="2" charset="2"/>
              <a:buChar char="§"/>
            </a:pPr>
            <a:r>
              <a:rPr lang="en-US" sz="2000" dirty="0" smtClean="0">
                <a:solidFill>
                  <a:schemeClr val="tx1"/>
                </a:solidFill>
                <a:latin typeface="Times New Roman" pitchFamily="18" charset="0"/>
                <a:cs typeface="Times New Roman" pitchFamily="18" charset="0"/>
              </a:rPr>
              <a:t>Treasury is in the process of integrating </a:t>
            </a:r>
            <a:r>
              <a:rPr lang="en-US" sz="2000" b="1" dirty="0" smtClean="0">
                <a:solidFill>
                  <a:schemeClr val="tx2"/>
                </a:solidFill>
                <a:latin typeface="Times New Roman" pitchFamily="18" charset="0"/>
                <a:cs typeface="Times New Roman" pitchFamily="18" charset="0"/>
              </a:rPr>
              <a:t>pre-payment verification against Do Not Pay data sources</a:t>
            </a:r>
            <a:r>
              <a:rPr lang="en-US" sz="2000" dirty="0" smtClean="0">
                <a:solidFill>
                  <a:schemeClr val="tx1"/>
                </a:solidFill>
                <a:latin typeface="Times New Roman" pitchFamily="18" charset="0"/>
                <a:cs typeface="Times New Roman" pitchFamily="18" charset="0"/>
              </a:rPr>
              <a:t> as part of the normal payment process</a:t>
            </a:r>
          </a:p>
          <a:p>
            <a:pPr>
              <a:spcAft>
                <a:spcPts val="600"/>
              </a:spcAft>
            </a:pPr>
            <a:endParaRPr lang="en-US" sz="1800" dirty="0" smtClean="0">
              <a:latin typeface="Arial" pitchFamily="34" charset="0"/>
            </a:endParaRPr>
          </a:p>
          <a:p>
            <a:pPr>
              <a:spcAft>
                <a:spcPts val="600"/>
              </a:spcAft>
            </a:pPr>
            <a:endParaRPr lang="en-US" sz="1800" dirty="0" smtClean="0">
              <a:latin typeface="Arial" pitchFamily="34" charset="0"/>
            </a:endParaRPr>
          </a:p>
        </p:txBody>
      </p:sp>
      <p:sp>
        <p:nvSpPr>
          <p:cNvPr id="5" name="TextBox 4"/>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What is Do Not Pay?</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2864852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1143000"/>
            <a:ext cx="8229600" cy="5211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l">
              <a:spcAft>
                <a:spcPts val="600"/>
              </a:spcAft>
              <a:buClr>
                <a:schemeClr val="accent2"/>
              </a:buClr>
              <a:buFont typeface="Wingdings" panose="05000000000000000000" pitchFamily="2" charset="2"/>
              <a:buChar char="§"/>
              <a:defRPr/>
            </a:pPr>
            <a:r>
              <a:rPr lang="en-US" sz="2000" dirty="0" smtClean="0">
                <a:solidFill>
                  <a:schemeClr val="tx2"/>
                </a:solidFill>
                <a:latin typeface="Times New Roman" panose="02020603050405020304" pitchFamily="18" charset="0"/>
                <a:cs typeface="Times New Roman" panose="02020603050405020304" pitchFamily="18" charset="0"/>
              </a:rPr>
              <a:t>“</a:t>
            </a:r>
            <a:r>
              <a:rPr lang="en-US" sz="2000" b="1" i="1" dirty="0" smtClean="0">
                <a:solidFill>
                  <a:schemeClr val="tx2"/>
                </a:solidFill>
                <a:latin typeface="Times New Roman" panose="02020603050405020304" pitchFamily="18" charset="0"/>
                <a:cs typeface="Times New Roman" panose="02020603050405020304" pitchFamily="18" charset="0"/>
              </a:rPr>
              <a:t>Improper payments</a:t>
            </a:r>
            <a:r>
              <a:rPr lang="en-US" sz="2000" dirty="0" smtClean="0">
                <a:solidFill>
                  <a:schemeClr val="tx2"/>
                </a:solidFill>
                <a:latin typeface="Times New Roman" panose="02020603050405020304" pitchFamily="18" charset="0"/>
                <a:cs typeface="Times New Roman" panose="02020603050405020304" pitchFamily="18" charset="0"/>
              </a:rPr>
              <a:t>” </a:t>
            </a:r>
            <a:r>
              <a:rPr lang="en-US" sz="2000" b="1" dirty="0" smtClean="0">
                <a:solidFill>
                  <a:schemeClr val="tx2"/>
                </a:solidFill>
                <a:latin typeface="Times New Roman" panose="02020603050405020304" pitchFamily="18" charset="0"/>
                <a:cs typeface="Times New Roman" panose="02020603050405020304" pitchFamily="18" charset="0"/>
              </a:rPr>
              <a:t>occur when:</a:t>
            </a:r>
          </a:p>
          <a:p>
            <a:pPr marL="742950" lvl="1" indent="-28575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Funds go to the </a:t>
            </a:r>
            <a:r>
              <a:rPr lang="en-US" sz="2000" kern="0" dirty="0" smtClean="0">
                <a:solidFill>
                  <a:schemeClr val="tx1"/>
                </a:solidFill>
                <a:latin typeface="Times New Roman" panose="02020603050405020304" pitchFamily="18" charset="0"/>
                <a:cs typeface="Times New Roman" panose="02020603050405020304" pitchFamily="18" charset="0"/>
              </a:rPr>
              <a:t>wrong</a:t>
            </a:r>
            <a:r>
              <a:rPr lang="en-US" sz="2000" dirty="0" smtClean="0">
                <a:solidFill>
                  <a:schemeClr val="tx1"/>
                </a:solidFill>
                <a:latin typeface="Times New Roman" panose="02020603050405020304" pitchFamily="18" charset="0"/>
                <a:cs typeface="Times New Roman" panose="02020603050405020304" pitchFamily="18" charset="0"/>
              </a:rPr>
              <a:t> recipient</a:t>
            </a:r>
          </a:p>
          <a:p>
            <a:pPr marL="742950" lvl="1" indent="-28575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The right recipient receives the incorrect amount of funds (including overpayments and underpayments)</a:t>
            </a:r>
          </a:p>
          <a:p>
            <a:pPr marL="742950" lvl="1" indent="-28575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Documentation is not available to support a payment, or</a:t>
            </a:r>
          </a:p>
          <a:p>
            <a:pPr marL="742950" lvl="1" indent="-28575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The recipient uses funds in an improper manner.</a:t>
            </a:r>
          </a:p>
          <a:p>
            <a:pPr marL="285750" indent="-285750" algn="l">
              <a:spcAft>
                <a:spcPts val="600"/>
              </a:spcAft>
              <a:buClr>
                <a:schemeClr val="accent2"/>
              </a:buClr>
              <a:buFont typeface="Wingdings" panose="05000000000000000000" pitchFamily="2" charset="2"/>
              <a:buChar char="§"/>
              <a:defRPr/>
            </a:pPr>
            <a:r>
              <a:rPr lang="en-US" sz="2000" b="1" dirty="0" smtClean="0">
                <a:solidFill>
                  <a:schemeClr val="tx2"/>
                </a:solidFill>
                <a:latin typeface="Times New Roman" panose="02020603050405020304" pitchFamily="18" charset="0"/>
                <a:cs typeface="Times New Roman" panose="02020603050405020304" pitchFamily="18" charset="0"/>
              </a:rPr>
              <a:t>$108 billion in FY 2012</a:t>
            </a:r>
          </a:p>
          <a:p>
            <a:pPr marL="742950" lvl="1" indent="-28575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Not all improper payments represent a loss to the Government</a:t>
            </a:r>
          </a:p>
          <a:p>
            <a:pPr marL="742950" lvl="1" indent="-28575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Causes of improper payments vary</a:t>
            </a:r>
          </a:p>
          <a:p>
            <a:pPr marL="1257300" lvl="2" indent="-34290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Documentation and administrative errors</a:t>
            </a:r>
          </a:p>
          <a:p>
            <a:pPr marL="1257300" lvl="2" indent="-34290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Authentication and medical necessity errors</a:t>
            </a:r>
          </a:p>
          <a:p>
            <a:pPr marL="1257300" lvl="2" indent="-342900" algn="l">
              <a:spcAft>
                <a:spcPts val="600"/>
              </a:spcAft>
              <a:buClr>
                <a:schemeClr val="accent2"/>
              </a:buClr>
              <a:buFont typeface="Wingdings" panose="05000000000000000000" pitchFamily="2" charset="2"/>
              <a:buChar char="§"/>
              <a:defRPr/>
            </a:pPr>
            <a:r>
              <a:rPr lang="en-US" sz="2000" dirty="0" smtClean="0">
                <a:solidFill>
                  <a:schemeClr val="tx1"/>
                </a:solidFill>
                <a:latin typeface="Times New Roman" panose="02020603050405020304" pitchFamily="18" charset="0"/>
                <a:cs typeface="Times New Roman" panose="02020603050405020304" pitchFamily="18" charset="0"/>
              </a:rPr>
              <a:t>Verification errors</a:t>
            </a:r>
          </a:p>
          <a:p>
            <a:pPr>
              <a:defRPr/>
            </a:pPr>
            <a:endParaRPr lang="en-US" dirty="0"/>
          </a:p>
        </p:txBody>
      </p:sp>
      <p:sp>
        <p:nvSpPr>
          <p:cNvPr id="5" name="Title 1"/>
          <p:cNvSpPr txBox="1">
            <a:spLocks/>
          </p:cNvSpPr>
          <p:nvPr/>
        </p:nvSpPr>
        <p:spPr>
          <a:xfrm>
            <a:off x="762000" y="0"/>
            <a:ext cx="7162800" cy="381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i="1" dirty="0" smtClean="0">
                <a:latin typeface="Times New Roman" pitchFamily="18" charset="0"/>
                <a:cs typeface="Times New Roman" pitchFamily="18" charset="0"/>
              </a:rPr>
              <a:t>Improper Payments</a:t>
            </a:r>
            <a:endParaRPr lang="en-US" sz="2400" b="1" i="1" dirty="0">
              <a:latin typeface="Times New Roman" pitchFamily="18" charset="0"/>
              <a:cs typeface="Times New Roman" pitchFamily="18" charset="0"/>
            </a:endParaRPr>
          </a:p>
        </p:txBody>
      </p:sp>
    </p:spTree>
    <p:extLst>
      <p:ext uri="{BB962C8B-B14F-4D97-AF65-F5344CB8AC3E}">
        <p14:creationId xmlns:p14="http://schemas.microsoft.com/office/powerpoint/2010/main" val="4212714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8199" y="0"/>
            <a:ext cx="7096125"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Improper Payments</a:t>
            </a:r>
            <a:endParaRPr lang="en-US" sz="2400" b="1" i="1" dirty="0">
              <a:latin typeface="Times New Roman" pitchFamily="18" charset="0"/>
              <a:cs typeface="Times New Roman" pitchFamily="18" charset="0"/>
            </a:endParaRPr>
          </a:p>
        </p:txBody>
      </p:sp>
      <p:cxnSp>
        <p:nvCxnSpPr>
          <p:cNvPr id="7" name="Straight Connector 6"/>
          <p:cNvCxnSpPr/>
          <p:nvPr>
            <p:custDataLst>
              <p:tags r:id="rId1"/>
            </p:custDataLst>
          </p:nvPr>
        </p:nvCxnSpPr>
        <p:spPr bwMode="gray">
          <a:xfrm>
            <a:off x="2414588" y="5042744"/>
            <a:ext cx="0" cy="209550"/>
          </a:xfrm>
          <a:prstGeom prst="line">
            <a:avLst/>
          </a:prstGeom>
          <a:ln w="3175">
            <a:solidFill>
              <a:srgbClr val="808080"/>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custDataLst>
              <p:tags r:id="rId2"/>
            </p:custDataLst>
          </p:nvPr>
        </p:nvCxnSpPr>
        <p:spPr bwMode="gray">
          <a:xfrm>
            <a:off x="2300288" y="4299794"/>
            <a:ext cx="0" cy="209550"/>
          </a:xfrm>
          <a:prstGeom prst="line">
            <a:avLst/>
          </a:prstGeom>
          <a:ln w="3175">
            <a:solidFill>
              <a:srgbClr val="808080"/>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custDataLst>
              <p:tags r:id="rId3"/>
            </p:custDataLst>
          </p:nvPr>
        </p:nvCxnSpPr>
        <p:spPr bwMode="gray">
          <a:xfrm>
            <a:off x="2538413" y="3556844"/>
            <a:ext cx="0" cy="209550"/>
          </a:xfrm>
          <a:prstGeom prst="line">
            <a:avLst/>
          </a:prstGeom>
          <a:ln w="3175">
            <a:solidFill>
              <a:srgbClr val="808080"/>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custDataLst>
              <p:tags r:id="rId4"/>
            </p:custDataLst>
          </p:nvPr>
        </p:nvCxnSpPr>
        <p:spPr bwMode="gray">
          <a:xfrm>
            <a:off x="2967038" y="2813894"/>
            <a:ext cx="0" cy="209550"/>
          </a:xfrm>
          <a:prstGeom prst="line">
            <a:avLst/>
          </a:prstGeom>
          <a:ln w="3175">
            <a:solidFill>
              <a:srgbClr val="808080"/>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custDataLst>
              <p:tags r:id="rId5"/>
            </p:custDataLst>
          </p:nvPr>
        </p:nvCxnSpPr>
        <p:spPr bwMode="gray">
          <a:xfrm>
            <a:off x="3128963" y="2070944"/>
            <a:ext cx="0" cy="209550"/>
          </a:xfrm>
          <a:prstGeom prst="line">
            <a:avLst/>
          </a:prstGeom>
          <a:ln w="3175">
            <a:solidFill>
              <a:srgbClr val="808080"/>
            </a:solidFill>
            <a:prstDash val="lgDash"/>
            <a:headEnd type="none"/>
            <a:tailEnd type="none"/>
          </a:ln>
        </p:spPr>
        <p:style>
          <a:lnRef idx="1">
            <a:schemeClr val="accent1"/>
          </a:lnRef>
          <a:fillRef idx="0">
            <a:schemeClr val="accent1"/>
          </a:fillRef>
          <a:effectRef idx="0">
            <a:schemeClr val="accent1"/>
          </a:effectRef>
          <a:fontRef idx="minor">
            <a:schemeClr val="tx1"/>
          </a:fontRef>
        </p:style>
      </p:cxnSp>
      <p:graphicFrame>
        <p:nvGraphicFramePr>
          <p:cNvPr id="12" name="Object 9"/>
          <p:cNvGraphicFramePr>
            <a:graphicFrameLocks/>
          </p:cNvGraphicFramePr>
          <p:nvPr>
            <p:custDataLst>
              <p:tags r:id="rId6"/>
            </p:custDataLst>
            <p:extLst>
              <p:ext uri="{D42A27DB-BD31-4B8C-83A1-F6EECF244321}">
                <p14:modId xmlns:p14="http://schemas.microsoft.com/office/powerpoint/2010/main" val="956134286"/>
              </p:ext>
            </p:extLst>
          </p:nvPr>
        </p:nvGraphicFramePr>
        <p:xfrm>
          <a:off x="1293813" y="1413719"/>
          <a:ext cx="1898662" cy="4556104"/>
        </p:xfrm>
        <a:graphic>
          <a:graphicData uri="http://schemas.openxmlformats.org/drawingml/2006/chart">
            <c:chart xmlns:c="http://schemas.openxmlformats.org/drawingml/2006/chart" xmlns:r="http://schemas.openxmlformats.org/officeDocument/2006/relationships" r:id="rId42"/>
          </a:graphicData>
        </a:graphic>
      </p:graphicFrame>
      <p:sp>
        <p:nvSpPr>
          <p:cNvPr id="13" name="Rectangle 12"/>
          <p:cNvSpPr>
            <a:spLocks noGrp="1" noChangeArrowheads="1"/>
          </p:cNvSpPr>
          <p:nvPr>
            <p:custDataLst>
              <p:tags r:id="rId7"/>
            </p:custDataLst>
          </p:nvPr>
        </p:nvSpPr>
        <p:spPr bwMode="auto">
          <a:xfrm>
            <a:off x="215900" y="3137744"/>
            <a:ext cx="1058863" cy="304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fld id="{C0638993-B3C8-45F4-8F15-F8752EB9E3C8}" type="datetime'C''orre''''ct ''paym''e''''nt &#10;w/''o ''do''cum''en''''tation'">
              <a:rPr lang="en-US" sz="1000">
                <a:latin typeface="Arial" panose="020B0604020202020204" pitchFamily="34" charset="0"/>
                <a:cs typeface="Arial" panose="020B0604020202020204" pitchFamily="34" charset="0"/>
              </a:rPr>
              <a:pPr/>
              <a:t>Correct payment 
w/o documentation</a:t>
            </a:fld>
            <a:endParaRPr lang="en-US" sz="1000" noProof="0" dirty="0">
              <a:latin typeface="Arial" panose="020B0604020202020204" pitchFamily="34" charset="0"/>
              <a:ea typeface="ＭＳ Ｐゴシック"/>
              <a:cs typeface="Arial" panose="020B0604020202020204" pitchFamily="34" charset="0"/>
              <a:sym typeface="Arial"/>
            </a:endParaRPr>
          </a:p>
        </p:txBody>
      </p:sp>
      <p:sp>
        <p:nvSpPr>
          <p:cNvPr id="14" name="Rectangle 13"/>
          <p:cNvSpPr>
            <a:spLocks noGrp="1" noChangeArrowheads="1"/>
          </p:cNvSpPr>
          <p:nvPr>
            <p:custDataLst>
              <p:tags r:id="rId8"/>
            </p:custDataLst>
          </p:nvPr>
        </p:nvSpPr>
        <p:spPr bwMode="auto">
          <a:xfrm>
            <a:off x="2997821" y="3213944"/>
            <a:ext cx="241300" cy="152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5875" tIns="0" rIns="15875"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000" b="1" dirty="0" smtClean="0">
                <a:latin typeface="Arial" panose="020B0604020202020204" pitchFamily="34" charset="0"/>
                <a:cs typeface="Arial" panose="020B0604020202020204" pitchFamily="34" charset="0"/>
              </a:rPr>
              <a:t>$26</a:t>
            </a:r>
            <a:endParaRPr lang="en-US" sz="1000" b="1" noProof="0" dirty="0">
              <a:latin typeface="Arial" panose="020B0604020202020204" pitchFamily="34" charset="0"/>
              <a:ea typeface="ＭＳ Ｐゴシック"/>
              <a:cs typeface="Arial" panose="020B0604020202020204" pitchFamily="34" charset="0"/>
              <a:sym typeface="Arial"/>
            </a:endParaRPr>
          </a:p>
        </p:txBody>
      </p:sp>
      <p:sp>
        <p:nvSpPr>
          <p:cNvPr id="15" name="Rectangle 14"/>
          <p:cNvSpPr>
            <a:spLocks noGrp="1" noChangeArrowheads="1"/>
          </p:cNvSpPr>
          <p:nvPr>
            <p:custDataLst>
              <p:tags r:id="rId9"/>
            </p:custDataLst>
          </p:nvPr>
        </p:nvSpPr>
        <p:spPr bwMode="auto">
          <a:xfrm>
            <a:off x="3155896" y="2470994"/>
            <a:ext cx="241300" cy="152400"/>
          </a:xfrm>
          <a:prstGeom prst="rect">
            <a:avLst/>
          </a:prstGeom>
          <a:noFill/>
          <a:ln w="9525">
            <a:noFill/>
            <a:miter lim="800000"/>
            <a:headEnd/>
            <a:tailEnd/>
          </a:ln>
          <a:effectLst/>
          <a:extLst/>
        </p:spPr>
        <p:txBody>
          <a:bodyPr vert="horz" wrap="none" lIns="15875" tIns="0" rIns="15875"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000" noProof="0" dirty="0" smtClean="0">
                <a:latin typeface="Arial" panose="020B0604020202020204" pitchFamily="34" charset="0"/>
                <a:ea typeface="ＭＳ Ｐゴシック"/>
                <a:cs typeface="Arial" panose="020B0604020202020204" pitchFamily="34" charset="0"/>
                <a:sym typeface="Arial"/>
              </a:rPr>
              <a:t>$</a:t>
            </a:r>
            <a:r>
              <a:rPr lang="en-US" sz="1000" b="1" noProof="0" dirty="0" smtClean="0">
                <a:latin typeface="Arial" panose="020B0604020202020204" pitchFamily="34" charset="0"/>
                <a:ea typeface="ＭＳ Ｐゴシック"/>
                <a:cs typeface="Arial" panose="020B0604020202020204" pitchFamily="34" charset="0"/>
                <a:sym typeface="Arial"/>
              </a:rPr>
              <a:t>10</a:t>
            </a:r>
          </a:p>
        </p:txBody>
      </p:sp>
      <p:sp>
        <p:nvSpPr>
          <p:cNvPr id="16" name="Rectangle 15"/>
          <p:cNvSpPr>
            <a:spLocks noGrp="1" noChangeArrowheads="1"/>
          </p:cNvSpPr>
          <p:nvPr>
            <p:custDataLst>
              <p:tags r:id="rId10"/>
            </p:custDataLst>
          </p:nvPr>
        </p:nvSpPr>
        <p:spPr bwMode="auto">
          <a:xfrm>
            <a:off x="215900" y="1651844"/>
            <a:ext cx="842963" cy="304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fld id="{1DB9CD0C-81AD-4A9B-9792-234FEA6FC9E2}" type="datetime'F''''''Y1''''''2 Im''''''proper''''&#10;Pa''''yme''n''t''s'">
              <a:rPr lang="en-US" sz="1000">
                <a:latin typeface="Arial" panose="020B0604020202020204" pitchFamily="34" charset="0"/>
                <a:cs typeface="Arial" panose="020B0604020202020204" pitchFamily="34" charset="0"/>
              </a:rPr>
              <a:pPr/>
              <a:t>FY12 Improper
Payments</a:t>
            </a:fld>
            <a:endParaRPr lang="en-US" sz="1000" noProof="0" dirty="0">
              <a:latin typeface="Arial" panose="020B0604020202020204" pitchFamily="34" charset="0"/>
              <a:ea typeface="ＭＳ Ｐゴシック"/>
              <a:cs typeface="Arial" panose="020B0604020202020204" pitchFamily="34" charset="0"/>
              <a:sym typeface="Arial"/>
            </a:endParaRPr>
          </a:p>
        </p:txBody>
      </p:sp>
      <p:sp>
        <p:nvSpPr>
          <p:cNvPr id="17" name="Rectangle 16"/>
          <p:cNvSpPr>
            <a:spLocks noGrp="1" noChangeArrowheads="1"/>
          </p:cNvSpPr>
          <p:nvPr>
            <p:custDataLst>
              <p:tags r:id="rId11"/>
            </p:custDataLst>
          </p:nvPr>
        </p:nvSpPr>
        <p:spPr bwMode="auto">
          <a:xfrm>
            <a:off x="215900" y="2470994"/>
            <a:ext cx="892175" cy="152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fld id="{BC8D734E-766F-4C39-B213-E50B18C6F208}" type="datetime'Un''''''d''''''''''''''''''er''''''pa''y''m''e''nts'''''">
              <a:rPr lang="en-US" sz="1000">
                <a:latin typeface="Arial" panose="020B0604020202020204" pitchFamily="34" charset="0"/>
                <a:cs typeface="Arial" panose="020B0604020202020204" pitchFamily="34" charset="0"/>
              </a:rPr>
              <a:pPr/>
              <a:t>Underpayments</a:t>
            </a:fld>
            <a:endParaRPr lang="en-US" sz="1000" noProof="0" dirty="0">
              <a:latin typeface="Arial" panose="020B0604020202020204" pitchFamily="34" charset="0"/>
              <a:ea typeface="ＭＳ Ｐゴシック"/>
              <a:cs typeface="Arial" panose="020B0604020202020204" pitchFamily="34" charset="0"/>
              <a:sym typeface="Arial"/>
            </a:endParaRPr>
          </a:p>
        </p:txBody>
      </p:sp>
      <p:sp>
        <p:nvSpPr>
          <p:cNvPr id="18" name="Rectangle 17"/>
          <p:cNvSpPr>
            <a:spLocks noGrp="1" noChangeArrowheads="1"/>
          </p:cNvSpPr>
          <p:nvPr>
            <p:custDataLst>
              <p:tags r:id="rId12"/>
            </p:custDataLst>
          </p:nvPr>
        </p:nvSpPr>
        <p:spPr bwMode="auto">
          <a:xfrm>
            <a:off x="3154363" y="1728044"/>
            <a:ext cx="311150" cy="152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5875" tIns="0" rIns="15875"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sz="1000" noProof="0" dirty="0" smtClean="0">
                <a:latin typeface="Arial" panose="020B0604020202020204" pitchFamily="34" charset="0"/>
                <a:cs typeface="Arial" panose="020B0604020202020204" pitchFamily="34" charset="0"/>
                <a:sym typeface="Arial"/>
              </a:rPr>
              <a:t>$</a:t>
            </a:r>
            <a:r>
              <a:rPr lang="en-US" sz="1000" b="1" noProof="0" dirty="0" smtClean="0">
                <a:latin typeface="Arial" panose="020B0604020202020204" pitchFamily="34" charset="0"/>
                <a:cs typeface="Arial" panose="020B0604020202020204" pitchFamily="34" charset="0"/>
                <a:sym typeface="Arial"/>
              </a:rPr>
              <a:t>108</a:t>
            </a:r>
          </a:p>
        </p:txBody>
      </p:sp>
      <p:sp>
        <p:nvSpPr>
          <p:cNvPr id="19" name="Rectangle 18"/>
          <p:cNvSpPr>
            <a:spLocks noGrp="1" noChangeArrowheads="1"/>
          </p:cNvSpPr>
          <p:nvPr>
            <p:custDataLst>
              <p:tags r:id="rId13"/>
            </p:custDataLst>
          </p:nvPr>
        </p:nvSpPr>
        <p:spPr bwMode="gray">
          <a:xfrm>
            <a:off x="2454586" y="4699844"/>
            <a:ext cx="171450" cy="152400"/>
          </a:xfrm>
          <a:prstGeom prst="rect">
            <a:avLst/>
          </a:prstGeom>
          <a:noFill/>
          <a:ln w="9525">
            <a:noFill/>
            <a:miter lim="800000"/>
            <a:headEnd/>
            <a:tailEnd/>
          </a:ln>
          <a:effectLst/>
          <a:extLst/>
        </p:spPr>
        <p:txBody>
          <a:bodyPr vert="horz" wrap="none" lIns="15875" tIns="0" rIns="15875"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000" b="1" dirty="0" smtClean="0">
                <a:latin typeface="Arial" panose="020B0604020202020204" pitchFamily="34" charset="0"/>
                <a:cs typeface="Arial" panose="020B0604020202020204" pitchFamily="34" charset="0"/>
              </a:rPr>
              <a:t>$7</a:t>
            </a:r>
            <a:endParaRPr lang="en-US" sz="1000" b="1" noProof="0" dirty="0">
              <a:latin typeface="Arial" panose="020B0604020202020204" pitchFamily="34" charset="0"/>
              <a:cs typeface="Arial" panose="020B0604020202020204" pitchFamily="34" charset="0"/>
              <a:sym typeface="Arial"/>
            </a:endParaRPr>
          </a:p>
        </p:txBody>
      </p:sp>
      <p:sp>
        <p:nvSpPr>
          <p:cNvPr id="20" name="Rectangle 19"/>
          <p:cNvSpPr>
            <a:spLocks noGrp="1" noChangeArrowheads="1"/>
          </p:cNvSpPr>
          <p:nvPr>
            <p:custDataLst>
              <p:tags r:id="rId14"/>
            </p:custDataLst>
          </p:nvPr>
        </p:nvSpPr>
        <p:spPr bwMode="auto">
          <a:xfrm>
            <a:off x="215900" y="4699844"/>
            <a:ext cx="931863" cy="152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fld id="{5B9E01EF-ADD0-45C9-A311-F91E6811A9D3}" type="datetime'U''''''n''''c''o''u''''''n''t''e''''''''d'''''' f''ra''ud'''''">
              <a:rPr lang="en-US" sz="1000">
                <a:latin typeface="Arial" panose="020B0604020202020204" pitchFamily="34" charset="0"/>
                <a:cs typeface="Arial" panose="020B0604020202020204" pitchFamily="34" charset="0"/>
              </a:rPr>
              <a:pPr/>
              <a:t>Uncounted fraud</a:t>
            </a:fld>
            <a:endParaRPr lang="en-US" sz="1000" noProof="0" dirty="0">
              <a:latin typeface="Arial" panose="020B0604020202020204" pitchFamily="34" charset="0"/>
              <a:ea typeface="ＭＳ Ｐゴシック"/>
              <a:cs typeface="Arial" panose="020B0604020202020204" pitchFamily="34" charset="0"/>
              <a:sym typeface="Arial"/>
            </a:endParaRPr>
          </a:p>
        </p:txBody>
      </p:sp>
      <p:sp>
        <p:nvSpPr>
          <p:cNvPr id="21" name="Rectangle 20"/>
          <p:cNvSpPr>
            <a:spLocks noGrp="1" noChangeArrowheads="1"/>
          </p:cNvSpPr>
          <p:nvPr>
            <p:custDataLst>
              <p:tags r:id="rId15"/>
            </p:custDataLst>
          </p:nvPr>
        </p:nvSpPr>
        <p:spPr bwMode="auto">
          <a:xfrm>
            <a:off x="2584936" y="3956894"/>
            <a:ext cx="241300" cy="152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5875" tIns="0" rIns="15875"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pPr algn="ctr"/>
            <a:r>
              <a:rPr lang="en-US" sz="1000" b="1" dirty="0" smtClean="0">
                <a:latin typeface="Arial" panose="020B0604020202020204" pitchFamily="34" charset="0"/>
                <a:cs typeface="Arial" panose="020B0604020202020204" pitchFamily="34" charset="0"/>
              </a:rPr>
              <a:t>$15</a:t>
            </a:r>
            <a:endParaRPr lang="en-US" sz="1000" b="1" noProof="0" dirty="0" smtClean="0">
              <a:latin typeface="Arial" panose="020B0604020202020204" pitchFamily="34" charset="0"/>
              <a:ea typeface="ＭＳ Ｐゴシック"/>
              <a:cs typeface="Arial" panose="020B0604020202020204" pitchFamily="34" charset="0"/>
              <a:sym typeface="Arial"/>
            </a:endParaRPr>
          </a:p>
        </p:txBody>
      </p:sp>
      <p:sp>
        <p:nvSpPr>
          <p:cNvPr id="22" name="Rectangle 21"/>
          <p:cNvSpPr>
            <a:spLocks noGrp="1" noChangeArrowheads="1"/>
          </p:cNvSpPr>
          <p:nvPr>
            <p:custDataLst>
              <p:tags r:id="rId16"/>
            </p:custDataLst>
          </p:nvPr>
        </p:nvSpPr>
        <p:spPr bwMode="auto">
          <a:xfrm>
            <a:off x="215900" y="3880694"/>
            <a:ext cx="917575" cy="304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fld id="{1C4687C3-B98B-4AE8-AC95-B3DF050629C3}" type="datetime'''Eli''gible ''portion''''''&#10;''''of ''''ov''''''er''payment'">
              <a:rPr lang="en-US" sz="1000">
                <a:latin typeface="Arial" panose="020B0604020202020204" pitchFamily="34" charset="0"/>
                <a:cs typeface="Arial" panose="020B0604020202020204" pitchFamily="34" charset="0"/>
              </a:rPr>
              <a:pPr/>
              <a:t>Eligible portion
of overpayment</a:t>
            </a:fld>
            <a:r>
              <a:rPr lang="en-US" sz="1000" baseline="30000" dirty="0" smtClean="0">
                <a:latin typeface="Arial" panose="020B0604020202020204" pitchFamily="34" charset="0"/>
                <a:cs typeface="Arial" panose="020B0604020202020204" pitchFamily="34" charset="0"/>
                <a:sym typeface="Arial"/>
              </a:rPr>
              <a:t>1</a:t>
            </a:r>
            <a:endParaRPr lang="en-US" sz="1000" baseline="30000" noProof="0" dirty="0">
              <a:latin typeface="Arial" panose="020B0604020202020204" pitchFamily="34" charset="0"/>
              <a:ea typeface="ＭＳ Ｐゴシック"/>
              <a:cs typeface="Arial" panose="020B0604020202020204" pitchFamily="34" charset="0"/>
              <a:sym typeface="Arial"/>
            </a:endParaRPr>
          </a:p>
        </p:txBody>
      </p:sp>
      <p:sp>
        <p:nvSpPr>
          <p:cNvPr id="23" name="Rectangle 22"/>
          <p:cNvSpPr>
            <a:spLocks noGrp="1" noChangeArrowheads="1"/>
          </p:cNvSpPr>
          <p:nvPr>
            <p:custDataLst>
              <p:tags r:id="rId17"/>
            </p:custDataLst>
          </p:nvPr>
        </p:nvSpPr>
        <p:spPr bwMode="auto">
          <a:xfrm>
            <a:off x="215900" y="5366594"/>
            <a:ext cx="666750" cy="3048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fld id="{06195517-A893-4D6D-8043-444F70729A71}" type="datetime'''L''oss ''t''o t''h''''e &#10;g''o''''ver''''''n''m''''e''n''t'''">
              <a:rPr lang="en-US" sz="1000">
                <a:latin typeface="Arial" panose="020B0604020202020204" pitchFamily="34" charset="0"/>
                <a:cs typeface="Arial" panose="020B0604020202020204" pitchFamily="34" charset="0"/>
              </a:rPr>
              <a:pPr/>
              <a:t>Loss to the 
government</a:t>
            </a:fld>
            <a:endParaRPr lang="en-US" sz="1000" noProof="0" dirty="0">
              <a:latin typeface="Arial" panose="020B0604020202020204" pitchFamily="34" charset="0"/>
              <a:ea typeface="ＭＳ Ｐゴシック"/>
              <a:cs typeface="Arial" panose="020B0604020202020204" pitchFamily="34" charset="0"/>
              <a:sym typeface="Arial"/>
            </a:endParaRPr>
          </a:p>
        </p:txBody>
      </p:sp>
      <p:sp>
        <p:nvSpPr>
          <p:cNvPr id="24" name="Rectangle 23"/>
          <p:cNvSpPr>
            <a:spLocks noGrp="1" noChangeArrowheads="1"/>
          </p:cNvSpPr>
          <p:nvPr>
            <p:custDataLst>
              <p:tags r:id="rId18"/>
            </p:custDataLst>
          </p:nvPr>
        </p:nvSpPr>
        <p:spPr bwMode="auto">
          <a:xfrm>
            <a:off x="2439988" y="5442794"/>
            <a:ext cx="346075" cy="1524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5875" tIns="0" rIns="15875" bIns="0" numCol="1" anchor="ctr" anchorCtr="0" compatLnSpc="1">
            <a:prstTxWarp prst="textNoShape">
              <a:avLst/>
            </a:prstTxWarp>
            <a:noAutofit/>
          </a:bodyPr>
          <a:lstStyle>
            <a:lvl1pPr marL="0" indent="0" algn="l" defTabSz="895350"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6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a:lstStyle>
          <a:p>
            <a:r>
              <a:rPr lang="en-US" sz="1000" b="1" noProof="0" dirty="0" smtClean="0">
                <a:latin typeface="Arial" panose="020B0604020202020204" pitchFamily="34" charset="0"/>
                <a:cs typeface="Arial" panose="020B0604020202020204" pitchFamily="34" charset="0"/>
                <a:sym typeface="Arial"/>
              </a:rPr>
              <a:t>$64</a:t>
            </a:r>
          </a:p>
        </p:txBody>
      </p:sp>
      <p:cxnSp>
        <p:nvCxnSpPr>
          <p:cNvPr id="25" name="AutoShape 249"/>
          <p:cNvCxnSpPr>
            <a:cxnSpLocks noChangeShapeType="1"/>
            <a:stCxn id="26" idx="4"/>
            <a:endCxn id="26" idx="6"/>
          </p:cNvCxnSpPr>
          <p:nvPr>
            <p:custDataLst>
              <p:tags r:id="rId19"/>
            </p:custDataLst>
          </p:nvPr>
        </p:nvCxnSpPr>
        <p:spPr bwMode="auto">
          <a:xfrm>
            <a:off x="158750" y="1470025"/>
            <a:ext cx="8634093"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AutoShape 250"/>
          <p:cNvSpPr>
            <a:spLocks noChangeArrowheads="1"/>
          </p:cNvSpPr>
          <p:nvPr>
            <p:custDataLst>
              <p:tags r:id="rId20"/>
            </p:custDataLst>
          </p:nvPr>
        </p:nvSpPr>
        <p:spPr bwMode="auto">
          <a:xfrm>
            <a:off x="158750" y="1143000"/>
            <a:ext cx="8634093" cy="32702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sz="1000" b="1" dirty="0" smtClean="0">
                <a:solidFill>
                  <a:schemeClr val="tx2"/>
                </a:solidFill>
                <a:latin typeface="Arial" panose="020B0604020202020204" pitchFamily="34" charset="0"/>
                <a:cs typeface="Arial" panose="020B0604020202020204" pitchFamily="34" charset="0"/>
              </a:rPr>
              <a:t>Improper payments as “actual loss to the government”</a:t>
            </a:r>
            <a:endParaRPr lang="en-US" sz="1000" b="1" baseline="0" noProof="0" dirty="0">
              <a:solidFill>
                <a:schemeClr val="tx2"/>
              </a:solidFill>
              <a:latin typeface="Arial" panose="020B0604020202020204" pitchFamily="34" charset="0"/>
              <a:cs typeface="Arial" panose="020B0604020202020204" pitchFamily="34" charset="0"/>
            </a:endParaRPr>
          </a:p>
          <a:p>
            <a:r>
              <a:rPr lang="en-US" sz="1000" b="1" baseline="0" noProof="0" dirty="0" smtClean="0">
                <a:solidFill>
                  <a:schemeClr val="tx2"/>
                </a:solidFill>
                <a:latin typeface="Arial" panose="020B0604020202020204" pitchFamily="34" charset="0"/>
                <a:cs typeface="Arial" panose="020B0604020202020204" pitchFamily="34" charset="0"/>
              </a:rPr>
              <a:t>$B</a:t>
            </a:r>
            <a:endParaRPr lang="en-US" sz="1000" b="1" baseline="0" noProof="0" dirty="0">
              <a:solidFill>
                <a:schemeClr val="tx2"/>
              </a:solidFill>
              <a:latin typeface="Arial" panose="020B0604020202020204" pitchFamily="34" charset="0"/>
              <a:cs typeface="Arial" panose="020B0604020202020204" pitchFamily="34" charset="0"/>
            </a:endParaRPr>
          </a:p>
        </p:txBody>
      </p:sp>
      <p:sp>
        <p:nvSpPr>
          <p:cNvPr id="27" name="McK 4. Footnote"/>
          <p:cNvSpPr txBox="1">
            <a:spLocks noChangeArrowheads="1"/>
          </p:cNvSpPr>
          <p:nvPr>
            <p:custDataLst>
              <p:tags r:id="rId21"/>
            </p:custDataLst>
          </p:nvPr>
        </p:nvSpPr>
        <p:spPr bwMode="auto">
          <a:xfrm>
            <a:off x="119063" y="6001693"/>
            <a:ext cx="854868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eaLnBrk="0" hangingPunct="0">
              <a:defRPr sz="1600">
                <a:solidFill>
                  <a:schemeClr val="tx1"/>
                </a:solidFill>
                <a:latin typeface="Arial" charset="0"/>
              </a:defRPr>
            </a:lvl1pPr>
            <a:lvl2pPr marL="742950" indent="-285750" defTabSz="895350" eaLnBrk="0" hangingPunct="0">
              <a:defRPr sz="1600">
                <a:solidFill>
                  <a:schemeClr val="tx1"/>
                </a:solidFill>
                <a:latin typeface="Arial" charset="0"/>
              </a:defRPr>
            </a:lvl2pPr>
            <a:lvl3pPr marL="1143000" indent="-228600" defTabSz="895350" eaLnBrk="0" hangingPunct="0">
              <a:defRPr sz="1600">
                <a:solidFill>
                  <a:schemeClr val="tx1"/>
                </a:solidFill>
                <a:latin typeface="Arial" charset="0"/>
              </a:defRPr>
            </a:lvl3pPr>
            <a:lvl4pPr marL="1600200" indent="-228600" defTabSz="895350" eaLnBrk="0" hangingPunct="0">
              <a:defRPr sz="1600">
                <a:solidFill>
                  <a:schemeClr val="tx1"/>
                </a:solidFill>
                <a:latin typeface="Arial" charset="0"/>
              </a:defRPr>
            </a:lvl4pPr>
            <a:lvl5pPr marL="2057400" indent="-228600" defTabSz="895350" eaLnBrk="0" hangingPunct="0">
              <a:defRPr sz="1600">
                <a:solidFill>
                  <a:schemeClr val="tx1"/>
                </a:solidFill>
                <a:latin typeface="Arial" charset="0"/>
              </a:defRPr>
            </a:lvl5pPr>
            <a:lvl6pPr marL="2514600" indent="-228600" defTabSz="895350" eaLnBrk="0" fontAlgn="base" hangingPunct="0">
              <a:spcBef>
                <a:spcPct val="0"/>
              </a:spcBef>
              <a:spcAft>
                <a:spcPct val="0"/>
              </a:spcAft>
              <a:defRPr sz="1600">
                <a:solidFill>
                  <a:schemeClr val="tx1"/>
                </a:solidFill>
                <a:latin typeface="Arial" charset="0"/>
              </a:defRPr>
            </a:lvl6pPr>
            <a:lvl7pPr marL="2971800" indent="-228600" defTabSz="895350" eaLnBrk="0" fontAlgn="base" hangingPunct="0">
              <a:spcBef>
                <a:spcPct val="0"/>
              </a:spcBef>
              <a:spcAft>
                <a:spcPct val="0"/>
              </a:spcAft>
              <a:defRPr sz="1600">
                <a:solidFill>
                  <a:schemeClr val="tx1"/>
                </a:solidFill>
                <a:latin typeface="Arial" charset="0"/>
              </a:defRPr>
            </a:lvl7pPr>
            <a:lvl8pPr marL="3429000" indent="-228600" defTabSz="895350" eaLnBrk="0" fontAlgn="base" hangingPunct="0">
              <a:spcBef>
                <a:spcPct val="0"/>
              </a:spcBef>
              <a:spcAft>
                <a:spcPct val="0"/>
              </a:spcAft>
              <a:defRPr sz="1600">
                <a:solidFill>
                  <a:schemeClr val="tx1"/>
                </a:solidFill>
                <a:latin typeface="Arial" charset="0"/>
              </a:defRPr>
            </a:lvl8pPr>
            <a:lvl9pPr marL="3886200" indent="-228600" defTabSz="895350" eaLnBrk="0" fontAlgn="base" hangingPunct="0">
              <a:spcBef>
                <a:spcPct val="0"/>
              </a:spcBef>
              <a:spcAft>
                <a:spcPct val="0"/>
              </a:spcAft>
              <a:defRPr sz="1600">
                <a:solidFill>
                  <a:schemeClr val="tx1"/>
                </a:solidFill>
                <a:latin typeface="Arial" charset="0"/>
              </a:defRPr>
            </a:lvl9pPr>
          </a:lstStyle>
          <a:p>
            <a:pPr eaLnBrk="1" hangingPunct="1"/>
            <a:r>
              <a:rPr lang="en-US" sz="1000" b="1" dirty="0">
                <a:solidFill>
                  <a:schemeClr val="tx2"/>
                </a:solidFill>
                <a:latin typeface="Arial" panose="020B0604020202020204" pitchFamily="34" charset="0"/>
                <a:cs typeface="Arial" panose="020B0604020202020204" pitchFamily="34" charset="0"/>
              </a:rPr>
              <a:t>1</a:t>
            </a:r>
            <a:r>
              <a:rPr lang="en-US" sz="1000" b="1" dirty="0" smtClean="0">
                <a:solidFill>
                  <a:schemeClr val="tx2"/>
                </a:solidFill>
                <a:latin typeface="Arial" panose="020B0604020202020204" pitchFamily="34" charset="0"/>
                <a:cs typeface="Arial" panose="020B0604020202020204" pitchFamily="34" charset="0"/>
              </a:rPr>
              <a:t> Assumes </a:t>
            </a:r>
            <a:r>
              <a:rPr lang="en-US" sz="1000" b="1" dirty="0">
                <a:solidFill>
                  <a:schemeClr val="tx2"/>
                </a:solidFill>
                <a:latin typeface="Arial" panose="020B0604020202020204" pitchFamily="34" charset="0"/>
                <a:cs typeface="Arial" panose="020B0604020202020204" pitchFamily="34" charset="0"/>
              </a:rPr>
              <a:t>50% of </a:t>
            </a:r>
            <a:r>
              <a:rPr lang="en-US" sz="1000" b="1" dirty="0" smtClean="0">
                <a:solidFill>
                  <a:schemeClr val="tx2"/>
                </a:solidFill>
                <a:latin typeface="Arial" panose="020B0604020202020204" pitchFamily="34" charset="0"/>
                <a:cs typeface="Arial" panose="020B0604020202020204" pitchFamily="34" charset="0"/>
              </a:rPr>
              <a:t>overpayments ($19,051) </a:t>
            </a:r>
            <a:r>
              <a:rPr lang="en-US" sz="1000" b="1" dirty="0">
                <a:solidFill>
                  <a:schemeClr val="tx2"/>
                </a:solidFill>
                <a:latin typeface="Arial" panose="020B0604020202020204" pitchFamily="34" charset="0"/>
                <a:cs typeface="Arial" panose="020B0604020202020204" pitchFamily="34" charset="0"/>
              </a:rPr>
              <a:t>should have actually been </a:t>
            </a:r>
            <a:r>
              <a:rPr lang="en-US" sz="1000" b="1" dirty="0" smtClean="0">
                <a:solidFill>
                  <a:schemeClr val="tx2"/>
                </a:solidFill>
                <a:latin typeface="Arial" panose="020B0604020202020204" pitchFamily="34" charset="0"/>
                <a:cs typeface="Arial" panose="020B0604020202020204" pitchFamily="34" charset="0"/>
              </a:rPr>
              <a:t>paid</a:t>
            </a:r>
            <a:endParaRPr lang="en-US" sz="1000" b="1" dirty="0">
              <a:solidFill>
                <a:schemeClr val="tx2"/>
              </a:solidFill>
              <a:latin typeface="Arial" panose="020B0604020202020204" pitchFamily="34" charset="0"/>
              <a:cs typeface="Arial" panose="020B0604020202020204" pitchFamily="34" charset="0"/>
            </a:endParaRPr>
          </a:p>
        </p:txBody>
      </p:sp>
      <p:sp>
        <p:nvSpPr>
          <p:cNvPr id="28" name="Rectangle 20"/>
          <p:cNvSpPr txBox="1"/>
          <p:nvPr>
            <p:custDataLst>
              <p:tags r:id="rId22"/>
            </p:custDataLst>
          </p:nvPr>
        </p:nvSpPr>
        <p:spPr>
          <a:xfrm>
            <a:off x="3794919" y="3031381"/>
            <a:ext cx="1371600"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lvl="1" indent="-68263">
              <a:buNone/>
            </a:pPr>
            <a:r>
              <a:rPr lang="en-US" sz="1000" dirty="0" smtClean="0">
                <a:latin typeface="Arial" panose="020B0604020202020204" pitchFamily="34" charset="0"/>
                <a:cs typeface="Arial" panose="020B0604020202020204" pitchFamily="34" charset="0"/>
              </a:rPr>
              <a:t>Payment lacked correct documentation, </a:t>
            </a:r>
            <a:r>
              <a:rPr lang="en-US" sz="1000" dirty="0">
                <a:latin typeface="Arial" panose="020B0604020202020204" pitchFamily="34" charset="0"/>
                <a:cs typeface="Arial" panose="020B0604020202020204" pitchFamily="34" charset="0"/>
              </a:rPr>
              <a:t>but </a:t>
            </a:r>
            <a:r>
              <a:rPr lang="en-US" sz="1000" dirty="0" smtClean="0">
                <a:latin typeface="Arial" panose="020B0604020202020204" pitchFamily="34" charset="0"/>
                <a:cs typeface="Arial" panose="020B0604020202020204" pitchFamily="34" charset="0"/>
              </a:rPr>
              <a:t>payee was entitled to the full amount paid</a:t>
            </a:r>
          </a:p>
        </p:txBody>
      </p:sp>
      <p:sp>
        <p:nvSpPr>
          <p:cNvPr id="29" name="Rectangle 3"/>
          <p:cNvSpPr txBox="1"/>
          <p:nvPr>
            <p:custDataLst>
              <p:tags r:id="rId23"/>
            </p:custDataLst>
          </p:nvPr>
        </p:nvSpPr>
        <p:spPr>
          <a:xfrm>
            <a:off x="5242719" y="2367806"/>
            <a:ext cx="3561555"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r>
              <a:rPr lang="en-US" sz="1000" dirty="0" smtClean="0">
                <a:latin typeface="Arial" panose="020B0604020202020204" pitchFamily="34" charset="0"/>
                <a:cs typeface="Arial" panose="020B0604020202020204" pitchFamily="34" charset="0"/>
              </a:rPr>
              <a:t>Agencies report underpayment amounts separately in their </a:t>
            </a:r>
            <a:r>
              <a:rPr lang="en-US" sz="1000" b="1" dirty="0" smtClean="0">
                <a:solidFill>
                  <a:schemeClr val="tx2"/>
                </a:solidFill>
                <a:latin typeface="Arial" panose="020B0604020202020204" pitchFamily="34" charset="0"/>
                <a:cs typeface="Arial" panose="020B0604020202020204" pitchFamily="34" charset="0"/>
              </a:rPr>
              <a:t>Agency Financial Reports (AFR) </a:t>
            </a:r>
            <a:endParaRPr lang="en-US" sz="1000" b="1" dirty="0">
              <a:solidFill>
                <a:schemeClr val="tx2"/>
              </a:solidFill>
              <a:latin typeface="Arial" panose="020B0604020202020204" pitchFamily="34" charset="0"/>
              <a:cs typeface="Arial" panose="020B0604020202020204" pitchFamily="34" charset="0"/>
            </a:endParaRPr>
          </a:p>
        </p:txBody>
      </p:sp>
      <p:sp>
        <p:nvSpPr>
          <p:cNvPr id="30" name="Rectangle 3"/>
          <p:cNvSpPr txBox="1"/>
          <p:nvPr>
            <p:custDataLst>
              <p:tags r:id="rId24"/>
            </p:custDataLst>
          </p:nvPr>
        </p:nvSpPr>
        <p:spPr>
          <a:xfrm>
            <a:off x="5242720" y="3031381"/>
            <a:ext cx="3571080"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r>
              <a:rPr lang="en-US" sz="1000" dirty="0" smtClean="0">
                <a:latin typeface="Arial" panose="020B0604020202020204" pitchFamily="34" charset="0"/>
                <a:cs typeface="Arial" panose="020B0604020202020204" pitchFamily="34" charset="0"/>
              </a:rPr>
              <a:t>AFRs and </a:t>
            </a:r>
            <a:r>
              <a:rPr lang="en-US" sz="1000" dirty="0">
                <a:latin typeface="Arial" panose="020B0604020202020204" pitchFamily="34" charset="0"/>
                <a:cs typeface="Arial" panose="020B0604020202020204" pitchFamily="34" charset="0"/>
              </a:rPr>
              <a:t>interviews </a:t>
            </a:r>
            <a:r>
              <a:rPr lang="en-US" sz="1000" dirty="0" smtClean="0">
                <a:latin typeface="Arial" panose="020B0604020202020204" pitchFamily="34" charset="0"/>
                <a:cs typeface="Arial" panose="020B0604020202020204" pitchFamily="34" charset="0"/>
              </a:rPr>
              <a:t>indicate </a:t>
            </a:r>
            <a:r>
              <a:rPr lang="en-US" sz="1000" dirty="0">
                <a:latin typeface="Arial" panose="020B0604020202020204" pitchFamily="34" charset="0"/>
                <a:cs typeface="Arial" panose="020B0604020202020204" pitchFamily="34" charset="0"/>
              </a:rPr>
              <a:t>an </a:t>
            </a:r>
            <a:r>
              <a:rPr lang="en-US" sz="1000" b="1" dirty="0">
                <a:solidFill>
                  <a:schemeClr val="tx2"/>
                </a:solidFill>
                <a:latin typeface="Arial" panose="020B0604020202020204" pitchFamily="34" charset="0"/>
                <a:cs typeface="Arial" panose="020B0604020202020204" pitchFamily="34" charset="0"/>
              </a:rPr>
              <a:t>agency error </a:t>
            </a:r>
            <a:r>
              <a:rPr lang="en-US" sz="1000" dirty="0">
                <a:latin typeface="Arial" panose="020B0604020202020204" pitchFamily="34" charset="0"/>
                <a:cs typeface="Arial" panose="020B0604020202020204" pitchFamily="34" charset="0"/>
              </a:rPr>
              <a:t>in </a:t>
            </a:r>
            <a:r>
              <a:rPr lang="en-US" sz="1000" dirty="0" smtClean="0">
                <a:latin typeface="Arial" panose="020B0604020202020204" pitchFamily="34" charset="0"/>
                <a:cs typeface="Arial" panose="020B0604020202020204" pitchFamily="34" charset="0"/>
              </a:rPr>
              <a:t>documenting </a:t>
            </a:r>
            <a:r>
              <a:rPr lang="en-US" sz="1000" dirty="0">
                <a:latin typeface="Arial" panose="020B0604020202020204" pitchFamily="34" charset="0"/>
                <a:cs typeface="Arial" panose="020B0604020202020204" pitchFamily="34" charset="0"/>
              </a:rPr>
              <a:t>a claimant </a:t>
            </a:r>
            <a:r>
              <a:rPr lang="en-US" sz="1000" dirty="0" smtClean="0">
                <a:latin typeface="Arial" panose="020B0604020202020204" pitchFamily="34" charset="0"/>
                <a:cs typeface="Arial" panose="020B0604020202020204" pitchFamily="34" charset="0"/>
              </a:rPr>
              <a:t>request, but no substantive error</a:t>
            </a:r>
            <a:r>
              <a:rPr lang="en-US" sz="1000" dirty="0">
                <a:latin typeface="Arial" panose="020B0604020202020204" pitchFamily="34" charset="0"/>
                <a:cs typeface="Arial" panose="020B0604020202020204" pitchFamily="34" charset="0"/>
              </a:rPr>
              <a:t/>
            </a:r>
            <a:br>
              <a:rPr lang="en-US" sz="1000" dirty="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Assumed only </a:t>
            </a:r>
            <a:r>
              <a:rPr lang="en-US" sz="1000" dirty="0">
                <a:latin typeface="Arial" panose="020B0604020202020204" pitchFamily="34" charset="0"/>
                <a:cs typeface="Arial" panose="020B0604020202020204" pitchFamily="34" charset="0"/>
              </a:rPr>
              <a:t>10% </a:t>
            </a:r>
            <a:r>
              <a:rPr lang="en-US" sz="1000" dirty="0" smtClean="0">
                <a:latin typeface="Arial" panose="020B0604020202020204" pitchFamily="34" charset="0"/>
                <a:cs typeface="Arial" panose="020B0604020202020204" pitchFamily="34" charset="0"/>
              </a:rPr>
              <a:t>of this category is actual loss to the government unless </a:t>
            </a:r>
            <a:r>
              <a:rPr lang="en-US" sz="1000" dirty="0">
                <a:latin typeface="Arial" panose="020B0604020202020204" pitchFamily="34" charset="0"/>
                <a:cs typeface="Arial" panose="020B0604020202020204" pitchFamily="34" charset="0"/>
              </a:rPr>
              <a:t>explicitly specified</a:t>
            </a:r>
          </a:p>
        </p:txBody>
      </p:sp>
      <p:sp>
        <p:nvSpPr>
          <p:cNvPr id="31" name="Rectangle 3"/>
          <p:cNvSpPr txBox="1"/>
          <p:nvPr>
            <p:custDataLst>
              <p:tags r:id="rId25"/>
            </p:custDataLst>
          </p:nvPr>
        </p:nvSpPr>
        <p:spPr>
          <a:xfrm>
            <a:off x="5242720" y="3715594"/>
            <a:ext cx="3648075"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r>
              <a:rPr lang="en-US" sz="1000" dirty="0">
                <a:latin typeface="Arial" panose="020B0604020202020204" pitchFamily="34" charset="0"/>
                <a:cs typeface="Arial" panose="020B0604020202020204" pitchFamily="34" charset="0"/>
              </a:rPr>
              <a:t>Agency financial reports and interviews </a:t>
            </a:r>
            <a:r>
              <a:rPr lang="en-US" sz="1000" dirty="0" smtClean="0">
                <a:latin typeface="Arial" panose="020B0604020202020204" pitchFamily="34" charset="0"/>
                <a:cs typeface="Arial" panose="020B0604020202020204" pitchFamily="34" charset="0"/>
              </a:rPr>
              <a:t>indicate that </a:t>
            </a:r>
            <a:r>
              <a:rPr lang="en-US" sz="1000" b="1" dirty="0">
                <a:solidFill>
                  <a:schemeClr val="tx2"/>
                </a:solidFill>
                <a:latin typeface="Arial" panose="020B0604020202020204" pitchFamily="34" charset="0"/>
                <a:cs typeface="Arial" panose="020B0604020202020204" pitchFamily="34" charset="0"/>
              </a:rPr>
              <a:t>eligibility </a:t>
            </a:r>
            <a:r>
              <a:rPr lang="en-US" sz="1000" b="1" dirty="0" smtClean="0">
                <a:solidFill>
                  <a:schemeClr val="tx2"/>
                </a:solidFill>
                <a:latin typeface="Arial" panose="020B0604020202020204" pitchFamily="34" charset="0"/>
                <a:cs typeface="Arial" panose="020B0604020202020204" pitchFamily="34" charset="0"/>
              </a:rPr>
              <a:t>or </a:t>
            </a:r>
            <a:r>
              <a:rPr lang="en-US" sz="1000" b="1" dirty="0">
                <a:solidFill>
                  <a:schemeClr val="tx2"/>
                </a:solidFill>
                <a:latin typeface="Arial" panose="020B0604020202020204" pitchFamily="34" charset="0"/>
                <a:cs typeface="Arial" panose="020B0604020202020204" pitchFamily="34" charset="0"/>
              </a:rPr>
              <a:t>policy</a:t>
            </a:r>
            <a:r>
              <a:rPr lang="en-US" sz="1000" b="1"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to award payment was unclear</a:t>
            </a:r>
          </a:p>
          <a:p>
            <a:pPr lvl="1"/>
            <a:r>
              <a:rPr lang="en-US" sz="1000" dirty="0">
                <a:latin typeface="Arial" panose="020B0604020202020204" pitchFamily="34" charset="0"/>
                <a:cs typeface="Arial" panose="020B0604020202020204" pitchFamily="34" charset="0"/>
              </a:rPr>
              <a:t>Assumed 50% </a:t>
            </a:r>
            <a:r>
              <a:rPr lang="en-US" sz="1000" dirty="0" smtClean="0">
                <a:latin typeface="Arial" panose="020B0604020202020204" pitchFamily="34" charset="0"/>
                <a:cs typeface="Arial" panose="020B0604020202020204" pitchFamily="34" charset="0"/>
              </a:rPr>
              <a:t>actual loss to the government unless </a:t>
            </a:r>
            <a:r>
              <a:rPr lang="en-US" sz="1000" dirty="0">
                <a:latin typeface="Arial" panose="020B0604020202020204" pitchFamily="34" charset="0"/>
                <a:cs typeface="Arial" panose="020B0604020202020204" pitchFamily="34" charset="0"/>
              </a:rPr>
              <a:t>explicitly specified</a:t>
            </a:r>
          </a:p>
        </p:txBody>
      </p:sp>
      <p:sp>
        <p:nvSpPr>
          <p:cNvPr id="32" name="Rectangle 20"/>
          <p:cNvSpPr txBox="1"/>
          <p:nvPr>
            <p:custDataLst>
              <p:tags r:id="rId26"/>
            </p:custDataLst>
          </p:nvPr>
        </p:nvSpPr>
        <p:spPr>
          <a:xfrm>
            <a:off x="3794919" y="2367806"/>
            <a:ext cx="1173956" cy="3077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lvl="1" indent="-68263">
              <a:buNone/>
            </a:pPr>
            <a:r>
              <a:rPr lang="en-US" sz="1000" dirty="0" smtClean="0">
                <a:latin typeface="Arial" panose="020B0604020202020204" pitchFamily="34" charset="0"/>
                <a:cs typeface="Arial" panose="020B0604020202020204" pitchFamily="34" charset="0"/>
              </a:rPr>
              <a:t>Payee was entitled to a larger payment</a:t>
            </a:r>
            <a:endParaRPr lang="en-US" sz="1000" dirty="0">
              <a:latin typeface="Arial" panose="020B0604020202020204" pitchFamily="34" charset="0"/>
              <a:cs typeface="Arial" panose="020B0604020202020204" pitchFamily="34" charset="0"/>
            </a:endParaRPr>
          </a:p>
        </p:txBody>
      </p:sp>
      <p:cxnSp>
        <p:nvCxnSpPr>
          <p:cNvPr id="33" name="AutoShape 249"/>
          <p:cNvCxnSpPr>
            <a:cxnSpLocks noChangeShapeType="1"/>
          </p:cNvCxnSpPr>
          <p:nvPr>
            <p:custDataLst>
              <p:tags r:id="rId27"/>
            </p:custDataLst>
          </p:nvPr>
        </p:nvCxnSpPr>
        <p:spPr bwMode="auto">
          <a:xfrm>
            <a:off x="158750" y="2178894"/>
            <a:ext cx="8634093" cy="0"/>
          </a:xfrm>
          <a:prstGeom prst="straightConnector1">
            <a:avLst/>
          </a:prstGeom>
          <a:ln>
            <a:solidFill>
              <a:schemeClr val="accent6"/>
            </a:solidFill>
            <a:prstDash val="dash"/>
          </a:ln>
          <a:extLst/>
        </p:spPr>
        <p:style>
          <a:lnRef idx="1">
            <a:schemeClr val="accent1"/>
          </a:lnRef>
          <a:fillRef idx="0">
            <a:schemeClr val="accent1"/>
          </a:fillRef>
          <a:effectRef idx="0">
            <a:schemeClr val="accent1"/>
          </a:effectRef>
          <a:fontRef idx="minor">
            <a:schemeClr val="tx1"/>
          </a:fontRef>
        </p:style>
      </p:cxnSp>
      <p:cxnSp>
        <p:nvCxnSpPr>
          <p:cNvPr id="34" name="AutoShape 249"/>
          <p:cNvCxnSpPr>
            <a:cxnSpLocks noChangeShapeType="1"/>
          </p:cNvCxnSpPr>
          <p:nvPr>
            <p:custDataLst>
              <p:tags r:id="rId28"/>
            </p:custDataLst>
          </p:nvPr>
        </p:nvCxnSpPr>
        <p:spPr bwMode="auto">
          <a:xfrm>
            <a:off x="158750" y="2978994"/>
            <a:ext cx="8634093" cy="0"/>
          </a:xfrm>
          <a:prstGeom prst="straightConnector1">
            <a:avLst/>
          </a:prstGeom>
          <a:ln>
            <a:solidFill>
              <a:schemeClr val="accent6"/>
            </a:solidFill>
            <a:prstDash val="dash"/>
          </a:ln>
          <a:extLst/>
        </p:spPr>
        <p:style>
          <a:lnRef idx="1">
            <a:schemeClr val="accent1"/>
          </a:lnRef>
          <a:fillRef idx="0">
            <a:schemeClr val="accent1"/>
          </a:fillRef>
          <a:effectRef idx="0">
            <a:schemeClr val="accent1"/>
          </a:effectRef>
          <a:fontRef idx="minor">
            <a:schemeClr val="tx1"/>
          </a:fontRef>
        </p:style>
      </p:cxnSp>
      <p:cxnSp>
        <p:nvCxnSpPr>
          <p:cNvPr id="35" name="AutoShape 249"/>
          <p:cNvCxnSpPr>
            <a:cxnSpLocks noChangeShapeType="1"/>
          </p:cNvCxnSpPr>
          <p:nvPr>
            <p:custDataLst>
              <p:tags r:id="rId29"/>
            </p:custDataLst>
          </p:nvPr>
        </p:nvCxnSpPr>
        <p:spPr bwMode="auto">
          <a:xfrm>
            <a:off x="158750" y="3693369"/>
            <a:ext cx="8634093" cy="0"/>
          </a:xfrm>
          <a:prstGeom prst="straightConnector1">
            <a:avLst/>
          </a:prstGeom>
          <a:ln>
            <a:solidFill>
              <a:schemeClr val="accent6"/>
            </a:solidFill>
            <a:prstDash val="dash"/>
          </a:ln>
          <a:extLst/>
        </p:spPr>
        <p:style>
          <a:lnRef idx="1">
            <a:schemeClr val="accent1"/>
          </a:lnRef>
          <a:fillRef idx="0">
            <a:schemeClr val="accent1"/>
          </a:fillRef>
          <a:effectRef idx="0">
            <a:schemeClr val="accent1"/>
          </a:effectRef>
          <a:fontRef idx="minor">
            <a:schemeClr val="tx1"/>
          </a:fontRef>
        </p:style>
      </p:cxnSp>
      <p:cxnSp>
        <p:nvCxnSpPr>
          <p:cNvPr id="36" name="AutoShape 249"/>
          <p:cNvCxnSpPr>
            <a:cxnSpLocks noChangeShapeType="1"/>
          </p:cNvCxnSpPr>
          <p:nvPr>
            <p:custDataLst>
              <p:tags r:id="rId30"/>
            </p:custDataLst>
          </p:nvPr>
        </p:nvCxnSpPr>
        <p:spPr bwMode="auto">
          <a:xfrm>
            <a:off x="158750" y="4368056"/>
            <a:ext cx="8634093" cy="0"/>
          </a:xfrm>
          <a:prstGeom prst="straightConnector1">
            <a:avLst/>
          </a:prstGeom>
          <a:ln>
            <a:solidFill>
              <a:schemeClr val="accent6"/>
            </a:solidFill>
            <a:prstDash val="dash"/>
          </a:ln>
          <a:extLst/>
        </p:spPr>
        <p:style>
          <a:lnRef idx="1">
            <a:schemeClr val="accent1"/>
          </a:lnRef>
          <a:fillRef idx="0">
            <a:schemeClr val="accent1"/>
          </a:fillRef>
          <a:effectRef idx="0">
            <a:schemeClr val="accent1"/>
          </a:effectRef>
          <a:fontRef idx="minor">
            <a:schemeClr val="tx1"/>
          </a:fontRef>
        </p:style>
      </p:cxnSp>
      <p:cxnSp>
        <p:nvCxnSpPr>
          <p:cNvPr id="37" name="AutoShape 249"/>
          <p:cNvCxnSpPr>
            <a:cxnSpLocks noChangeShapeType="1"/>
          </p:cNvCxnSpPr>
          <p:nvPr>
            <p:custDataLst>
              <p:tags r:id="rId31"/>
            </p:custDataLst>
          </p:nvPr>
        </p:nvCxnSpPr>
        <p:spPr bwMode="auto">
          <a:xfrm>
            <a:off x="158750" y="5091956"/>
            <a:ext cx="8634093" cy="0"/>
          </a:xfrm>
          <a:prstGeom prst="straightConnector1">
            <a:avLst/>
          </a:prstGeom>
          <a:ln>
            <a:solidFill>
              <a:schemeClr val="accent6"/>
            </a:solidFill>
            <a:prstDash val="dash"/>
          </a:ln>
          <a:extLst/>
        </p:spPr>
        <p:style>
          <a:lnRef idx="1">
            <a:schemeClr val="accent1"/>
          </a:lnRef>
          <a:fillRef idx="0">
            <a:schemeClr val="accent1"/>
          </a:fillRef>
          <a:effectRef idx="0">
            <a:schemeClr val="accent1"/>
          </a:effectRef>
          <a:fontRef idx="minor">
            <a:schemeClr val="tx1"/>
          </a:fontRef>
        </p:style>
      </p:cxnSp>
      <p:sp>
        <p:nvSpPr>
          <p:cNvPr id="38" name="Rectangle 3"/>
          <p:cNvSpPr txBox="1"/>
          <p:nvPr>
            <p:custDataLst>
              <p:tags r:id="rId32"/>
            </p:custDataLst>
          </p:nvPr>
        </p:nvSpPr>
        <p:spPr>
          <a:xfrm>
            <a:off x="5242720" y="4433144"/>
            <a:ext cx="3571080"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r>
              <a:rPr lang="en-US" sz="1000" dirty="0">
                <a:latin typeface="Arial" panose="020B0604020202020204" pitchFamily="34" charset="0"/>
                <a:cs typeface="Arial" panose="020B0604020202020204" pitchFamily="34" charset="0"/>
              </a:rPr>
              <a:t>Fraud rate of total outlays </a:t>
            </a:r>
            <a:r>
              <a:rPr lang="en-US" sz="1000" dirty="0" smtClean="0">
                <a:latin typeface="Arial" panose="020B0604020202020204" pitchFamily="34" charset="0"/>
                <a:cs typeface="Arial" panose="020B0604020202020204" pitchFamily="34" charset="0"/>
              </a:rPr>
              <a:t>based </a:t>
            </a:r>
            <a:r>
              <a:rPr lang="en-US" sz="1000" dirty="0">
                <a:latin typeface="Arial" panose="020B0604020202020204" pitchFamily="34" charset="0"/>
                <a:cs typeface="Arial" panose="020B0604020202020204" pitchFamily="34" charset="0"/>
              </a:rPr>
              <a:t>on research and interviews</a:t>
            </a:r>
          </a:p>
          <a:p>
            <a:pPr lvl="1"/>
            <a:r>
              <a:rPr lang="en-US" sz="1000" dirty="0" smtClean="0">
                <a:latin typeface="Arial" panose="020B0604020202020204" pitchFamily="34" charset="0"/>
                <a:cs typeface="Arial" panose="020B0604020202020204" pitchFamily="34" charset="0"/>
              </a:rPr>
              <a:t>NOTE: Figure </a:t>
            </a:r>
            <a:r>
              <a:rPr lang="en-US" sz="1000" b="1" dirty="0" smtClean="0">
                <a:solidFill>
                  <a:schemeClr val="tx2"/>
                </a:solidFill>
                <a:latin typeface="Arial" panose="020B0604020202020204" pitchFamily="34" charset="0"/>
                <a:cs typeface="Arial" panose="020B0604020202020204" pitchFamily="34" charset="0"/>
              </a:rPr>
              <a:t>does not include</a:t>
            </a:r>
            <a:r>
              <a:rPr lang="en-US" sz="1000" b="1" dirty="0" smtClean="0">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uncounted fraud from non-high-risk programs (e.g., tax fraud); actual figure across government likely to be </a:t>
            </a:r>
            <a:r>
              <a:rPr lang="en-US" sz="1000" b="1" dirty="0" smtClean="0">
                <a:solidFill>
                  <a:schemeClr val="tx2"/>
                </a:solidFill>
                <a:latin typeface="Arial" panose="020B0604020202020204" pitchFamily="34" charset="0"/>
                <a:cs typeface="Arial" panose="020B0604020202020204" pitchFamily="34" charset="0"/>
              </a:rPr>
              <a:t>much higher</a:t>
            </a:r>
            <a:endParaRPr lang="en-US" sz="1000" b="1" dirty="0">
              <a:solidFill>
                <a:schemeClr val="tx2"/>
              </a:solidFill>
              <a:latin typeface="Arial" panose="020B0604020202020204" pitchFamily="34" charset="0"/>
              <a:cs typeface="Arial" panose="020B0604020202020204" pitchFamily="34" charset="0"/>
            </a:endParaRPr>
          </a:p>
        </p:txBody>
      </p:sp>
      <p:sp>
        <p:nvSpPr>
          <p:cNvPr id="39" name="Rectangle 20"/>
          <p:cNvSpPr txBox="1"/>
          <p:nvPr>
            <p:custDataLst>
              <p:tags r:id="rId33"/>
            </p:custDataLst>
          </p:nvPr>
        </p:nvSpPr>
        <p:spPr>
          <a:xfrm>
            <a:off x="3794919" y="4433144"/>
            <a:ext cx="1066800" cy="61555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lvl="1" indent="-68263">
              <a:buNone/>
            </a:pPr>
            <a:r>
              <a:rPr lang="en-US" sz="1000" dirty="0" smtClean="0">
                <a:latin typeface="Arial" panose="020B0604020202020204" pitchFamily="34" charset="0"/>
                <a:cs typeface="Arial" panose="020B0604020202020204" pitchFamily="34" charset="0"/>
              </a:rPr>
              <a:t>Fraud </a:t>
            </a:r>
            <a:r>
              <a:rPr lang="en-US" sz="1000" dirty="0">
                <a:latin typeface="Arial" panose="020B0604020202020204" pitchFamily="34" charset="0"/>
                <a:cs typeface="Arial" panose="020B0604020202020204" pitchFamily="34" charset="0"/>
              </a:rPr>
              <a:t>not </a:t>
            </a:r>
            <a:r>
              <a:rPr lang="en-US" sz="1000" dirty="0" smtClean="0">
                <a:latin typeface="Arial" panose="020B0604020202020204" pitchFamily="34" charset="0"/>
                <a:cs typeface="Arial" panose="020B0604020202020204" pitchFamily="34" charset="0"/>
              </a:rPr>
              <a:t>counted in </a:t>
            </a:r>
            <a:r>
              <a:rPr lang="en-US" sz="1000" dirty="0">
                <a:latin typeface="Arial" panose="020B0604020202020204" pitchFamily="34" charset="0"/>
                <a:cs typeface="Arial" panose="020B0604020202020204" pitchFamily="34" charset="0"/>
              </a:rPr>
              <a:t>existing improper payment </a:t>
            </a:r>
            <a:r>
              <a:rPr lang="en-US" sz="1000" dirty="0" smtClean="0">
                <a:latin typeface="Arial" panose="020B0604020202020204" pitchFamily="34" charset="0"/>
                <a:cs typeface="Arial" panose="020B0604020202020204" pitchFamily="34" charset="0"/>
              </a:rPr>
              <a:t>accounting</a:t>
            </a:r>
            <a:endParaRPr lang="en-US" sz="1000" dirty="0">
              <a:latin typeface="Arial" panose="020B0604020202020204" pitchFamily="34" charset="0"/>
              <a:cs typeface="Arial" panose="020B0604020202020204" pitchFamily="34" charset="0"/>
            </a:endParaRPr>
          </a:p>
        </p:txBody>
      </p:sp>
      <p:sp>
        <p:nvSpPr>
          <p:cNvPr id="40" name="Rectangle 3"/>
          <p:cNvSpPr txBox="1"/>
          <p:nvPr>
            <p:custDataLst>
              <p:tags r:id="rId34"/>
            </p:custDataLst>
          </p:nvPr>
        </p:nvSpPr>
        <p:spPr>
          <a:xfrm>
            <a:off x="5242719" y="1189881"/>
            <a:ext cx="2985532" cy="1538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r>
              <a:rPr lang="en-US" sz="1000" b="1" dirty="0" smtClean="0">
                <a:solidFill>
                  <a:schemeClr val="tx2"/>
                </a:solidFill>
                <a:latin typeface="Arial" panose="020B0604020202020204" pitchFamily="34" charset="0"/>
                <a:cs typeface="Arial" panose="020B0604020202020204" pitchFamily="34" charset="0"/>
              </a:rPr>
              <a:t>Methodology</a:t>
            </a:r>
            <a:endParaRPr lang="en-US" sz="1000" b="1" dirty="0">
              <a:solidFill>
                <a:schemeClr val="tx2"/>
              </a:solidFill>
              <a:latin typeface="Arial" panose="020B0604020202020204" pitchFamily="34" charset="0"/>
              <a:cs typeface="Arial" panose="020B0604020202020204" pitchFamily="34" charset="0"/>
            </a:endParaRPr>
          </a:p>
        </p:txBody>
      </p:sp>
      <p:sp>
        <p:nvSpPr>
          <p:cNvPr id="41" name="Rectangle 3"/>
          <p:cNvSpPr txBox="1"/>
          <p:nvPr>
            <p:custDataLst>
              <p:tags r:id="rId35"/>
            </p:custDataLst>
          </p:nvPr>
        </p:nvSpPr>
        <p:spPr>
          <a:xfrm>
            <a:off x="3794919" y="1189881"/>
            <a:ext cx="1173956" cy="1538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ctr"/>
            <a:r>
              <a:rPr lang="en-US" sz="1000" b="1" dirty="0" smtClean="0">
                <a:solidFill>
                  <a:schemeClr val="tx2"/>
                </a:solidFill>
                <a:latin typeface="Arial" panose="020B0604020202020204" pitchFamily="34" charset="0"/>
                <a:cs typeface="Arial" panose="020B0604020202020204" pitchFamily="34" charset="0"/>
              </a:rPr>
              <a:t>Description</a:t>
            </a:r>
            <a:endParaRPr lang="en-US" sz="1000" b="1" dirty="0">
              <a:solidFill>
                <a:schemeClr val="tx2"/>
              </a:solidFill>
              <a:latin typeface="Arial" panose="020B0604020202020204" pitchFamily="34" charset="0"/>
              <a:cs typeface="Arial" panose="020B0604020202020204" pitchFamily="34" charset="0"/>
            </a:endParaRPr>
          </a:p>
        </p:txBody>
      </p:sp>
      <p:sp>
        <p:nvSpPr>
          <p:cNvPr id="42" name="Rectangle 20"/>
          <p:cNvSpPr txBox="1"/>
          <p:nvPr>
            <p:custDataLst>
              <p:tags r:id="rId36"/>
            </p:custDataLst>
          </p:nvPr>
        </p:nvSpPr>
        <p:spPr>
          <a:xfrm>
            <a:off x="3794919" y="5201494"/>
            <a:ext cx="1066800" cy="1538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lvl="1" indent="-68263">
              <a:buNone/>
            </a:pPr>
            <a:r>
              <a:rPr lang="en-US" sz="1000" dirty="0" smtClean="0">
                <a:latin typeface="Arial" panose="020B0604020202020204" pitchFamily="34" charset="0"/>
                <a:cs typeface="Arial" panose="020B0604020202020204" pitchFamily="34" charset="0"/>
              </a:rPr>
              <a:t>Total dollar loss</a:t>
            </a:r>
            <a:endParaRPr lang="en-US" sz="1000" dirty="0">
              <a:latin typeface="Arial" panose="020B0604020202020204" pitchFamily="34" charset="0"/>
              <a:cs typeface="Arial" panose="020B0604020202020204" pitchFamily="34" charset="0"/>
            </a:endParaRPr>
          </a:p>
        </p:txBody>
      </p:sp>
      <p:sp>
        <p:nvSpPr>
          <p:cNvPr id="43" name="Rectangle 20"/>
          <p:cNvSpPr txBox="1"/>
          <p:nvPr>
            <p:custDataLst>
              <p:tags r:id="rId37"/>
            </p:custDataLst>
          </p:nvPr>
        </p:nvSpPr>
        <p:spPr>
          <a:xfrm>
            <a:off x="3789998" y="1566119"/>
            <a:ext cx="106680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lvl="1" indent="-68263">
              <a:buNone/>
            </a:pPr>
            <a:r>
              <a:rPr lang="en-US" sz="1000" dirty="0" smtClean="0">
                <a:latin typeface="Arial" panose="020B0604020202020204" pitchFamily="34" charset="0"/>
                <a:cs typeface="Arial" panose="020B0604020202020204" pitchFamily="34" charset="0"/>
              </a:rPr>
              <a:t>OMB estimate of improper payments</a:t>
            </a:r>
            <a:endParaRPr lang="en-US" sz="1000" dirty="0">
              <a:latin typeface="Arial" panose="020B0604020202020204" pitchFamily="34" charset="0"/>
              <a:cs typeface="Arial" panose="020B0604020202020204" pitchFamily="34" charset="0"/>
            </a:endParaRPr>
          </a:p>
        </p:txBody>
      </p:sp>
      <p:sp>
        <p:nvSpPr>
          <p:cNvPr id="44" name="Rectangle 20"/>
          <p:cNvSpPr txBox="1"/>
          <p:nvPr>
            <p:custDataLst>
              <p:tags r:id="rId38"/>
            </p:custDataLst>
          </p:nvPr>
        </p:nvSpPr>
        <p:spPr>
          <a:xfrm>
            <a:off x="5242720" y="1564531"/>
            <a:ext cx="3425030"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92024" lvl="1" indent="-192024">
              <a:buSzPct val="100000"/>
              <a:buFont typeface="Wingdings" pitchFamily="2" charset="2"/>
              <a:buChar char="§"/>
            </a:pPr>
            <a:r>
              <a:rPr lang="en-US" sz="1000" dirty="0" smtClean="0">
                <a:latin typeface="Arial" panose="020B0604020202020204" pitchFamily="34" charset="0"/>
                <a:cs typeface="Arial" panose="020B0604020202020204" pitchFamily="34" charset="0"/>
              </a:rPr>
              <a:t>Agencies follow OMB guidelines for classifying improper payments in three categories: </a:t>
            </a:r>
            <a:r>
              <a:rPr lang="en-US" sz="1000" b="1" dirty="0" smtClean="0">
                <a:solidFill>
                  <a:schemeClr val="tx2"/>
                </a:solidFill>
                <a:latin typeface="Arial" panose="020B0604020202020204" pitchFamily="34" charset="0"/>
                <a:cs typeface="Arial" panose="020B0604020202020204" pitchFamily="34" charset="0"/>
              </a:rPr>
              <a:t>verification, administration, and authentication</a:t>
            </a:r>
            <a:endParaRPr lang="en-US" sz="1000" b="1" dirty="0">
              <a:solidFill>
                <a:schemeClr val="tx2"/>
              </a:solidFill>
              <a:latin typeface="Arial" panose="020B0604020202020204" pitchFamily="34" charset="0"/>
              <a:cs typeface="Arial" panose="020B0604020202020204" pitchFamily="34" charset="0"/>
            </a:endParaRPr>
          </a:p>
        </p:txBody>
      </p:sp>
      <p:sp>
        <p:nvSpPr>
          <p:cNvPr id="45" name="Rectangle 20"/>
          <p:cNvSpPr txBox="1"/>
          <p:nvPr>
            <p:custDataLst>
              <p:tags r:id="rId39"/>
            </p:custDataLst>
          </p:nvPr>
        </p:nvSpPr>
        <p:spPr>
          <a:xfrm>
            <a:off x="3794919" y="3744169"/>
            <a:ext cx="1173956" cy="46166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lvl="1" indent="-68263">
              <a:buNone/>
            </a:pPr>
            <a:r>
              <a:rPr lang="en-US" sz="1000" dirty="0" smtClean="0">
                <a:latin typeface="Arial" panose="020B0604020202020204" pitchFamily="34" charset="0"/>
                <a:cs typeface="Arial" panose="020B0604020202020204" pitchFamily="34" charset="0"/>
              </a:rPr>
              <a:t>Portion </a:t>
            </a:r>
            <a:r>
              <a:rPr lang="en-US" sz="1000" dirty="0">
                <a:latin typeface="Arial" panose="020B0604020202020204" pitchFamily="34" charset="0"/>
                <a:cs typeface="Arial" panose="020B0604020202020204" pitchFamily="34" charset="0"/>
              </a:rPr>
              <a:t>of overpayments </a:t>
            </a:r>
            <a:r>
              <a:rPr lang="en-US" sz="1000" dirty="0" smtClean="0">
                <a:latin typeface="Arial" panose="020B0604020202020204" pitchFamily="34" charset="0"/>
                <a:cs typeface="Arial" panose="020B0604020202020204" pitchFamily="34" charset="0"/>
              </a:rPr>
              <a:t>that is correct</a:t>
            </a:r>
            <a:endParaRPr lang="en-US" sz="1000" dirty="0">
              <a:latin typeface="Arial" panose="020B0604020202020204" pitchFamily="34" charset="0"/>
              <a:cs typeface="Arial" panose="020B0604020202020204" pitchFamily="34" charset="0"/>
            </a:endParaRPr>
          </a:p>
        </p:txBody>
      </p:sp>
      <p:sp>
        <p:nvSpPr>
          <p:cNvPr id="46" name="Rectangle 20"/>
          <p:cNvSpPr txBox="1"/>
          <p:nvPr>
            <p:custDataLst>
              <p:tags r:id="rId40"/>
            </p:custDataLst>
          </p:nvPr>
        </p:nvSpPr>
        <p:spPr>
          <a:xfrm>
            <a:off x="5242720" y="5201494"/>
            <a:ext cx="3425030" cy="76944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192024" lvl="1" indent="-192024">
              <a:buSzPct val="100000"/>
              <a:buFont typeface="Wingdings" pitchFamily="2" charset="2"/>
              <a:buChar char="§"/>
            </a:pPr>
            <a:r>
              <a:rPr lang="en-US" sz="1000" b="1" dirty="0" smtClean="0">
                <a:solidFill>
                  <a:schemeClr val="tx2"/>
                </a:solidFill>
                <a:latin typeface="Arial" panose="020B0604020202020204" pitchFamily="34" charset="0"/>
                <a:cs typeface="Arial" panose="020B0604020202020204" pitchFamily="34" charset="0"/>
              </a:rPr>
              <a:t>Actual loss to the government</a:t>
            </a:r>
            <a:r>
              <a:rPr lang="en-US" sz="1000" b="1" dirty="0">
                <a:solidFill>
                  <a:schemeClr val="tx2"/>
                </a:solidFill>
                <a:latin typeface="Arial" panose="020B0604020202020204" pitchFamily="34" charset="0"/>
                <a:cs typeface="Arial" panose="020B0604020202020204" pitchFamily="34" charset="0"/>
              </a:rPr>
              <a:t> </a:t>
            </a:r>
            <a:r>
              <a:rPr lang="en-US" sz="1000" dirty="0" smtClean="0">
                <a:latin typeface="Arial" panose="020B0604020202020204" pitchFamily="34" charset="0"/>
                <a:cs typeface="Arial" panose="020B0604020202020204" pitchFamily="34" charset="0"/>
              </a:rPr>
              <a:t>is the summation of</a:t>
            </a:r>
          </a:p>
          <a:p>
            <a:pPr marL="365125" lvl="3" indent="-171450">
              <a:buSzPct val="100000"/>
              <a:buFont typeface="Arial" pitchFamily="34" charset="0"/>
              <a:buChar char="‒"/>
            </a:pPr>
            <a:r>
              <a:rPr lang="en-US" sz="1000" dirty="0">
                <a:latin typeface="Arial" panose="020B0604020202020204" pitchFamily="34" charset="0"/>
                <a:cs typeface="Arial" panose="020B0604020202020204" pitchFamily="34" charset="0"/>
              </a:rPr>
              <a:t>P</a:t>
            </a:r>
            <a:r>
              <a:rPr lang="en-US" sz="1000" dirty="0" smtClean="0">
                <a:latin typeface="Arial" panose="020B0604020202020204" pitchFamily="34" charset="0"/>
                <a:cs typeface="Arial" panose="020B0604020202020204" pitchFamily="34" charset="0"/>
              </a:rPr>
              <a:t>ayments where the full amount was lost to the government</a:t>
            </a:r>
          </a:p>
          <a:p>
            <a:pPr marL="365125" lvl="3" indent="-171450">
              <a:buSzPct val="100000"/>
              <a:buFont typeface="Arial" pitchFamily="34" charset="0"/>
              <a:buChar char="‒"/>
            </a:pPr>
            <a:r>
              <a:rPr lang="en-US" sz="1000" dirty="0">
                <a:latin typeface="Arial" panose="020B0604020202020204" pitchFamily="34" charset="0"/>
                <a:cs typeface="Arial" panose="020B0604020202020204" pitchFamily="34" charset="0"/>
              </a:rPr>
              <a:t>T</a:t>
            </a:r>
            <a:r>
              <a:rPr lang="en-US" sz="1000" dirty="0" smtClean="0">
                <a:latin typeface="Arial" panose="020B0604020202020204" pitchFamily="34" charset="0"/>
                <a:cs typeface="Arial" panose="020B0604020202020204" pitchFamily="34" charset="0"/>
              </a:rPr>
              <a:t>he </a:t>
            </a:r>
            <a:r>
              <a:rPr lang="en-US" sz="1000" dirty="0">
                <a:latin typeface="Arial" panose="020B0604020202020204" pitchFamily="34" charset="0"/>
                <a:cs typeface="Arial" panose="020B0604020202020204" pitchFamily="34" charset="0"/>
              </a:rPr>
              <a:t>ineligible portion of </a:t>
            </a:r>
            <a:r>
              <a:rPr lang="en-US" sz="1000" dirty="0" smtClean="0">
                <a:latin typeface="Arial" panose="020B0604020202020204" pitchFamily="34" charset="0"/>
                <a:cs typeface="Arial" panose="020B0604020202020204" pitchFamily="34" charset="0"/>
              </a:rPr>
              <a:t>overpayments</a:t>
            </a:r>
          </a:p>
          <a:p>
            <a:pPr marL="365125" lvl="3" indent="-171450">
              <a:buSzPct val="100000"/>
              <a:buFont typeface="Arial" pitchFamily="34" charset="0"/>
              <a:buChar char="‒"/>
            </a:pPr>
            <a:r>
              <a:rPr lang="en-US" sz="1000" dirty="0" smtClean="0">
                <a:latin typeface="Arial" panose="020B0604020202020204" pitchFamily="34" charset="0"/>
                <a:cs typeface="Arial" panose="020B0604020202020204" pitchFamily="34" charset="0"/>
              </a:rPr>
              <a:t>Uncounted fraud </a:t>
            </a:r>
          </a:p>
        </p:txBody>
      </p:sp>
      <p:pic>
        <p:nvPicPr>
          <p:cNvPr id="47" name="Picture 2"/>
          <p:cNvPicPr>
            <a:picLocks noChangeAspect="1" noChangeArrowheads="1"/>
          </p:cNvPicPr>
          <p:nvPr/>
        </p:nvPicPr>
        <p:blipFill>
          <a:blip r:embed="rId43">
            <a:extLst>
              <a:ext uri="{28A0092B-C50C-407E-A947-70E740481C1C}">
                <a14:useLocalDpi xmlns:a14="http://schemas.microsoft.com/office/drawing/2010/main" val="0"/>
              </a:ext>
            </a:extLst>
          </a:blip>
          <a:srcRect/>
          <a:stretch>
            <a:fillRect/>
          </a:stretch>
        </p:blipFill>
        <p:spPr bwMode="auto">
          <a:xfrm>
            <a:off x="7934325" y="0"/>
            <a:ext cx="1209675"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3240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Improper Payment Initiative</a:t>
            </a:r>
            <a:endParaRPr lang="en-US" sz="2400" b="1" i="1" dirty="0">
              <a:latin typeface="Times New Roman" pitchFamily="18" charset="0"/>
              <a:cs typeface="Times New Roman" pitchFamily="18" charset="0"/>
            </a:endParaRPr>
          </a:p>
        </p:txBody>
      </p:sp>
      <p:sp>
        <p:nvSpPr>
          <p:cNvPr id="6" name="Notched Right Arrow 5"/>
          <p:cNvSpPr/>
          <p:nvPr/>
        </p:nvSpPr>
        <p:spPr>
          <a:xfrm>
            <a:off x="150876" y="1681863"/>
            <a:ext cx="8840724" cy="838200"/>
          </a:xfrm>
          <a:prstGeom prst="notched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8" name="Oval 7"/>
          <p:cNvSpPr/>
          <p:nvPr/>
        </p:nvSpPr>
        <p:spPr>
          <a:xfrm>
            <a:off x="7529877" y="1986663"/>
            <a:ext cx="228600" cy="228600"/>
          </a:xfrm>
          <a:prstGeom prst="ellipse">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9" name="Oval 8"/>
          <p:cNvSpPr/>
          <p:nvPr/>
        </p:nvSpPr>
        <p:spPr>
          <a:xfrm>
            <a:off x="5105400" y="1986663"/>
            <a:ext cx="228600" cy="228600"/>
          </a:xfrm>
          <a:prstGeom prst="ellipse">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10" name="Oval 9"/>
          <p:cNvSpPr/>
          <p:nvPr/>
        </p:nvSpPr>
        <p:spPr>
          <a:xfrm>
            <a:off x="2819400" y="1986663"/>
            <a:ext cx="228600" cy="228600"/>
          </a:xfrm>
          <a:prstGeom prst="ellipse">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11" name="Oval 10"/>
          <p:cNvSpPr/>
          <p:nvPr/>
        </p:nvSpPr>
        <p:spPr>
          <a:xfrm>
            <a:off x="838200" y="1986663"/>
            <a:ext cx="228600" cy="228600"/>
          </a:xfrm>
          <a:prstGeom prst="ellipse">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12" name="Rectangle 11"/>
          <p:cNvSpPr/>
          <p:nvPr/>
        </p:nvSpPr>
        <p:spPr>
          <a:xfrm>
            <a:off x="210829" y="649057"/>
            <a:ext cx="1819275" cy="116224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lvl="0" algn="ctr" defTabSz="622300">
              <a:lnSpc>
                <a:spcPct val="90000"/>
              </a:lnSpc>
              <a:spcBef>
                <a:spcPct val="0"/>
              </a:spcBef>
              <a:spcAft>
                <a:spcPct val="35000"/>
              </a:spcAft>
            </a:pPr>
            <a:r>
              <a:rPr lang="en-US" sz="1200" b="1" kern="1200" dirty="0" smtClean="0">
                <a:latin typeface="Times New Roman" pitchFamily="18" charset="0"/>
                <a:cs typeface="Times New Roman" pitchFamily="18" charset="0"/>
              </a:rPr>
              <a:t>Executive Order - Reducing Improper Payments and Eliminating Waste in Federal Programs</a:t>
            </a:r>
            <a:r>
              <a:rPr lang="en-US" sz="1200" u="sng" kern="1200" dirty="0" smtClean="0">
                <a:latin typeface="Times New Roman" pitchFamily="18" charset="0"/>
                <a:cs typeface="Times New Roman" pitchFamily="18" charset="0"/>
              </a:rPr>
              <a:t> </a:t>
            </a:r>
          </a:p>
          <a:p>
            <a:pPr lvl="0" algn="ctr" defTabSz="622300">
              <a:lnSpc>
                <a:spcPct val="90000"/>
              </a:lnSpc>
              <a:spcBef>
                <a:spcPct val="0"/>
              </a:spcBef>
              <a:spcAft>
                <a:spcPct val="35000"/>
              </a:spcAft>
            </a:pPr>
            <a:r>
              <a:rPr lang="en-US" sz="1200" kern="1200" dirty="0" smtClean="0">
                <a:latin typeface="Times New Roman" pitchFamily="18" charset="0"/>
                <a:cs typeface="Times New Roman" pitchFamily="18" charset="0"/>
              </a:rPr>
              <a:t>November 2009</a:t>
            </a:r>
            <a:endParaRPr lang="en-US" sz="1200" kern="1200" dirty="0">
              <a:latin typeface="Times New Roman" pitchFamily="18" charset="0"/>
              <a:cs typeface="Times New Roman" pitchFamily="18" charset="0"/>
            </a:endParaRPr>
          </a:p>
        </p:txBody>
      </p:sp>
      <p:sp>
        <p:nvSpPr>
          <p:cNvPr id="13" name="Rectangle 12"/>
          <p:cNvSpPr/>
          <p:nvPr/>
        </p:nvSpPr>
        <p:spPr>
          <a:xfrm>
            <a:off x="157162" y="2423160"/>
            <a:ext cx="1824038" cy="2123658"/>
          </a:xfrm>
          <a:prstGeom prst="rect">
            <a:avLst/>
          </a:prstGeom>
        </p:spPr>
        <p:txBody>
          <a:bodyPr wrap="square">
            <a:spAutoFit/>
          </a:bodyPr>
          <a:lstStyle/>
          <a:p>
            <a:r>
              <a:rPr lang="en-US" sz="1100" dirty="0" smtClean="0">
                <a:latin typeface="Times New Roman" pitchFamily="18" charset="0"/>
                <a:cs typeface="Times New Roman" pitchFamily="18" charset="0"/>
              </a:rPr>
              <a:t>The purpose of this order was to reduce improper payments by intensifying efforts to eliminate payment error, waste, fraud, and abuse in the major programs administered by the Federal Government, while continuing to ensure that Federal programs serve and provide access to their intended beneficiaries.</a:t>
            </a:r>
            <a:endParaRPr lang="en-US" sz="1100" dirty="0">
              <a:latin typeface="Times New Roman" pitchFamily="18" charset="0"/>
              <a:cs typeface="Times New Roman" pitchFamily="18" charset="0"/>
            </a:endParaRPr>
          </a:p>
        </p:txBody>
      </p:sp>
      <p:pic>
        <p:nvPicPr>
          <p:cNvPr id="14" name="Picture 2" descr="http://www.tlj-news.com/wp-content/uploads/2011/10/obama-signs-executive-order2.jpg"/>
          <p:cNvPicPr>
            <a:picLocks noChangeAspect="1" noChangeArrowheads="1"/>
          </p:cNvPicPr>
          <p:nvPr/>
        </p:nvPicPr>
        <p:blipFill>
          <a:blip r:embed="rId2" cstate="print"/>
          <a:srcRect/>
          <a:stretch>
            <a:fillRect/>
          </a:stretch>
        </p:blipFill>
        <p:spPr bwMode="auto">
          <a:xfrm>
            <a:off x="277260" y="5006678"/>
            <a:ext cx="1417835" cy="1113222"/>
          </a:xfrm>
          <a:prstGeom prst="rect">
            <a:avLst/>
          </a:prstGeom>
          <a:ln>
            <a:noFill/>
          </a:ln>
          <a:effectLst>
            <a:outerShdw blurRad="292100" dist="139700" dir="2700000" algn="tl" rotWithShape="0">
              <a:srgbClr val="333333">
                <a:alpha val="65000"/>
              </a:srgbClr>
            </a:outerShdw>
          </a:effectLst>
        </p:spPr>
      </p:pic>
      <p:sp>
        <p:nvSpPr>
          <p:cNvPr id="15" name="TextBox 14"/>
          <p:cNvSpPr txBox="1"/>
          <p:nvPr/>
        </p:nvSpPr>
        <p:spPr>
          <a:xfrm>
            <a:off x="2057399" y="617995"/>
            <a:ext cx="1981201" cy="1154162"/>
          </a:xfrm>
          <a:prstGeom prst="rect">
            <a:avLst/>
          </a:prstGeom>
          <a:noFill/>
        </p:spPr>
        <p:txBody>
          <a:bodyPr wrap="square" rtlCol="0">
            <a:spAutoFit/>
          </a:bodyPr>
          <a:lstStyle/>
          <a:p>
            <a:pPr lvl="0" algn="ctr" defTabSz="622300">
              <a:lnSpc>
                <a:spcPct val="90000"/>
              </a:lnSpc>
              <a:spcBef>
                <a:spcPct val="0"/>
              </a:spcBef>
              <a:spcAft>
                <a:spcPct val="35000"/>
              </a:spcAft>
            </a:pPr>
            <a:r>
              <a:rPr lang="en-US" sz="1200" b="1" dirty="0" smtClean="0">
                <a:latin typeface="Times New Roman" pitchFamily="18" charset="0"/>
                <a:cs typeface="Times New Roman" pitchFamily="18" charset="0"/>
              </a:rPr>
              <a:t>Presidential Memorandum-Enhancing Payment Accuracy Through a “Do Not Pay List”</a:t>
            </a:r>
          </a:p>
          <a:p>
            <a:pPr lvl="0" algn="ctr" defTabSz="622300">
              <a:lnSpc>
                <a:spcPct val="90000"/>
              </a:lnSpc>
              <a:spcBef>
                <a:spcPct val="0"/>
              </a:spcBef>
              <a:spcAft>
                <a:spcPct val="35000"/>
              </a:spcAft>
            </a:pPr>
            <a:r>
              <a:rPr lang="en-US" sz="1200" dirty="0" smtClean="0">
                <a:latin typeface="Times New Roman" pitchFamily="18" charset="0"/>
                <a:cs typeface="Times New Roman" pitchFamily="18" charset="0"/>
              </a:rPr>
              <a:t>June 2010</a:t>
            </a:r>
          </a:p>
        </p:txBody>
      </p:sp>
      <p:sp>
        <p:nvSpPr>
          <p:cNvPr id="16" name="TextBox 15"/>
          <p:cNvSpPr txBox="1"/>
          <p:nvPr/>
        </p:nvSpPr>
        <p:spPr>
          <a:xfrm>
            <a:off x="4300346" y="617995"/>
            <a:ext cx="1795654" cy="692497"/>
          </a:xfrm>
          <a:prstGeom prst="rect">
            <a:avLst/>
          </a:prstGeom>
          <a:noFill/>
        </p:spPr>
        <p:txBody>
          <a:bodyPr wrap="square" rtlCol="0">
            <a:spAutoFit/>
          </a:bodyPr>
          <a:lstStyle/>
          <a:p>
            <a:pPr lvl="0" algn="ctr" defTabSz="622300">
              <a:spcBef>
                <a:spcPct val="0"/>
              </a:spcBef>
              <a:spcAft>
                <a:spcPct val="35000"/>
              </a:spcAft>
            </a:pPr>
            <a:r>
              <a:rPr lang="en-US" sz="1200" b="1" dirty="0" smtClean="0">
                <a:latin typeface="Times New Roman" pitchFamily="18" charset="0"/>
                <a:cs typeface="Times New Roman" pitchFamily="18" charset="0"/>
              </a:rPr>
              <a:t>Development of the Do Not Pay Business Center</a:t>
            </a:r>
          </a:p>
          <a:p>
            <a:pPr lvl="0" algn="ctr" defTabSz="622300">
              <a:lnSpc>
                <a:spcPct val="90000"/>
              </a:lnSpc>
              <a:spcBef>
                <a:spcPct val="0"/>
              </a:spcBef>
              <a:spcAft>
                <a:spcPct val="35000"/>
              </a:spcAft>
            </a:pPr>
            <a:r>
              <a:rPr lang="en-US" sz="1200" dirty="0" smtClean="0">
                <a:latin typeface="Times New Roman" pitchFamily="18" charset="0"/>
                <a:cs typeface="Times New Roman" pitchFamily="18" charset="0"/>
              </a:rPr>
              <a:t>April 2011</a:t>
            </a:r>
          </a:p>
        </p:txBody>
      </p:sp>
      <p:sp>
        <p:nvSpPr>
          <p:cNvPr id="17" name="Rectangle 16"/>
          <p:cNvSpPr/>
          <p:nvPr/>
        </p:nvSpPr>
        <p:spPr>
          <a:xfrm>
            <a:off x="4376547" y="2424354"/>
            <a:ext cx="1795653" cy="2123658"/>
          </a:xfrm>
          <a:prstGeom prst="rect">
            <a:avLst/>
          </a:prstGeom>
        </p:spPr>
        <p:txBody>
          <a:bodyPr wrap="square">
            <a:spAutoFit/>
          </a:bodyPr>
          <a:lstStyle/>
          <a:p>
            <a:r>
              <a:rPr lang="en-US" sz="1100" dirty="0" smtClean="0">
                <a:latin typeface="Times New Roman" pitchFamily="18" charset="0"/>
                <a:cs typeface="Times New Roman" pitchFamily="18" charset="0"/>
              </a:rPr>
              <a:t>The Treasury’s Bureau of the Fiscal Service partnered with the Saint Louis and Kansas City Federal Reserve Banks as Treasury’s Fiscal Agent, to develop  the </a:t>
            </a:r>
            <a:r>
              <a:rPr lang="en-US" sz="1100" b="1" i="1" dirty="0" smtClean="0">
                <a:latin typeface="Times New Roman" pitchFamily="18" charset="0"/>
                <a:cs typeface="Times New Roman" pitchFamily="18" charset="0"/>
              </a:rPr>
              <a:t>Do Not Pay Business Center </a:t>
            </a:r>
            <a:r>
              <a:rPr lang="en-US" sz="1100" dirty="0" smtClean="0">
                <a:latin typeface="Times New Roman" pitchFamily="18" charset="0"/>
                <a:cs typeface="Times New Roman" pitchFamily="18" charset="0"/>
              </a:rPr>
              <a:t>as part of the “Do Not Pay” solution. </a:t>
            </a:r>
          </a:p>
          <a:p>
            <a:endParaRPr lang="en-US" sz="1100" dirty="0">
              <a:latin typeface="Times New Roman" pitchFamily="18" charset="0"/>
              <a:cs typeface="Times New Roman" pitchFamily="18" charset="0"/>
            </a:endParaRPr>
          </a:p>
          <a:p>
            <a:r>
              <a:rPr lang="en-US" sz="1100" dirty="0" smtClean="0">
                <a:latin typeface="Times New Roman" pitchFamily="18" charset="0"/>
                <a:cs typeface="Times New Roman" pitchFamily="18" charset="0"/>
              </a:rPr>
              <a:t>Do Not Pay was available in November 2011.</a:t>
            </a:r>
          </a:p>
        </p:txBody>
      </p:sp>
      <p:sp>
        <p:nvSpPr>
          <p:cNvPr id="18" name="Rectangle 17"/>
          <p:cNvSpPr/>
          <p:nvPr/>
        </p:nvSpPr>
        <p:spPr>
          <a:xfrm>
            <a:off x="6687385" y="617995"/>
            <a:ext cx="1925194" cy="1320361"/>
          </a:xfrm>
          <a:prstGeom prst="rect">
            <a:avLst/>
          </a:prstGeom>
        </p:spPr>
        <p:txBody>
          <a:bodyPr wrap="square">
            <a:spAutoFit/>
          </a:bodyPr>
          <a:lstStyle/>
          <a:p>
            <a:pPr lvl="0" algn="ctr" defTabSz="622300">
              <a:lnSpc>
                <a:spcPct val="90000"/>
              </a:lnSpc>
              <a:spcBef>
                <a:spcPct val="0"/>
              </a:spcBef>
              <a:spcAft>
                <a:spcPct val="35000"/>
              </a:spcAft>
            </a:pPr>
            <a:r>
              <a:rPr lang="en-US" sz="1200" b="1" dirty="0" smtClean="0">
                <a:latin typeface="Times New Roman" pitchFamily="18" charset="0"/>
                <a:cs typeface="Times New Roman" pitchFamily="18" charset="0"/>
              </a:rPr>
              <a:t>Memorandum For  Heads of Executive Departments and Agencies – Reducing Improper Payments Through the “Do Not Pay List”</a:t>
            </a:r>
          </a:p>
          <a:p>
            <a:pPr lvl="0" algn="ctr" defTabSz="622300">
              <a:lnSpc>
                <a:spcPct val="90000"/>
              </a:lnSpc>
              <a:spcBef>
                <a:spcPct val="0"/>
              </a:spcBef>
              <a:spcAft>
                <a:spcPct val="35000"/>
              </a:spcAft>
            </a:pPr>
            <a:r>
              <a:rPr lang="en-US" sz="1200" dirty="0" smtClean="0">
                <a:latin typeface="Times New Roman" pitchFamily="18" charset="0"/>
                <a:cs typeface="Times New Roman" pitchFamily="18" charset="0"/>
              </a:rPr>
              <a:t>April 2012</a:t>
            </a:r>
          </a:p>
        </p:txBody>
      </p:sp>
      <p:sp>
        <p:nvSpPr>
          <p:cNvPr id="19" name="TextBox 18"/>
          <p:cNvSpPr txBox="1"/>
          <p:nvPr/>
        </p:nvSpPr>
        <p:spPr>
          <a:xfrm>
            <a:off x="6779083" y="2423160"/>
            <a:ext cx="1763268" cy="2631490"/>
          </a:xfrm>
          <a:prstGeom prst="rect">
            <a:avLst/>
          </a:prstGeom>
          <a:noFill/>
        </p:spPr>
        <p:txBody>
          <a:bodyPr wrap="square" rtlCol="0">
            <a:spAutoFit/>
          </a:bodyPr>
          <a:lstStyle/>
          <a:p>
            <a:r>
              <a:rPr lang="en-US" sz="1100" dirty="0" smtClean="0">
                <a:latin typeface="Times New Roman" pitchFamily="18" charset="0"/>
                <a:cs typeface="Times New Roman" pitchFamily="18" charset="0"/>
              </a:rPr>
              <a:t>Directed  Executive Agencies to take immediate steps to use the centralized solutions that are already in place for pre-payment eligibility review.  The memorandum requires the Chief  Financial Officer  of each agency (or the accountable official for improper payments and program integrity, under Executive Order 13520) to submit to OMB a plan for using  centralized solutions.</a:t>
            </a:r>
            <a:endParaRPr lang="en-US" sz="1100" dirty="0">
              <a:latin typeface="Times New Roman" pitchFamily="18" charset="0"/>
              <a:cs typeface="Times New Roman" pitchFamily="18" charset="0"/>
            </a:endParaRPr>
          </a:p>
        </p:txBody>
      </p:sp>
      <p:sp>
        <p:nvSpPr>
          <p:cNvPr id="22" name="Rectangle 21"/>
          <p:cNvSpPr/>
          <p:nvPr/>
        </p:nvSpPr>
        <p:spPr>
          <a:xfrm>
            <a:off x="2115693" y="2423160"/>
            <a:ext cx="1770507" cy="4154984"/>
          </a:xfrm>
          <a:prstGeom prst="rect">
            <a:avLst/>
          </a:prstGeom>
        </p:spPr>
        <p:txBody>
          <a:bodyPr wrap="square">
            <a:spAutoFit/>
          </a:bodyPr>
          <a:lstStyle/>
          <a:p>
            <a:r>
              <a:rPr lang="en-US" sz="1100" dirty="0" smtClean="0">
                <a:latin typeface="Times New Roman" pitchFamily="18" charset="0"/>
                <a:cs typeface="Times New Roman" pitchFamily="18" charset="0"/>
              </a:rPr>
              <a:t>Directed agencies to review current pre- payment and pre-award procedures and ensure that a thorough review of available databases with relevant information on eligibility occurs before the release of any Federal funds, to the extent permitted by law. </a:t>
            </a:r>
          </a:p>
          <a:p>
            <a:r>
              <a:rPr lang="en-US" sz="1100" dirty="0" smtClean="0">
                <a:latin typeface="Times New Roman" pitchFamily="18" charset="0"/>
                <a:cs typeface="Times New Roman" pitchFamily="18" charset="0"/>
              </a:rPr>
              <a:t> At a minimum, agencies shall, before payment and award, check the following existing databases to verify eligibility: </a:t>
            </a:r>
          </a:p>
          <a:p>
            <a:pPr marL="171450" indent="-171450">
              <a:buClr>
                <a:schemeClr val="tx2"/>
              </a:buClr>
              <a:buFont typeface="Wingdings" pitchFamily="2" charset="2"/>
              <a:buChar char="§"/>
            </a:pPr>
            <a:r>
              <a:rPr lang="en-US" sz="1100" dirty="0">
                <a:latin typeface="Times New Roman" pitchFamily="18" charset="0"/>
                <a:cs typeface="Times New Roman" pitchFamily="18" charset="0"/>
              </a:rPr>
              <a:t>Credit Alert Verification Reporting System</a:t>
            </a:r>
          </a:p>
          <a:p>
            <a:pPr marL="171450" indent="-171450">
              <a:buClr>
                <a:schemeClr val="tx2"/>
              </a:buClr>
              <a:buFont typeface="Wingdings" pitchFamily="2" charset="2"/>
              <a:buChar char="§"/>
            </a:pPr>
            <a:r>
              <a:rPr lang="en-US" sz="1100" dirty="0" smtClean="0">
                <a:latin typeface="Times New Roman" pitchFamily="18" charset="0"/>
                <a:cs typeface="Times New Roman" pitchFamily="18" charset="0"/>
              </a:rPr>
              <a:t>Death Master File</a:t>
            </a:r>
          </a:p>
          <a:p>
            <a:pPr marL="171450" indent="-171450">
              <a:buClr>
                <a:schemeClr val="tx2"/>
              </a:buClr>
              <a:buFont typeface="Wingdings" pitchFamily="2" charset="2"/>
              <a:buChar char="§"/>
            </a:pPr>
            <a:r>
              <a:rPr lang="en-US" sz="1100" dirty="0" smtClean="0">
                <a:latin typeface="Times New Roman" pitchFamily="18" charset="0"/>
                <a:cs typeface="Times New Roman" pitchFamily="18" charset="0"/>
              </a:rPr>
              <a:t>Debt Check Database</a:t>
            </a:r>
          </a:p>
          <a:p>
            <a:pPr marL="171450" indent="-171450">
              <a:buClr>
                <a:schemeClr val="tx2"/>
              </a:buClr>
              <a:buFont typeface="Wingdings" pitchFamily="2" charset="2"/>
              <a:buChar char="§"/>
            </a:pPr>
            <a:r>
              <a:rPr lang="en-US" sz="1100" dirty="0" smtClean="0">
                <a:latin typeface="Times New Roman" pitchFamily="18" charset="0"/>
                <a:cs typeface="Times New Roman" pitchFamily="18" charset="0"/>
              </a:rPr>
              <a:t>List of Excluded Individuals/Entities</a:t>
            </a:r>
            <a:endParaRPr lang="en-US" sz="1100" dirty="0">
              <a:latin typeface="Times New Roman" pitchFamily="18" charset="0"/>
              <a:cs typeface="Times New Roman" pitchFamily="18" charset="0"/>
            </a:endParaRPr>
          </a:p>
          <a:p>
            <a:pPr marL="171450" indent="-171450">
              <a:buClr>
                <a:schemeClr val="tx2"/>
              </a:buClr>
              <a:buFont typeface="Wingdings" pitchFamily="2" charset="2"/>
              <a:buChar char="§"/>
            </a:pPr>
            <a:r>
              <a:rPr lang="en-US" sz="1100" dirty="0">
                <a:latin typeface="Times New Roman" pitchFamily="18" charset="0"/>
                <a:cs typeface="Times New Roman" pitchFamily="18" charset="0"/>
              </a:rPr>
              <a:t>System for Award Management </a:t>
            </a:r>
            <a:r>
              <a:rPr lang="en-US" sz="1100" dirty="0" smtClean="0">
                <a:latin typeface="Times New Roman" pitchFamily="18" charset="0"/>
                <a:cs typeface="Times New Roman" pitchFamily="18" charset="0"/>
              </a:rPr>
              <a:t>/ </a:t>
            </a:r>
            <a:r>
              <a:rPr lang="en-US" sz="1100" dirty="0">
                <a:latin typeface="Times New Roman" pitchFamily="18" charset="0"/>
                <a:cs typeface="Times New Roman" pitchFamily="18" charset="0"/>
              </a:rPr>
              <a:t>Excluded Parties List </a:t>
            </a:r>
            <a:r>
              <a:rPr lang="en-US" sz="1100" dirty="0" smtClean="0">
                <a:latin typeface="Times New Roman" pitchFamily="18" charset="0"/>
                <a:cs typeface="Times New Roman" pitchFamily="18" charset="0"/>
              </a:rPr>
              <a:t>System</a:t>
            </a:r>
            <a:endParaRPr lang="en-US" sz="1100" dirty="0">
              <a:latin typeface="Times New Roman" pitchFamily="18" charset="0"/>
              <a:cs typeface="Times New Roman" pitchFamily="18" charset="0"/>
            </a:endParaRPr>
          </a:p>
        </p:txBody>
      </p:sp>
    </p:spTree>
    <p:extLst>
      <p:ext uri="{BB962C8B-B14F-4D97-AF65-F5344CB8AC3E}">
        <p14:creationId xmlns:p14="http://schemas.microsoft.com/office/powerpoint/2010/main" val="3653825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28600" y="2411373"/>
            <a:ext cx="2133600" cy="4370427"/>
          </a:xfrm>
          <a:prstGeom prst="rect">
            <a:avLst/>
          </a:prstGeom>
        </p:spPr>
        <p:txBody>
          <a:bodyPr>
            <a:spAutoFit/>
          </a:bodyPr>
          <a:lstStyle/>
          <a:p>
            <a:pPr>
              <a:spcAft>
                <a:spcPts val="600"/>
              </a:spcAft>
              <a:defRPr/>
            </a:pPr>
            <a:r>
              <a:rPr lang="en-US" sz="1100" dirty="0" smtClean="0">
                <a:latin typeface="Times New Roman" pitchFamily="18" charset="0"/>
                <a:cs typeface="Times New Roman" pitchFamily="18" charset="0"/>
              </a:rPr>
              <a:t>Reinforced </a:t>
            </a:r>
            <a:r>
              <a:rPr lang="en-US" sz="1100" dirty="0">
                <a:latin typeface="Times New Roman" pitchFamily="18" charset="0"/>
                <a:cs typeface="Times New Roman" pitchFamily="18" charset="0"/>
              </a:rPr>
              <a:t>the Administration’s ongoing efforts, IPERIA requires Federal executive agencies to review, as appropriate and before issuance, all payments and awards for all programs through a Do Not Pay Working System by June 1, 2013</a:t>
            </a:r>
            <a:r>
              <a:rPr lang="en-US" sz="1100" dirty="0" smtClean="0">
                <a:latin typeface="Times New Roman" pitchFamily="18" charset="0"/>
                <a:cs typeface="Times New Roman" pitchFamily="18" charset="0"/>
              </a:rPr>
              <a:t>. IPERIA requires the Office of Management and Budget (OMB) to develop a Database Integration Plan for the Do Not Pay Initiative focusing on the following elements:</a:t>
            </a:r>
          </a:p>
          <a:p>
            <a:pPr marL="171450" indent="-171450">
              <a:spcAft>
                <a:spcPts val="600"/>
              </a:spcAft>
              <a:buClr>
                <a:schemeClr val="tx2"/>
              </a:buClr>
              <a:buFont typeface="Wingdings" pitchFamily="2" charset="2"/>
              <a:buChar char="§"/>
              <a:defRPr/>
            </a:pPr>
            <a:r>
              <a:rPr lang="en-US" sz="1100" dirty="0" smtClean="0">
                <a:latin typeface="Times New Roman" pitchFamily="18" charset="0"/>
                <a:cs typeface="Times New Roman" pitchFamily="18" charset="0"/>
              </a:rPr>
              <a:t>Providing agency access to the Do Not Pay Initiative</a:t>
            </a:r>
          </a:p>
          <a:p>
            <a:pPr marL="171450" indent="-171450">
              <a:spcAft>
                <a:spcPts val="600"/>
              </a:spcAft>
              <a:buClr>
                <a:schemeClr val="tx2"/>
              </a:buClr>
              <a:buFont typeface="Wingdings" pitchFamily="2" charset="2"/>
              <a:buChar char="§"/>
              <a:defRPr/>
            </a:pPr>
            <a:r>
              <a:rPr lang="en-US" sz="1100" dirty="0" smtClean="0">
                <a:latin typeface="Times New Roman" pitchFamily="18" charset="0"/>
                <a:cs typeface="Times New Roman" pitchFamily="18" charset="0"/>
              </a:rPr>
              <a:t>Improving date use agreements to facilitate data access for the purposes of program integrity; and</a:t>
            </a:r>
          </a:p>
          <a:p>
            <a:pPr marL="171450" indent="-171450">
              <a:spcAft>
                <a:spcPts val="600"/>
              </a:spcAft>
              <a:buClr>
                <a:schemeClr val="tx2"/>
              </a:buClr>
              <a:buFont typeface="Wingdings" pitchFamily="2" charset="2"/>
              <a:buChar char="§"/>
              <a:defRPr/>
            </a:pPr>
            <a:r>
              <a:rPr lang="en-US" sz="1100" dirty="0" smtClean="0">
                <a:latin typeface="Times New Roman" pitchFamily="18" charset="0"/>
                <a:cs typeface="Times New Roman" pitchFamily="18" charset="0"/>
              </a:rPr>
              <a:t>Including other databases in the Do Not Pay Initiative</a:t>
            </a:r>
          </a:p>
          <a:p>
            <a:pPr>
              <a:spcAft>
                <a:spcPts val="600"/>
              </a:spcAft>
              <a:defRPr/>
            </a:pPr>
            <a:endParaRPr lang="en-US" sz="1100" dirty="0">
              <a:latin typeface="Times New Roman" pitchFamily="18" charset="0"/>
              <a:cs typeface="Times New Roman" pitchFamily="18" charset="0"/>
            </a:endParaRPr>
          </a:p>
          <a:p>
            <a:pPr>
              <a:defRPr/>
            </a:pPr>
            <a:endParaRPr lang="en-US" sz="1100" dirty="0">
              <a:latin typeface="Times New Roman" pitchFamily="18" charset="0"/>
              <a:cs typeface="Times New Roman" pitchFamily="18" charset="0"/>
            </a:endParaRPr>
          </a:p>
        </p:txBody>
      </p:sp>
      <p:sp>
        <p:nvSpPr>
          <p:cNvPr id="20" name="Rectangle 9"/>
          <p:cNvSpPr>
            <a:spLocks noChangeArrowheads="1"/>
          </p:cNvSpPr>
          <p:nvPr/>
        </p:nvSpPr>
        <p:spPr bwMode="auto">
          <a:xfrm>
            <a:off x="3355848" y="2371725"/>
            <a:ext cx="1981200"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100" dirty="0" smtClean="0">
                <a:latin typeface="Times New Roman" pitchFamily="18" charset="0"/>
                <a:cs typeface="Times New Roman" pitchFamily="18" charset="0"/>
              </a:rPr>
              <a:t>OMB pursued a phased approach in implementing the databases that agencies will use to check, as appropriate, all awards and payments. The first phase focuses on two publicly available databases, Death Master File (DMF) of the Social Security Administration and General Services Administration’s (GSA) System for Award Management (SAM) data (formerly the Excluded Parties List System (EPLS). IPERIA allows the expansion of databases. The Fiscal Year 2014 President’s Budget included key proposals to strengthen Do Not Pay by expanding access to multiple statutorily restricted databases.</a:t>
            </a:r>
            <a:endParaRPr lang="en-US" sz="1100" dirty="0">
              <a:latin typeface="Times New Roman" pitchFamily="18" charset="0"/>
              <a:cs typeface="Times New Roman" pitchFamily="18" charset="0"/>
            </a:endParaRPr>
          </a:p>
        </p:txBody>
      </p:sp>
      <p:sp>
        <p:nvSpPr>
          <p:cNvPr id="23" name="TextBox 15"/>
          <p:cNvSpPr txBox="1">
            <a:spLocks noChangeArrowheads="1"/>
          </p:cNvSpPr>
          <p:nvPr/>
        </p:nvSpPr>
        <p:spPr bwMode="auto">
          <a:xfrm>
            <a:off x="228600" y="658368"/>
            <a:ext cx="2286000" cy="1252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22300" eaLnBrk="0" hangingPunct="0">
              <a:defRPr sz="2400">
                <a:solidFill>
                  <a:schemeClr val="tx1"/>
                </a:solidFill>
                <a:latin typeface="Calibri" pitchFamily="34" charset="0"/>
                <a:ea typeface="MS PGothic" pitchFamily="34" charset="-128"/>
              </a:defRPr>
            </a:lvl1pPr>
            <a:lvl2pPr marL="742950" indent="-285750" defTabSz="622300" eaLnBrk="0" hangingPunct="0">
              <a:defRPr sz="2400">
                <a:solidFill>
                  <a:schemeClr val="tx1"/>
                </a:solidFill>
                <a:latin typeface="Calibri" pitchFamily="34" charset="0"/>
                <a:ea typeface="MS PGothic" pitchFamily="34" charset="-128"/>
              </a:defRPr>
            </a:lvl2pPr>
            <a:lvl3pPr marL="1143000" indent="-228600" defTabSz="622300" eaLnBrk="0" hangingPunct="0">
              <a:defRPr sz="2400">
                <a:solidFill>
                  <a:schemeClr val="tx1"/>
                </a:solidFill>
                <a:latin typeface="Calibri" pitchFamily="34" charset="0"/>
                <a:ea typeface="MS PGothic" pitchFamily="34" charset="-128"/>
              </a:defRPr>
            </a:lvl3pPr>
            <a:lvl4pPr marL="1600200" indent="-228600" defTabSz="622300" eaLnBrk="0" hangingPunct="0">
              <a:defRPr sz="2400">
                <a:solidFill>
                  <a:schemeClr val="tx1"/>
                </a:solidFill>
                <a:latin typeface="Calibri" pitchFamily="34" charset="0"/>
                <a:ea typeface="MS PGothic" pitchFamily="34" charset="-128"/>
              </a:defRPr>
            </a:lvl4pPr>
            <a:lvl5pPr marL="2057400" indent="-228600" defTabSz="622300" eaLnBrk="0" hangingPunct="0">
              <a:defRPr sz="2400">
                <a:solidFill>
                  <a:schemeClr val="tx1"/>
                </a:solidFill>
                <a:latin typeface="Calibri" pitchFamily="34" charset="0"/>
                <a:ea typeface="MS PGothic" pitchFamily="34" charset="-128"/>
              </a:defRPr>
            </a:lvl5pPr>
            <a:lvl6pPr marL="2514600" indent="-228600" defTabSz="6223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6223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6223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6223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lnSpc>
                <a:spcPct val="90000"/>
              </a:lnSpc>
              <a:spcAft>
                <a:spcPct val="35000"/>
              </a:spcAft>
            </a:pPr>
            <a:r>
              <a:rPr lang="en-US" sz="1200" b="1" dirty="0" smtClean="0">
                <a:latin typeface="Times New Roman" pitchFamily="18" charset="0"/>
                <a:cs typeface="Times New Roman" pitchFamily="18" charset="0"/>
              </a:rPr>
              <a:t>Improper Payments Elimination and Recovery Improvement Act of 2012 (IPERIA), Public Law 112-248</a:t>
            </a:r>
          </a:p>
          <a:p>
            <a:pPr algn="ctr" eaLnBrk="1" hangingPunct="1">
              <a:lnSpc>
                <a:spcPct val="90000"/>
              </a:lnSpc>
              <a:spcAft>
                <a:spcPct val="35000"/>
              </a:spcAft>
            </a:pPr>
            <a:r>
              <a:rPr lang="en-US" sz="1200" dirty="0" smtClean="0">
                <a:latin typeface="Times New Roman" pitchFamily="18" charset="0"/>
                <a:cs typeface="Times New Roman" pitchFamily="18" charset="0"/>
              </a:rPr>
              <a:t>Enacted January 10, 2013</a:t>
            </a:r>
            <a:endParaRPr lang="en-US" sz="1200" dirty="0">
              <a:latin typeface="Times New Roman" pitchFamily="18" charset="0"/>
              <a:cs typeface="Times New Roman" pitchFamily="18" charset="0"/>
            </a:endParaRPr>
          </a:p>
          <a:p>
            <a:pPr eaLnBrk="1" hangingPunct="1"/>
            <a:endParaRPr lang="en-US" sz="1300" dirty="0">
              <a:latin typeface="Times New Roman" pitchFamily="18" charset="0"/>
              <a:cs typeface="Times New Roman" pitchFamily="18" charset="0"/>
            </a:endParaRPr>
          </a:p>
        </p:txBody>
      </p:sp>
      <p:sp>
        <p:nvSpPr>
          <p:cNvPr id="24" name="TextBox 16"/>
          <p:cNvSpPr txBox="1">
            <a:spLocks noChangeArrowheads="1"/>
          </p:cNvSpPr>
          <p:nvPr/>
        </p:nvSpPr>
        <p:spPr bwMode="auto">
          <a:xfrm>
            <a:off x="3124200" y="658368"/>
            <a:ext cx="2212848" cy="957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22300" eaLnBrk="0" hangingPunct="0">
              <a:defRPr sz="2400">
                <a:solidFill>
                  <a:schemeClr val="tx1"/>
                </a:solidFill>
                <a:latin typeface="Calibri" pitchFamily="34" charset="0"/>
                <a:ea typeface="MS PGothic" pitchFamily="34" charset="-128"/>
              </a:defRPr>
            </a:lvl1pPr>
            <a:lvl2pPr marL="742950" indent="-285750" defTabSz="622300" eaLnBrk="0" hangingPunct="0">
              <a:defRPr sz="2400">
                <a:solidFill>
                  <a:schemeClr val="tx1"/>
                </a:solidFill>
                <a:latin typeface="Calibri" pitchFamily="34" charset="0"/>
                <a:ea typeface="MS PGothic" pitchFamily="34" charset="-128"/>
              </a:defRPr>
            </a:lvl2pPr>
            <a:lvl3pPr marL="1143000" indent="-228600" defTabSz="622300" eaLnBrk="0" hangingPunct="0">
              <a:defRPr sz="2400">
                <a:solidFill>
                  <a:schemeClr val="tx1"/>
                </a:solidFill>
                <a:latin typeface="Calibri" pitchFamily="34" charset="0"/>
                <a:ea typeface="MS PGothic" pitchFamily="34" charset="-128"/>
              </a:defRPr>
            </a:lvl3pPr>
            <a:lvl4pPr marL="1600200" indent="-228600" defTabSz="622300" eaLnBrk="0" hangingPunct="0">
              <a:defRPr sz="2400">
                <a:solidFill>
                  <a:schemeClr val="tx1"/>
                </a:solidFill>
                <a:latin typeface="Calibri" pitchFamily="34" charset="0"/>
                <a:ea typeface="MS PGothic" pitchFamily="34" charset="-128"/>
              </a:defRPr>
            </a:lvl4pPr>
            <a:lvl5pPr marL="2057400" indent="-228600" defTabSz="622300" eaLnBrk="0" hangingPunct="0">
              <a:defRPr sz="2400">
                <a:solidFill>
                  <a:schemeClr val="tx1"/>
                </a:solidFill>
                <a:latin typeface="Calibri" pitchFamily="34" charset="0"/>
                <a:ea typeface="MS PGothic" pitchFamily="34" charset="-128"/>
              </a:defRPr>
            </a:lvl5pPr>
            <a:lvl6pPr marL="2514600" indent="-228600" defTabSz="6223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6223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6223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6223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Aft>
                <a:spcPct val="35000"/>
              </a:spcAft>
            </a:pPr>
            <a:r>
              <a:rPr lang="en-US" sz="1200" b="1" dirty="0" smtClean="0">
                <a:latin typeface="Times New Roman" pitchFamily="18" charset="0"/>
                <a:cs typeface="Times New Roman" pitchFamily="18" charset="0"/>
              </a:rPr>
              <a:t>Database Integration Plan for the </a:t>
            </a:r>
            <a:r>
              <a:rPr lang="en-US" sz="1200" b="1" dirty="0">
                <a:latin typeface="Times New Roman" pitchFamily="18" charset="0"/>
                <a:cs typeface="Times New Roman" pitchFamily="18" charset="0"/>
              </a:rPr>
              <a:t>Do Not Pay </a:t>
            </a:r>
            <a:r>
              <a:rPr lang="en-US" sz="1200" b="1" dirty="0" smtClean="0">
                <a:latin typeface="Times New Roman" pitchFamily="18" charset="0"/>
                <a:cs typeface="Times New Roman" pitchFamily="18" charset="0"/>
              </a:rPr>
              <a:t>Initiative</a:t>
            </a:r>
            <a:endParaRPr lang="en-US" sz="1200" b="1" dirty="0">
              <a:latin typeface="Times New Roman" pitchFamily="18" charset="0"/>
              <a:cs typeface="Times New Roman" pitchFamily="18" charset="0"/>
            </a:endParaRPr>
          </a:p>
          <a:p>
            <a:pPr algn="ctr" eaLnBrk="1" hangingPunct="1">
              <a:lnSpc>
                <a:spcPct val="90000"/>
              </a:lnSpc>
              <a:spcAft>
                <a:spcPct val="35000"/>
              </a:spcAft>
            </a:pPr>
            <a:r>
              <a:rPr lang="en-US" sz="1200" dirty="0" smtClean="0">
                <a:latin typeface="Times New Roman" pitchFamily="18" charset="0"/>
                <a:cs typeface="Times New Roman" pitchFamily="18" charset="0"/>
              </a:rPr>
              <a:t>May 2013</a:t>
            </a:r>
            <a:endParaRPr lang="en-US" sz="1200" dirty="0">
              <a:latin typeface="Times New Roman" pitchFamily="18" charset="0"/>
              <a:cs typeface="Times New Roman" pitchFamily="18" charset="0"/>
            </a:endParaRPr>
          </a:p>
          <a:p>
            <a:pPr eaLnBrk="1" hangingPunct="1"/>
            <a:endParaRPr lang="en-US" sz="1300" dirty="0">
              <a:latin typeface="Times New Roman" pitchFamily="18" charset="0"/>
              <a:cs typeface="Times New Roman" pitchFamily="18" charset="0"/>
            </a:endParaRPr>
          </a:p>
        </p:txBody>
      </p:sp>
      <p:sp>
        <p:nvSpPr>
          <p:cNvPr id="25" name="Rectangle 20"/>
          <p:cNvSpPr>
            <a:spLocks noChangeArrowheads="1"/>
          </p:cNvSpPr>
          <p:nvPr/>
        </p:nvSpPr>
        <p:spPr bwMode="auto">
          <a:xfrm>
            <a:off x="5562600" y="658368"/>
            <a:ext cx="2895600"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defTabSz="622300">
              <a:lnSpc>
                <a:spcPct val="90000"/>
              </a:lnSpc>
              <a:spcAft>
                <a:spcPct val="35000"/>
              </a:spcAft>
            </a:pPr>
            <a:r>
              <a:rPr lang="en-US" sz="1200" b="1" dirty="0" smtClean="0">
                <a:latin typeface="Times New Roman" pitchFamily="18" charset="0"/>
                <a:cs typeface="Times New Roman" pitchFamily="18" charset="0"/>
              </a:rPr>
              <a:t>Memorandum For Heads of Executive Departments and Agencies – Protecting Privacy while Reducing Improper Payments with the “Do Not Pay Initiative”</a:t>
            </a:r>
          </a:p>
          <a:p>
            <a:pPr algn="ctr" defTabSz="622300">
              <a:lnSpc>
                <a:spcPct val="90000"/>
              </a:lnSpc>
              <a:spcAft>
                <a:spcPct val="35000"/>
              </a:spcAft>
            </a:pPr>
            <a:r>
              <a:rPr lang="en-US" sz="1200" dirty="0" smtClean="0">
                <a:latin typeface="Times New Roman" pitchFamily="18" charset="0"/>
                <a:cs typeface="Times New Roman" pitchFamily="18" charset="0"/>
              </a:rPr>
              <a:t>August 2013</a:t>
            </a:r>
            <a:endParaRPr lang="en-US" sz="1200" dirty="0">
              <a:latin typeface="Times New Roman" pitchFamily="18" charset="0"/>
              <a:cs typeface="Times New Roman" pitchFamily="18" charset="0"/>
            </a:endParaRPr>
          </a:p>
        </p:txBody>
      </p:sp>
      <p:sp>
        <p:nvSpPr>
          <p:cNvPr id="26" name="TextBox 21"/>
          <p:cNvSpPr txBox="1">
            <a:spLocks noChangeArrowheads="1"/>
          </p:cNvSpPr>
          <p:nvPr/>
        </p:nvSpPr>
        <p:spPr bwMode="auto">
          <a:xfrm>
            <a:off x="6096000" y="2362200"/>
            <a:ext cx="2057400"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sz="1100" dirty="0" smtClean="0">
                <a:latin typeface="Times New Roman" pitchFamily="18" charset="0"/>
                <a:cs typeface="Times New Roman" pitchFamily="18" charset="0"/>
              </a:rPr>
              <a:t>This memorandum sets forth implementation guidance for the DNP Initiative to help ensure that the </a:t>
            </a:r>
            <a:r>
              <a:rPr lang="en-US" sz="1100" dirty="0">
                <a:latin typeface="Times New Roman" pitchFamily="18" charset="0"/>
                <a:cs typeface="Times New Roman" pitchFamily="18" charset="0"/>
              </a:rPr>
              <a:t>F</a:t>
            </a:r>
            <a:r>
              <a:rPr lang="en-US" sz="1100" dirty="0" smtClean="0">
                <a:latin typeface="Times New Roman" pitchFamily="18" charset="0"/>
                <a:cs typeface="Times New Roman" pitchFamily="18" charset="0"/>
              </a:rPr>
              <a:t>ederal Government’s efforts to reduce improper payments comply with privacy laws and policies. It builds on previous OMB guidance. Although this Memorandum creates new policy requirements, it does not extend the legal requirements of the Privacy Act to information or activities that would not otherwise be covered under the statue. The DNP-specific standards and procedures do not apply to other efforts to combat improper payments or matching programs that are not part of the DNP initiative</a:t>
            </a:r>
            <a:endParaRPr lang="en-US" sz="1100" dirty="0">
              <a:latin typeface="Times New Roman" pitchFamily="18" charset="0"/>
              <a:cs typeface="Times New Roman" pitchFamily="18" charset="0"/>
            </a:endParaRPr>
          </a:p>
        </p:txBody>
      </p:sp>
      <p:sp>
        <p:nvSpPr>
          <p:cNvPr id="28" name="TextBox 27"/>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Improper Payment Initiative - continued</a:t>
            </a:r>
            <a:endParaRPr lang="en-US" sz="2400" b="1" i="1" dirty="0">
              <a:latin typeface="Times New Roman" pitchFamily="18" charset="0"/>
              <a:cs typeface="Times New Roman" pitchFamily="18" charset="0"/>
            </a:endParaRPr>
          </a:p>
        </p:txBody>
      </p:sp>
      <p:sp>
        <p:nvSpPr>
          <p:cNvPr id="44" name="Notched Right Arrow 43"/>
          <p:cNvSpPr/>
          <p:nvPr/>
        </p:nvSpPr>
        <p:spPr>
          <a:xfrm>
            <a:off x="150876" y="1572250"/>
            <a:ext cx="8916924" cy="838200"/>
          </a:xfrm>
          <a:prstGeom prst="notched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45" name="Oval 44"/>
          <p:cNvSpPr/>
          <p:nvPr/>
        </p:nvSpPr>
        <p:spPr>
          <a:xfrm>
            <a:off x="6934200" y="1877050"/>
            <a:ext cx="228600" cy="228600"/>
          </a:xfrm>
          <a:prstGeom prst="ellipse">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48" name="Oval 47"/>
          <p:cNvSpPr/>
          <p:nvPr/>
        </p:nvSpPr>
        <p:spPr>
          <a:xfrm>
            <a:off x="4113469" y="1877050"/>
            <a:ext cx="228600" cy="228600"/>
          </a:xfrm>
          <a:prstGeom prst="ellipse">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
        <p:nvSpPr>
          <p:cNvPr id="49" name="Oval 48"/>
          <p:cNvSpPr/>
          <p:nvPr/>
        </p:nvSpPr>
        <p:spPr>
          <a:xfrm>
            <a:off x="1076325" y="1877050"/>
            <a:ext cx="228600" cy="228600"/>
          </a:xfrm>
          <a:prstGeom prst="ellipse">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05958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0"/>
            <a:ext cx="6096000" cy="461665"/>
          </a:xfrm>
          <a:prstGeom prst="rect">
            <a:avLst/>
          </a:prstGeom>
          <a:noFill/>
        </p:spPr>
        <p:txBody>
          <a:bodyPr wrap="square" rtlCol="0">
            <a:spAutoFit/>
          </a:bodyPr>
          <a:lstStyle/>
          <a:p>
            <a:pPr>
              <a:buClr>
                <a:schemeClr val="accent2"/>
              </a:buClr>
            </a:pPr>
            <a:r>
              <a:rPr lang="en-US" sz="2400" b="1" i="1" dirty="0" smtClean="0">
                <a:cs typeface="Times New Roman" pitchFamily="18" charset="0"/>
              </a:rPr>
              <a:t>Roles &amp; Responsibilities</a:t>
            </a:r>
            <a:endParaRPr lang="en-US" sz="2400" b="1" i="1" dirty="0">
              <a:cs typeface="Times New Roman" pitchFamily="18" charset="0"/>
            </a:endParaRPr>
          </a:p>
        </p:txBody>
      </p:sp>
      <p:sp>
        <p:nvSpPr>
          <p:cNvPr id="11" name="Left-Right Arrow 10"/>
          <p:cNvSpPr/>
          <p:nvPr/>
        </p:nvSpPr>
        <p:spPr>
          <a:xfrm>
            <a:off x="2144281" y="1295400"/>
            <a:ext cx="838200" cy="457200"/>
          </a:xfrm>
          <a:prstGeom prst="leftRightArrow">
            <a:avLst/>
          </a:prstGeom>
          <a:solidFill>
            <a:schemeClr val="bg2">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chemeClr val="accent2"/>
              </a:buClr>
              <a:defRPr/>
            </a:pPr>
            <a:endParaRPr lang="en-US" dirty="0"/>
          </a:p>
        </p:txBody>
      </p:sp>
      <p:sp>
        <p:nvSpPr>
          <p:cNvPr id="13" name="Left-Right Arrow 12"/>
          <p:cNvSpPr/>
          <p:nvPr/>
        </p:nvSpPr>
        <p:spPr>
          <a:xfrm>
            <a:off x="5383360" y="1295400"/>
            <a:ext cx="838200" cy="457200"/>
          </a:xfrm>
          <a:prstGeom prst="leftRightArrow">
            <a:avLst/>
          </a:prstGeom>
          <a:solidFill>
            <a:schemeClr val="bg2">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buClr>
                <a:schemeClr val="accent2"/>
              </a:buClr>
              <a:defRPr/>
            </a:pPr>
            <a:endParaRPr lang="en-US" dirty="0"/>
          </a:p>
        </p:txBody>
      </p:sp>
      <p:sp>
        <p:nvSpPr>
          <p:cNvPr id="15" name="Content Placeholder 9"/>
          <p:cNvSpPr txBox="1">
            <a:spLocks/>
          </p:cNvSpPr>
          <p:nvPr/>
        </p:nvSpPr>
        <p:spPr>
          <a:xfrm>
            <a:off x="30163" y="1143000"/>
            <a:ext cx="2540000" cy="3773487"/>
          </a:xfrm>
          <a:prstGeom prst="rect">
            <a:avLst/>
          </a:prstGeom>
        </p:spPr>
        <p:txBody>
          <a:bodyPr lIns="274320" tIns="0" rIns="182880"/>
          <a:lstStyle>
            <a:lvl1pPr marL="0" indent="0" algn="l" defTabSz="914400" rtl="0" eaLnBrk="1" latinLnBrk="0" hangingPunct="1">
              <a:lnSpc>
                <a:spcPts val="2000"/>
              </a:lnSpc>
              <a:spcBef>
                <a:spcPct val="20000"/>
              </a:spcBef>
              <a:buClr>
                <a:schemeClr val="accent1">
                  <a:lumMod val="20000"/>
                  <a:lumOff val="80000"/>
                </a:schemeClr>
              </a:buClr>
              <a:buSzPct val="70000"/>
              <a:buFont typeface="Arial" pitchFamily="34" charset="0"/>
              <a:buNone/>
              <a:defRPr sz="1600" kern="1200">
                <a:solidFill>
                  <a:schemeClr val="tx2">
                    <a:lumMod val="75000"/>
                  </a:schemeClr>
                </a:solidFill>
                <a:latin typeface="+mn-lt"/>
                <a:ea typeface="+mn-ea"/>
                <a:cs typeface="Segoe UI" pitchFamily="34" charset="0"/>
              </a:defRPr>
            </a:lvl1pPr>
            <a:lvl2pPr marL="457200" indent="0" algn="l" defTabSz="914400" rtl="0" eaLnBrk="1" latinLnBrk="0" hangingPunct="1">
              <a:lnSpc>
                <a:spcPct val="100000"/>
              </a:lnSpc>
              <a:spcBef>
                <a:spcPct val="20000"/>
              </a:spcBef>
              <a:buClr>
                <a:schemeClr val="accent1">
                  <a:lumMod val="20000"/>
                  <a:lumOff val="80000"/>
                </a:schemeClr>
              </a:buClr>
              <a:buSzPct val="70000"/>
              <a:buFont typeface="Arial" pitchFamily="34" charset="0"/>
              <a:buNone/>
              <a:defRPr sz="2400" kern="1200">
                <a:solidFill>
                  <a:schemeClr val="tx2">
                    <a:lumMod val="75000"/>
                  </a:schemeClr>
                </a:solidFill>
                <a:latin typeface="+mn-lt"/>
                <a:ea typeface="+mn-ea"/>
                <a:cs typeface="Segoe UI" pitchFamily="34" charset="0"/>
              </a:defRPr>
            </a:lvl2pPr>
            <a:lvl3pPr marL="914400" indent="0" algn="l" defTabSz="914400" rtl="0" eaLnBrk="1" latinLnBrk="0" hangingPunct="1">
              <a:lnSpc>
                <a:spcPct val="100000"/>
              </a:lnSpc>
              <a:spcBef>
                <a:spcPct val="20000"/>
              </a:spcBef>
              <a:buClr>
                <a:schemeClr val="accent1">
                  <a:lumMod val="20000"/>
                  <a:lumOff val="80000"/>
                </a:schemeClr>
              </a:buClr>
              <a:buSzPct val="70000"/>
              <a:buFont typeface="Arial" pitchFamily="34" charset="0"/>
              <a:buNone/>
              <a:defRPr sz="2000" kern="1200">
                <a:solidFill>
                  <a:schemeClr val="tx2">
                    <a:lumMod val="75000"/>
                  </a:schemeClr>
                </a:solidFill>
                <a:latin typeface="+mn-lt"/>
                <a:ea typeface="+mn-ea"/>
                <a:cs typeface="Segoe UI" pitchFamily="34" charset="0"/>
              </a:defRPr>
            </a:lvl3pPr>
            <a:lvl4pPr marL="1371600" indent="0" algn="l" defTabSz="914400" rtl="0" eaLnBrk="1" latinLnBrk="0" hangingPunct="1">
              <a:lnSpc>
                <a:spcPct val="100000"/>
              </a:lnSpc>
              <a:spcBef>
                <a:spcPct val="20000"/>
              </a:spcBef>
              <a:buClr>
                <a:schemeClr val="accent1">
                  <a:lumMod val="20000"/>
                  <a:lumOff val="80000"/>
                </a:schemeClr>
              </a:buClr>
              <a:buSzPct val="70000"/>
              <a:buFont typeface="Arial" pitchFamily="34" charset="0"/>
              <a:buNone/>
              <a:defRPr sz="1800" kern="1200">
                <a:solidFill>
                  <a:schemeClr val="tx2">
                    <a:lumMod val="75000"/>
                  </a:schemeClr>
                </a:solidFill>
                <a:latin typeface="+mn-lt"/>
                <a:ea typeface="+mn-ea"/>
                <a:cs typeface="Segoe UI" pitchFamily="34" charset="0"/>
              </a:defRPr>
            </a:lvl4pPr>
            <a:lvl5pPr marL="1828800" indent="0" algn="l" defTabSz="914400" rtl="0" eaLnBrk="1" latinLnBrk="0" hangingPunct="1">
              <a:lnSpc>
                <a:spcPct val="100000"/>
              </a:lnSpc>
              <a:spcBef>
                <a:spcPct val="20000"/>
              </a:spcBef>
              <a:buClr>
                <a:schemeClr val="accent1">
                  <a:lumMod val="20000"/>
                  <a:lumOff val="80000"/>
                </a:schemeClr>
              </a:buClr>
              <a:buSzPct val="70000"/>
              <a:buFont typeface="Arial" pitchFamily="34" charset="0"/>
              <a:buNone/>
              <a:defRPr sz="1800" kern="1200">
                <a:solidFill>
                  <a:schemeClr val="tx2">
                    <a:lumMod val="75000"/>
                  </a:schemeClr>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buClr>
                <a:schemeClr val="accent2"/>
              </a:buClr>
              <a:defRPr/>
            </a:pPr>
            <a:r>
              <a:rPr lang="en-US" b="1" dirty="0" smtClean="0">
                <a:solidFill>
                  <a:schemeClr val="tx2"/>
                </a:solidFill>
                <a:cs typeface="Times New Roman" pitchFamily="18" charset="0"/>
              </a:rPr>
              <a:t>OMB</a:t>
            </a:r>
          </a:p>
          <a:p>
            <a:pPr marL="285750" indent="-285750">
              <a:lnSpc>
                <a:spcPct val="100000"/>
              </a:lnSpc>
              <a:spcBef>
                <a:spcPct val="0"/>
              </a:spcBef>
              <a:spcAft>
                <a:spcPts val="600"/>
              </a:spcAft>
              <a:buClr>
                <a:schemeClr val="accent2"/>
              </a:buClr>
              <a:buSzTx/>
              <a:buFont typeface="Wingdings" pitchFamily="2" charset="2"/>
              <a:buChar char="§"/>
              <a:defRPr/>
            </a:pPr>
            <a:r>
              <a:rPr lang="en-US" sz="1400" dirty="0" smtClean="0">
                <a:solidFill>
                  <a:prstClr val="black"/>
                </a:solidFill>
                <a:cs typeface="Times New Roman" pitchFamily="18" charset="0"/>
              </a:rPr>
              <a:t>Establish governmentwide improper payments policy</a:t>
            </a:r>
          </a:p>
          <a:p>
            <a:pPr marL="285750" indent="-285750">
              <a:lnSpc>
                <a:spcPct val="100000"/>
              </a:lnSpc>
              <a:spcBef>
                <a:spcPct val="0"/>
              </a:spcBef>
              <a:spcAft>
                <a:spcPts val="600"/>
              </a:spcAft>
              <a:buClr>
                <a:schemeClr val="accent2"/>
              </a:buClr>
              <a:buSzTx/>
              <a:buFont typeface="Wingdings" pitchFamily="2" charset="2"/>
              <a:buChar char="§"/>
              <a:defRPr/>
            </a:pPr>
            <a:r>
              <a:rPr lang="en-US" sz="1400" dirty="0" smtClean="0">
                <a:solidFill>
                  <a:prstClr val="black"/>
                </a:solidFill>
                <a:cs typeface="Times New Roman" pitchFamily="18" charset="0"/>
              </a:rPr>
              <a:t>Provide IPERIA and Privacy Act guidance</a:t>
            </a:r>
          </a:p>
          <a:p>
            <a:pPr marL="285750" indent="-285750">
              <a:lnSpc>
                <a:spcPct val="100000"/>
              </a:lnSpc>
              <a:spcBef>
                <a:spcPct val="0"/>
              </a:spcBef>
              <a:spcAft>
                <a:spcPts val="600"/>
              </a:spcAft>
              <a:buClr>
                <a:schemeClr val="accent2"/>
              </a:buClr>
              <a:buSzTx/>
              <a:buFont typeface="Wingdings" pitchFamily="2" charset="2"/>
              <a:buChar char="§"/>
              <a:defRPr/>
            </a:pPr>
            <a:r>
              <a:rPr lang="en-US" sz="1400" dirty="0" smtClean="0">
                <a:solidFill>
                  <a:prstClr val="black"/>
                </a:solidFill>
                <a:cs typeface="Times New Roman" pitchFamily="18" charset="0"/>
              </a:rPr>
              <a:t>Work with senior agency leadership  to ensure compliance</a:t>
            </a:r>
          </a:p>
          <a:p>
            <a:pPr marL="285750" indent="-285750">
              <a:lnSpc>
                <a:spcPct val="100000"/>
              </a:lnSpc>
              <a:spcBef>
                <a:spcPct val="0"/>
              </a:spcBef>
              <a:spcAft>
                <a:spcPts val="600"/>
              </a:spcAft>
              <a:buClr>
                <a:schemeClr val="accent2"/>
              </a:buClr>
              <a:buSzTx/>
              <a:buFont typeface="Wingdings" pitchFamily="2" charset="2"/>
              <a:buChar char="§"/>
              <a:defRPr/>
            </a:pPr>
            <a:r>
              <a:rPr lang="en-US" sz="1400" dirty="0" smtClean="0">
                <a:solidFill>
                  <a:prstClr val="black"/>
                </a:solidFill>
                <a:cs typeface="Times New Roman" pitchFamily="18" charset="0"/>
              </a:rPr>
              <a:t>Support efforts to make additional data sources available</a:t>
            </a:r>
          </a:p>
          <a:p>
            <a:pPr marL="285750" indent="-285750">
              <a:lnSpc>
                <a:spcPct val="100000"/>
              </a:lnSpc>
              <a:spcBef>
                <a:spcPct val="0"/>
              </a:spcBef>
              <a:spcAft>
                <a:spcPts val="600"/>
              </a:spcAft>
              <a:buClr>
                <a:schemeClr val="accent2"/>
              </a:buClr>
              <a:buSzTx/>
              <a:buFont typeface="Wingdings" pitchFamily="2" charset="2"/>
              <a:buChar char="§"/>
              <a:defRPr/>
            </a:pPr>
            <a:r>
              <a:rPr lang="en-US" sz="1400" dirty="0" smtClean="0">
                <a:solidFill>
                  <a:prstClr val="black"/>
                </a:solidFill>
                <a:cs typeface="Times New Roman" pitchFamily="18" charset="0"/>
              </a:rPr>
              <a:t>Evaluate, coordinate, and submit legislative proposals</a:t>
            </a:r>
            <a:endParaRPr lang="en-US" sz="1400" dirty="0">
              <a:cs typeface="Times New Roman" pitchFamily="18" charset="0"/>
            </a:endParaRPr>
          </a:p>
        </p:txBody>
      </p:sp>
      <p:sp>
        <p:nvSpPr>
          <p:cNvPr id="16" name="Content Placeholder 8"/>
          <p:cNvSpPr txBox="1">
            <a:spLocks/>
          </p:cNvSpPr>
          <p:nvPr/>
        </p:nvSpPr>
        <p:spPr>
          <a:xfrm>
            <a:off x="6400800" y="1143000"/>
            <a:ext cx="2421669" cy="3089667"/>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buClr>
                <a:schemeClr val="accent2"/>
              </a:buClr>
              <a:defRPr/>
            </a:pPr>
            <a:r>
              <a:rPr lang="en-US" sz="1600" b="1" dirty="0" smtClean="0">
                <a:solidFill>
                  <a:schemeClr val="tx2"/>
                </a:solidFill>
                <a:cs typeface="Times New Roman" pitchFamily="18" charset="0"/>
              </a:rPr>
              <a:t>Program Agencies</a:t>
            </a:r>
          </a:p>
          <a:p>
            <a:pPr marL="285750" indent="-285750" algn="l">
              <a:spcAft>
                <a:spcPts val="600"/>
              </a:spcAft>
              <a:buClr>
                <a:schemeClr val="accent2"/>
              </a:buClr>
              <a:buFont typeface="Wingdings" pitchFamily="2" charset="2"/>
              <a:buChar char="§"/>
              <a:defRPr/>
            </a:pPr>
            <a:r>
              <a:rPr lang="en-US" sz="1400" dirty="0" smtClean="0">
                <a:solidFill>
                  <a:schemeClr val="tx1"/>
                </a:solidFill>
                <a:cs typeface="Times New Roman" pitchFamily="18" charset="0"/>
              </a:rPr>
              <a:t>Determine applicant, contractor, grantee, and payee eligibility for awards and payments</a:t>
            </a:r>
          </a:p>
          <a:p>
            <a:pPr marL="285750" indent="-285750" algn="l">
              <a:spcAft>
                <a:spcPts val="600"/>
              </a:spcAft>
              <a:buClr>
                <a:schemeClr val="accent2"/>
              </a:buClr>
              <a:buFont typeface="Wingdings" pitchFamily="2" charset="2"/>
              <a:buChar char="§"/>
              <a:defRPr/>
            </a:pPr>
            <a:r>
              <a:rPr lang="en-US" sz="1400" dirty="0" smtClean="0">
                <a:solidFill>
                  <a:schemeClr val="tx1"/>
                </a:solidFill>
                <a:cs typeface="Times New Roman" pitchFamily="18" charset="0"/>
              </a:rPr>
              <a:t>Review Do Not Pay match results and take action on payments and awards identified as improper</a:t>
            </a:r>
          </a:p>
          <a:p>
            <a:pPr marL="285750" indent="-285750" algn="l">
              <a:spcAft>
                <a:spcPts val="600"/>
              </a:spcAft>
              <a:buClr>
                <a:schemeClr val="accent2"/>
              </a:buClr>
              <a:buFont typeface="Wingdings" pitchFamily="2" charset="2"/>
              <a:buChar char="§"/>
              <a:defRPr/>
            </a:pPr>
            <a:r>
              <a:rPr lang="en-US" sz="1400" dirty="0" smtClean="0">
                <a:solidFill>
                  <a:schemeClr val="tx1"/>
                </a:solidFill>
                <a:cs typeface="Times New Roman" pitchFamily="18" charset="0"/>
              </a:rPr>
              <a:t>Incorporate Do Not Pay into improper payments program </a:t>
            </a:r>
          </a:p>
        </p:txBody>
      </p:sp>
      <p:sp>
        <p:nvSpPr>
          <p:cNvPr id="17" name="Content Placeholder 9"/>
          <p:cNvSpPr txBox="1">
            <a:spLocks/>
          </p:cNvSpPr>
          <p:nvPr/>
        </p:nvSpPr>
        <p:spPr>
          <a:xfrm>
            <a:off x="3204445" y="1143000"/>
            <a:ext cx="2586037" cy="3623067"/>
          </a:xfrm>
          <a:prstGeom prst="rect">
            <a:avLst/>
          </a:prstGeom>
        </p:spPr>
        <p:txBody>
          <a:bodyPr/>
          <a:lstStyle>
            <a:lvl1pPr marL="342900" indent="-342900" algn="l" rtl="0" eaLnBrk="0" fontAlgn="base" hangingPunct="0">
              <a:spcBef>
                <a:spcPct val="20000"/>
              </a:spcBef>
              <a:spcAft>
                <a:spcPct val="0"/>
              </a:spcAft>
              <a:buFont typeface="Arial" pitchFamily="34" charset="0"/>
              <a:buChar char="•"/>
              <a:defRPr sz="1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12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12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12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12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chemeClr val="accent2"/>
              </a:buClr>
              <a:buFont typeface="Arial" pitchFamily="34" charset="0"/>
              <a:buNone/>
              <a:defRPr/>
            </a:pPr>
            <a:r>
              <a:rPr lang="en-US" sz="1600" b="1" dirty="0" smtClean="0">
                <a:solidFill>
                  <a:schemeClr val="tx2"/>
                </a:solidFill>
                <a:latin typeface="+mn-lt"/>
                <a:cs typeface="Times New Roman" pitchFamily="18" charset="0"/>
              </a:rPr>
              <a:t>Dept of the Treasury</a:t>
            </a:r>
          </a:p>
          <a:p>
            <a:pPr>
              <a:spcAft>
                <a:spcPts val="600"/>
              </a:spcAft>
              <a:buClr>
                <a:schemeClr val="accent2"/>
              </a:buClr>
              <a:buFont typeface="Wingdings" pitchFamily="2" charset="2"/>
              <a:buChar char="§"/>
              <a:defRPr/>
            </a:pPr>
            <a:r>
              <a:rPr lang="en-US" sz="1400" dirty="0" smtClean="0">
                <a:latin typeface="+mn-lt"/>
                <a:cs typeface="Times New Roman" pitchFamily="18" charset="0"/>
              </a:rPr>
              <a:t>Manage Do Not Pay program, including integration into payment process</a:t>
            </a:r>
          </a:p>
          <a:p>
            <a:pPr>
              <a:spcAft>
                <a:spcPts val="600"/>
              </a:spcAft>
              <a:buClr>
                <a:schemeClr val="accent2"/>
              </a:buClr>
              <a:buFont typeface="Wingdings" pitchFamily="2" charset="2"/>
              <a:buChar char="§"/>
              <a:defRPr/>
            </a:pPr>
            <a:r>
              <a:rPr lang="en-US" sz="1400" dirty="0" smtClean="0">
                <a:latin typeface="+mn-lt"/>
                <a:cs typeface="Times New Roman" pitchFamily="18" charset="0"/>
              </a:rPr>
              <a:t>Engage and support agencies in their efforts to implement Do Not Pay</a:t>
            </a:r>
          </a:p>
          <a:p>
            <a:pPr>
              <a:spcAft>
                <a:spcPts val="600"/>
              </a:spcAft>
              <a:buClr>
                <a:schemeClr val="accent2"/>
              </a:buClr>
              <a:buFont typeface="Wingdings" pitchFamily="2" charset="2"/>
              <a:buChar char="§"/>
              <a:defRPr/>
            </a:pPr>
            <a:r>
              <a:rPr lang="en-US" sz="1400" dirty="0" smtClean="0">
                <a:latin typeface="+mn-lt"/>
                <a:cs typeface="Times New Roman" pitchFamily="18" charset="0"/>
              </a:rPr>
              <a:t>Provide analytics associated with payment/data source matching</a:t>
            </a:r>
          </a:p>
          <a:p>
            <a:pPr>
              <a:spcAft>
                <a:spcPts val="600"/>
              </a:spcAft>
              <a:buClr>
                <a:schemeClr val="accent2"/>
              </a:buClr>
              <a:buFont typeface="Wingdings" pitchFamily="2" charset="2"/>
              <a:buChar char="§"/>
              <a:defRPr/>
            </a:pPr>
            <a:r>
              <a:rPr lang="en-US" sz="1400" dirty="0" smtClean="0">
                <a:latin typeface="+mn-lt"/>
                <a:cs typeface="Times New Roman" pitchFamily="18" charset="0"/>
              </a:rPr>
              <a:t>Ensure compliance with relevant laws, including privacy and disclosure laws</a:t>
            </a:r>
          </a:p>
          <a:p>
            <a:pPr>
              <a:spcAft>
                <a:spcPts val="600"/>
              </a:spcAft>
              <a:buClr>
                <a:schemeClr val="accent2"/>
              </a:buClr>
              <a:defRPr/>
            </a:pPr>
            <a:endParaRPr lang="en-US" sz="1400" dirty="0" smtClean="0">
              <a:latin typeface="+mn-lt"/>
              <a:cs typeface="Arial" pitchFamily="34" charset="0"/>
            </a:endParaRPr>
          </a:p>
        </p:txBody>
      </p:sp>
    </p:spTree>
    <p:extLst>
      <p:ext uri="{BB962C8B-B14F-4D97-AF65-F5344CB8AC3E}">
        <p14:creationId xmlns:p14="http://schemas.microsoft.com/office/powerpoint/2010/main" val="2322423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0"/>
            <a:ext cx="6096000" cy="461665"/>
          </a:xfrm>
          <a:prstGeom prst="rect">
            <a:avLst/>
          </a:prstGeom>
          <a:noFill/>
        </p:spPr>
        <p:txBody>
          <a:bodyPr wrap="square" rtlCol="0">
            <a:spAutoFit/>
          </a:bodyPr>
          <a:lstStyle/>
          <a:p>
            <a:pPr>
              <a:buClr>
                <a:schemeClr val="accent2"/>
              </a:buClr>
            </a:pPr>
            <a:r>
              <a:rPr lang="en-US" sz="2400" b="1" i="1" dirty="0" smtClean="0">
                <a:cs typeface="Times New Roman" pitchFamily="18" charset="0"/>
              </a:rPr>
              <a:t>Do Not Pay Objectives</a:t>
            </a:r>
            <a:endParaRPr lang="en-US" sz="2400" b="1" i="1" dirty="0">
              <a:cs typeface="Times New Roman"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34325" y="0"/>
            <a:ext cx="1209675" cy="442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174922" y="762000"/>
            <a:ext cx="3657600" cy="359968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Clr>
                <a:schemeClr val="accent2"/>
              </a:buClr>
              <a:buFont typeface="Wingdings" pitchFamily="2" charset="2"/>
              <a:buChar char="§"/>
            </a:pPr>
            <a:r>
              <a:rPr lang="en-US" sz="1800" b="1" dirty="0" smtClean="0">
                <a:latin typeface="+mn-lt"/>
                <a:cs typeface="Times New Roman" pitchFamily="18" charset="0"/>
              </a:rPr>
              <a:t>Strategic:</a:t>
            </a:r>
          </a:p>
          <a:p>
            <a:pPr lvl="1">
              <a:buClr>
                <a:schemeClr val="accent2"/>
              </a:buClr>
              <a:buFont typeface="Wingdings" pitchFamily="2" charset="2"/>
              <a:buChar char="§"/>
            </a:pPr>
            <a:r>
              <a:rPr lang="en-US" sz="1800" dirty="0" smtClean="0">
                <a:latin typeface="+mn-lt"/>
                <a:cs typeface="Times New Roman" pitchFamily="18" charset="0"/>
              </a:rPr>
              <a:t>Provide </a:t>
            </a:r>
            <a:r>
              <a:rPr lang="en-US" sz="1800" dirty="0">
                <a:latin typeface="+mn-lt"/>
                <a:cs typeface="Times New Roman" pitchFamily="18" charset="0"/>
              </a:rPr>
              <a:t>Federally-funded programs and law enforcement </a:t>
            </a:r>
            <a:r>
              <a:rPr lang="en-US" sz="1800" dirty="0" smtClean="0">
                <a:latin typeface="+mn-lt"/>
                <a:cs typeface="Times New Roman" pitchFamily="18" charset="0"/>
              </a:rPr>
              <a:t>agencies with</a:t>
            </a:r>
            <a:r>
              <a:rPr lang="en-US" sz="1800" b="1" dirty="0" smtClean="0">
                <a:latin typeface="+mn-lt"/>
                <a:cs typeface="Times New Roman" pitchFamily="18" charset="0"/>
              </a:rPr>
              <a:t>, </a:t>
            </a:r>
            <a:r>
              <a:rPr lang="en-US" sz="1800" b="1" dirty="0" smtClean="0">
                <a:solidFill>
                  <a:schemeClr val="tx2"/>
                </a:solidFill>
                <a:latin typeface="+mn-lt"/>
                <a:cs typeface="Times New Roman" pitchFamily="18" charset="0"/>
              </a:rPr>
              <a:t>centrally-provided </a:t>
            </a:r>
            <a:r>
              <a:rPr lang="en-US" sz="1800" dirty="0" smtClean="0">
                <a:latin typeface="+mn-lt"/>
                <a:cs typeface="Times New Roman" pitchFamily="18" charset="0"/>
              </a:rPr>
              <a:t>IPERIA-mandated &amp; agency-driven</a:t>
            </a:r>
            <a:r>
              <a:rPr lang="en-US" sz="1800" b="1" dirty="0" smtClean="0">
                <a:latin typeface="+mn-lt"/>
                <a:cs typeface="Times New Roman" pitchFamily="18" charset="0"/>
              </a:rPr>
              <a:t>, </a:t>
            </a:r>
            <a:r>
              <a:rPr lang="en-US" sz="1800" b="1" dirty="0" smtClean="0">
                <a:solidFill>
                  <a:schemeClr val="tx2"/>
                </a:solidFill>
                <a:latin typeface="+mn-lt"/>
                <a:cs typeface="Times New Roman" pitchFamily="18" charset="0"/>
              </a:rPr>
              <a:t>timely</a:t>
            </a:r>
            <a:r>
              <a:rPr lang="en-US" sz="1800" b="1" dirty="0">
                <a:solidFill>
                  <a:schemeClr val="tx2"/>
                </a:solidFill>
                <a:latin typeface="+mn-lt"/>
                <a:cs typeface="Times New Roman" pitchFamily="18" charset="0"/>
              </a:rPr>
              <a:t>, </a:t>
            </a:r>
            <a:r>
              <a:rPr lang="en-US" sz="1800" b="1" dirty="0" smtClean="0">
                <a:solidFill>
                  <a:schemeClr val="tx2"/>
                </a:solidFill>
                <a:latin typeface="+mn-lt"/>
                <a:cs typeface="Times New Roman" pitchFamily="18" charset="0"/>
              </a:rPr>
              <a:t>accurate &amp; actionable </a:t>
            </a:r>
            <a:r>
              <a:rPr lang="en-US" sz="1800" b="1" dirty="0">
                <a:solidFill>
                  <a:schemeClr val="tx2"/>
                </a:solidFill>
                <a:latin typeface="+mn-lt"/>
                <a:cs typeface="Times New Roman" pitchFamily="18" charset="0"/>
              </a:rPr>
              <a:t>information </a:t>
            </a:r>
            <a:r>
              <a:rPr lang="en-US" sz="1800" b="1" dirty="0" smtClean="0">
                <a:solidFill>
                  <a:schemeClr val="tx2"/>
                </a:solidFill>
                <a:latin typeface="+mn-lt"/>
                <a:cs typeface="Times New Roman" pitchFamily="18" charset="0"/>
              </a:rPr>
              <a:t>&amp; </a:t>
            </a:r>
            <a:r>
              <a:rPr lang="en-US" sz="1800" b="1" dirty="0">
                <a:solidFill>
                  <a:schemeClr val="tx2"/>
                </a:solidFill>
                <a:latin typeface="+mn-lt"/>
                <a:cs typeface="Times New Roman" pitchFamily="18" charset="0"/>
              </a:rPr>
              <a:t>analysis </a:t>
            </a:r>
            <a:r>
              <a:rPr lang="en-US" sz="1800" b="1" dirty="0" smtClean="0">
                <a:solidFill>
                  <a:schemeClr val="tx2"/>
                </a:solidFill>
                <a:latin typeface="+mn-lt"/>
                <a:cs typeface="Times New Roman" pitchFamily="18" charset="0"/>
              </a:rPr>
              <a:t>to </a:t>
            </a:r>
            <a:r>
              <a:rPr lang="en-US" sz="1800" dirty="0">
                <a:latin typeface="+mn-lt"/>
                <a:cs typeface="Times New Roman" pitchFamily="18" charset="0"/>
              </a:rPr>
              <a:t>support the prevention, reduction, and recovery of improper payments</a:t>
            </a:r>
            <a:endParaRPr lang="en-US" sz="1800" dirty="0" smtClean="0">
              <a:latin typeface="+mn-lt"/>
              <a:cs typeface="Times New Roman" pitchFamily="18" charset="0"/>
            </a:endParaRPr>
          </a:p>
          <a:p>
            <a:pPr lvl="1">
              <a:buClr>
                <a:schemeClr val="accent2"/>
              </a:buClr>
            </a:pPr>
            <a:endParaRPr lang="en-US" sz="1800" b="1" dirty="0">
              <a:latin typeface="+mn-lt"/>
              <a:cs typeface="Times New Roman" pitchFamily="18" charset="0"/>
            </a:endParaRPr>
          </a:p>
        </p:txBody>
      </p:sp>
      <p:sp>
        <p:nvSpPr>
          <p:cNvPr id="8" name="Content Placeholder 3"/>
          <p:cNvSpPr txBox="1">
            <a:spLocks/>
          </p:cNvSpPr>
          <p:nvPr/>
        </p:nvSpPr>
        <p:spPr>
          <a:xfrm>
            <a:off x="4554119" y="762000"/>
            <a:ext cx="4114800" cy="5809488"/>
          </a:xfrm>
          <a:prstGeom prst="rect">
            <a:avLst/>
          </a:prstGeom>
        </p:spPr>
        <p:txBody>
          <a:bodyPr>
            <a:noAutofit/>
          </a:bodyPr>
          <a:lstStyle>
            <a:lvl1pPr marL="273050" indent="-273050" algn="l" defTabSz="457200" rtl="0" eaLnBrk="0" fontAlgn="base" hangingPunct="0">
              <a:spcBef>
                <a:spcPct val="20000"/>
              </a:spcBef>
              <a:spcAft>
                <a:spcPct val="0"/>
              </a:spcAft>
              <a:buClr>
                <a:schemeClr val="accent2"/>
              </a:buClr>
              <a:buFont typeface="Wingdings" pitchFamily="2" charset="2"/>
              <a:buChar char="§"/>
              <a:defRPr sz="2600" kern="1200">
                <a:solidFill>
                  <a:srgbClr val="602D12"/>
                </a:solidFill>
                <a:latin typeface="+mn-lt"/>
                <a:ea typeface="+mn-ea"/>
                <a:cs typeface="+mn-cs"/>
              </a:defRPr>
            </a:lvl1pPr>
            <a:lvl2pPr marL="547688" indent="-273050" algn="l" defTabSz="457200" rtl="0" eaLnBrk="0" fontAlgn="base" hangingPunct="0">
              <a:spcBef>
                <a:spcPct val="20000"/>
              </a:spcBef>
              <a:spcAft>
                <a:spcPct val="0"/>
              </a:spcAft>
              <a:buClr>
                <a:srgbClr val="F5B51D"/>
              </a:buClr>
              <a:buSzPct val="100000"/>
              <a:buFont typeface="Wingdings" pitchFamily="2" charset="2"/>
              <a:buChar char="§"/>
              <a:defRPr sz="2600" kern="1200">
                <a:solidFill>
                  <a:srgbClr val="602D12"/>
                </a:solidFill>
                <a:latin typeface="+mn-lt"/>
                <a:ea typeface="+mn-ea"/>
                <a:cs typeface="+mn-cs"/>
              </a:defRPr>
            </a:lvl2pPr>
            <a:lvl3pPr marL="822325" indent="-273050" algn="l" defTabSz="457200" rtl="0" eaLnBrk="0" fontAlgn="base" hangingPunct="0">
              <a:spcBef>
                <a:spcPct val="20000"/>
              </a:spcBef>
              <a:spcAft>
                <a:spcPct val="0"/>
              </a:spcAft>
              <a:buClr>
                <a:srgbClr val="244070"/>
              </a:buClr>
              <a:buFont typeface="Wingdings" pitchFamily="2" charset="2"/>
              <a:buChar char="§"/>
              <a:defRPr sz="2400" kern="1200">
                <a:solidFill>
                  <a:srgbClr val="602D12"/>
                </a:solidFill>
                <a:latin typeface="+mn-lt"/>
                <a:ea typeface="+mn-ea"/>
                <a:cs typeface="+mn-cs"/>
              </a:defRPr>
            </a:lvl3pPr>
            <a:lvl4pPr marL="1096963" indent="-273050" algn="l" defTabSz="457200" rtl="0" eaLnBrk="0" fontAlgn="base" hangingPunct="0">
              <a:spcBef>
                <a:spcPct val="20000"/>
              </a:spcBef>
              <a:spcAft>
                <a:spcPct val="0"/>
              </a:spcAft>
              <a:buClr>
                <a:srgbClr val="2B519A"/>
              </a:buClr>
              <a:buFont typeface="Wingdings" pitchFamily="2" charset="2"/>
              <a:buChar char="§"/>
              <a:defRPr sz="2400" kern="1200">
                <a:solidFill>
                  <a:srgbClr val="602D12"/>
                </a:solidFill>
                <a:latin typeface="+mn-lt"/>
                <a:ea typeface="+mn-ea"/>
                <a:cs typeface="+mn-cs"/>
              </a:defRPr>
            </a:lvl4pPr>
            <a:lvl5pPr marL="1279525" indent="-182563" algn="l" defTabSz="457200" rtl="0" eaLnBrk="0" fontAlgn="base" hangingPunct="0">
              <a:spcBef>
                <a:spcPct val="20000"/>
              </a:spcBef>
              <a:spcAft>
                <a:spcPct val="0"/>
              </a:spcAft>
              <a:buClr>
                <a:schemeClr val="accent1"/>
              </a:buClr>
              <a:buFont typeface="Wingdings" pitchFamily="2" charset="2"/>
              <a:buChar char="§"/>
              <a:defRPr sz="2200" kern="1200">
                <a:solidFill>
                  <a:srgbClr val="602D1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dirty="0" smtClean="0">
                <a:solidFill>
                  <a:schemeClr val="tx1"/>
                </a:solidFill>
                <a:cs typeface="Times New Roman" pitchFamily="18" charset="0"/>
              </a:rPr>
              <a:t>Tactical:</a:t>
            </a:r>
          </a:p>
          <a:p>
            <a:pPr lvl="1">
              <a:buClr>
                <a:schemeClr val="accent2"/>
              </a:buClr>
            </a:pPr>
            <a:r>
              <a:rPr lang="en-US" sz="1800" dirty="0" smtClean="0">
                <a:solidFill>
                  <a:schemeClr val="tx1"/>
                </a:solidFill>
                <a:cs typeface="Times New Roman" pitchFamily="18" charset="0"/>
              </a:rPr>
              <a:t>Identify potentially improper payments by comparing agency payments to lists of ineligible recipients</a:t>
            </a:r>
          </a:p>
          <a:p>
            <a:pPr lvl="1">
              <a:buClr>
                <a:schemeClr val="accent2"/>
              </a:buClr>
            </a:pPr>
            <a:r>
              <a:rPr lang="en-US" sz="1800" b="1" dirty="0" smtClean="0">
                <a:solidFill>
                  <a:schemeClr val="tx1"/>
                </a:solidFill>
                <a:cs typeface="Times New Roman" pitchFamily="18" charset="0"/>
              </a:rPr>
              <a:t>Provide agencies with:</a:t>
            </a:r>
          </a:p>
          <a:p>
            <a:pPr lvl="2">
              <a:buClr>
                <a:schemeClr val="accent2"/>
              </a:buClr>
            </a:pPr>
            <a:r>
              <a:rPr lang="en-US" sz="1800" dirty="0" smtClean="0">
                <a:solidFill>
                  <a:schemeClr val="tx1"/>
                </a:solidFill>
                <a:cs typeface="Times New Roman" pitchFamily="18" charset="0"/>
              </a:rPr>
              <a:t>analytical</a:t>
            </a:r>
            <a:r>
              <a:rPr lang="en-US" sz="1800" b="1" dirty="0" smtClean="0">
                <a:cs typeface="Times New Roman" pitchFamily="18" charset="0"/>
              </a:rPr>
              <a:t> </a:t>
            </a:r>
            <a:r>
              <a:rPr lang="en-US" sz="1800" b="1" dirty="0" smtClean="0">
                <a:solidFill>
                  <a:schemeClr val="tx2"/>
                </a:solidFill>
                <a:cs typeface="Times New Roman" pitchFamily="18" charset="0"/>
              </a:rPr>
              <a:t>insights about payments to potentially ineligible recipients </a:t>
            </a:r>
            <a:r>
              <a:rPr lang="en-US" sz="1800" dirty="0" smtClean="0">
                <a:solidFill>
                  <a:schemeClr val="tx1"/>
                </a:solidFill>
                <a:cs typeface="Times New Roman" pitchFamily="18" charset="0"/>
              </a:rPr>
              <a:t>to help them identify systemic sources of improper payment and/or potential fraud</a:t>
            </a:r>
          </a:p>
          <a:p>
            <a:pPr lvl="2">
              <a:buClr>
                <a:schemeClr val="accent2"/>
              </a:buClr>
            </a:pPr>
            <a:r>
              <a:rPr lang="en-US" sz="1800" dirty="0" smtClean="0">
                <a:solidFill>
                  <a:schemeClr val="tx1"/>
                </a:solidFill>
                <a:cs typeface="Times New Roman" pitchFamily="18" charset="0"/>
              </a:rPr>
              <a:t>information about </a:t>
            </a:r>
            <a:r>
              <a:rPr lang="en-US" sz="1800" b="1" dirty="0" smtClean="0">
                <a:solidFill>
                  <a:schemeClr val="tx2"/>
                </a:solidFill>
                <a:cs typeface="Times New Roman" pitchFamily="18" charset="0"/>
              </a:rPr>
              <a:t>patterns of improper payments</a:t>
            </a:r>
            <a:r>
              <a:rPr lang="en-US" sz="1800" b="1" dirty="0" smtClean="0">
                <a:solidFill>
                  <a:schemeClr val="tx1"/>
                </a:solidFill>
                <a:cs typeface="Times New Roman" pitchFamily="18" charset="0"/>
              </a:rPr>
              <a:t> </a:t>
            </a:r>
            <a:r>
              <a:rPr lang="en-US" sz="1800" dirty="0" smtClean="0">
                <a:solidFill>
                  <a:schemeClr val="tx1"/>
                </a:solidFill>
                <a:cs typeface="Times New Roman" pitchFamily="18" charset="0"/>
              </a:rPr>
              <a:t>to help them identify systemic sources of improper payment and/or potential fraud</a:t>
            </a:r>
          </a:p>
          <a:p>
            <a:pPr lvl="2">
              <a:buClr>
                <a:schemeClr val="accent2"/>
              </a:buClr>
            </a:pPr>
            <a:r>
              <a:rPr lang="en-US" sz="1800" dirty="0" smtClean="0">
                <a:solidFill>
                  <a:schemeClr val="tx1"/>
                </a:solidFill>
                <a:cs typeface="Times New Roman" pitchFamily="18" charset="0"/>
              </a:rPr>
              <a:t>analytical insights about the </a:t>
            </a:r>
            <a:r>
              <a:rPr lang="en-US" sz="1800" b="1" dirty="0" smtClean="0">
                <a:solidFill>
                  <a:schemeClr val="tx2"/>
                </a:solidFill>
                <a:cs typeface="Times New Roman" pitchFamily="18" charset="0"/>
              </a:rPr>
              <a:t>sources of future improper payments</a:t>
            </a:r>
          </a:p>
          <a:p>
            <a:pPr lvl="1">
              <a:buClr>
                <a:schemeClr val="accent2"/>
              </a:buClr>
            </a:pPr>
            <a:endParaRPr lang="en-US" sz="1800" b="1" dirty="0" smtClean="0"/>
          </a:p>
          <a:p>
            <a:pPr lvl="1">
              <a:buClr>
                <a:schemeClr val="accent2"/>
              </a:buClr>
            </a:pPr>
            <a:endParaRPr lang="en-US" sz="1800" b="1" dirty="0" smtClean="0"/>
          </a:p>
          <a:p>
            <a:pPr lvl="1">
              <a:buClr>
                <a:schemeClr val="accent2"/>
              </a:buClr>
            </a:pPr>
            <a:endParaRPr lang="en-US" sz="1800" b="1" dirty="0"/>
          </a:p>
        </p:txBody>
      </p:sp>
    </p:spTree>
    <p:extLst>
      <p:ext uri="{BB962C8B-B14F-4D97-AF65-F5344CB8AC3E}">
        <p14:creationId xmlns:p14="http://schemas.microsoft.com/office/powerpoint/2010/main" val="4086530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0"/>
            <a:ext cx="6096000" cy="461665"/>
          </a:xfrm>
          <a:prstGeom prst="rect">
            <a:avLst/>
          </a:prstGeom>
          <a:noFill/>
        </p:spPr>
        <p:txBody>
          <a:bodyPr wrap="square" rtlCol="0">
            <a:spAutoFit/>
          </a:bodyPr>
          <a:lstStyle/>
          <a:p>
            <a:r>
              <a:rPr lang="en-US" sz="2400" b="1" i="1" dirty="0" smtClean="0">
                <a:latin typeface="Times New Roman" pitchFamily="18" charset="0"/>
                <a:cs typeface="Times New Roman" pitchFamily="18" charset="0"/>
              </a:rPr>
              <a:t>Business Process Integration</a:t>
            </a:r>
            <a:endParaRPr lang="en-US" sz="2400" b="1" i="1" dirty="0">
              <a:latin typeface="Times New Roman" pitchFamily="18" charset="0"/>
              <a:cs typeface="Times New Roman" pitchFamily="18" charset="0"/>
            </a:endParaRPr>
          </a:p>
        </p:txBody>
      </p:sp>
      <p:graphicFrame>
        <p:nvGraphicFramePr>
          <p:cNvPr id="14" name="Diagram 13"/>
          <p:cNvGraphicFramePr/>
          <p:nvPr>
            <p:extLst>
              <p:ext uri="{D42A27DB-BD31-4B8C-83A1-F6EECF244321}">
                <p14:modId xmlns:p14="http://schemas.microsoft.com/office/powerpoint/2010/main" val="2084762070"/>
              </p:ext>
            </p:extLst>
          </p:nvPr>
        </p:nvGraphicFramePr>
        <p:xfrm>
          <a:off x="857250" y="762000"/>
          <a:ext cx="752475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6" name="Picture 2" descr="C:\Users\h1mbm00\AppData\Local\Temp\2\notesFFF692\~4979069.jpg"/>
          <p:cNvPicPr>
            <a:picLocks noChangeAspect="1" noChangeArrowheads="1"/>
          </p:cNvPicPr>
          <p:nvPr/>
        </p:nvPicPr>
        <p:blipFill>
          <a:blip r:embed="rId7" cstate="print"/>
          <a:srcRect/>
          <a:stretch>
            <a:fillRect/>
          </a:stretch>
        </p:blipFill>
        <p:spPr bwMode="auto">
          <a:xfrm>
            <a:off x="7467600" y="1828800"/>
            <a:ext cx="1352550" cy="1352550"/>
          </a:xfrm>
          <a:prstGeom prst="rect">
            <a:avLst/>
          </a:prstGeom>
          <a:noFill/>
        </p:spPr>
      </p:pic>
      <p:pic>
        <p:nvPicPr>
          <p:cNvPr id="17" name="Picture 2" descr="C:\Users\h1esw01\AppData\Local\Microsoft\Windows\Temporary Internet Files\Content.IE5\11WJ3G7U\MC900434874[1].png"/>
          <p:cNvPicPr>
            <a:picLocks noChangeAspect="1" noChangeArrowheads="1"/>
          </p:cNvPicPr>
          <p:nvPr/>
        </p:nvPicPr>
        <p:blipFill>
          <a:blip r:embed="rId8" cstate="print"/>
          <a:srcRect/>
          <a:stretch>
            <a:fillRect/>
          </a:stretch>
        </p:blipFill>
        <p:spPr bwMode="auto">
          <a:xfrm>
            <a:off x="4723669" y="5572666"/>
            <a:ext cx="990600" cy="949325"/>
          </a:xfrm>
          <a:prstGeom prst="rect">
            <a:avLst/>
          </a:prstGeom>
          <a:noFill/>
        </p:spPr>
      </p:pic>
      <p:sp>
        <p:nvSpPr>
          <p:cNvPr id="22" name="Rectangle 21"/>
          <p:cNvSpPr>
            <a:spLocks noChangeArrowheads="1"/>
          </p:cNvSpPr>
          <p:nvPr/>
        </p:nvSpPr>
        <p:spPr bwMode="gray">
          <a:xfrm>
            <a:off x="1381377" y="5525166"/>
            <a:ext cx="3124200" cy="829595"/>
          </a:xfrm>
          <a:prstGeom prst="rect">
            <a:avLst/>
          </a:prstGeom>
          <a:noFill/>
          <a:ln w="28575" algn="ctr">
            <a:noFill/>
            <a:miter lim="800000"/>
            <a:headEnd/>
            <a:tailEnd/>
          </a:ln>
          <a:effectLst/>
        </p:spPr>
        <p:txBody>
          <a:bodyPr lIns="45720" rIns="45720" anchor="ctr"/>
          <a:lstStyle/>
          <a:p>
            <a:pPr lvl="0" eaLnBrk="0" fontAlgn="base" hangingPunct="0">
              <a:spcBef>
                <a:spcPct val="0"/>
              </a:spcBef>
              <a:spcAft>
                <a:spcPct val="0"/>
              </a:spcAft>
              <a:defRPr/>
            </a:pPr>
            <a:r>
              <a:rPr lang="en-US" sz="1400" b="1" dirty="0" smtClean="0">
                <a:solidFill>
                  <a:schemeClr val="tx2"/>
                </a:solidFill>
                <a:cs typeface="Times New Roman" pitchFamily="18" charset="0"/>
              </a:rPr>
              <a:t>Data Analytics Services staff analyzes the data and trends and provide reports to support agency investigation and recovery efforts.</a:t>
            </a:r>
            <a:endParaRPr lang="en-US" sz="1400" b="1" dirty="0">
              <a:solidFill>
                <a:schemeClr val="tx2"/>
              </a:solidFill>
              <a:cs typeface="Times New Roman" pitchFamily="18" charset="0"/>
            </a:endParaRPr>
          </a:p>
        </p:txBody>
      </p:sp>
      <p:pic>
        <p:nvPicPr>
          <p:cNvPr id="23" name="Picture 3" descr="C:\Users\h1mbm00\AppData\Local\Temp\2\notesFFF692\customer right.jpg"/>
          <p:cNvPicPr>
            <a:picLocks noChangeAspect="1" noChangeArrowheads="1"/>
          </p:cNvPicPr>
          <p:nvPr/>
        </p:nvPicPr>
        <p:blipFill>
          <a:blip r:embed="rId9" cstate="print"/>
          <a:srcRect/>
          <a:stretch>
            <a:fillRect/>
          </a:stretch>
        </p:blipFill>
        <p:spPr bwMode="auto">
          <a:xfrm>
            <a:off x="381000" y="1809750"/>
            <a:ext cx="1314450" cy="1390650"/>
          </a:xfrm>
          <a:prstGeom prst="rect">
            <a:avLst/>
          </a:prstGeom>
          <a:noFill/>
        </p:spPr>
      </p:pic>
      <p:sp>
        <p:nvSpPr>
          <p:cNvPr id="24" name="Rectangle 12"/>
          <p:cNvSpPr>
            <a:spLocks noChangeArrowheads="1"/>
          </p:cNvSpPr>
          <p:nvPr/>
        </p:nvSpPr>
        <p:spPr bwMode="gray">
          <a:xfrm>
            <a:off x="442978" y="3193225"/>
            <a:ext cx="1833372" cy="1085850"/>
          </a:xfrm>
          <a:prstGeom prst="rect">
            <a:avLst/>
          </a:prstGeom>
          <a:noFill/>
          <a:ln w="28575" algn="ctr">
            <a:noFill/>
            <a:miter lim="800000"/>
            <a:headEnd/>
            <a:tailEnd/>
          </a:ln>
          <a:effectLst/>
        </p:spPr>
        <p:txBody>
          <a:bodyPr lIns="45720" rIns="45720" anchor="ctr"/>
          <a:lstStyle/>
          <a:p>
            <a:pPr lvl="0" eaLnBrk="0" fontAlgn="base" hangingPunct="0">
              <a:spcBef>
                <a:spcPct val="0"/>
              </a:spcBef>
              <a:spcAft>
                <a:spcPct val="0"/>
              </a:spcAft>
              <a:defRPr/>
            </a:pPr>
            <a:r>
              <a:rPr lang="en-US" sz="1400" b="1" dirty="0" smtClean="0">
                <a:solidFill>
                  <a:schemeClr val="tx2"/>
                </a:solidFill>
                <a:cs typeface="Times New Roman" pitchFamily="18" charset="0"/>
              </a:rPr>
              <a:t>User submits data for entities under consideration &amp; receives matching results.</a:t>
            </a:r>
          </a:p>
        </p:txBody>
      </p:sp>
      <p:sp>
        <p:nvSpPr>
          <p:cNvPr id="25" name="Rectangle 13"/>
          <p:cNvSpPr>
            <a:spLocks noChangeArrowheads="1"/>
          </p:cNvSpPr>
          <p:nvPr/>
        </p:nvSpPr>
        <p:spPr bwMode="gray">
          <a:xfrm>
            <a:off x="6761160" y="3191256"/>
            <a:ext cx="2362200" cy="1748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lgn="ctr">
                <a:solidFill>
                  <a:srgbClr val="000000"/>
                </a:solidFill>
                <a:miter lim="800000"/>
                <a:headEnd/>
                <a:tailEnd/>
              </a14:hiddenLine>
            </a:ext>
          </a:extLst>
        </p:spPr>
        <p:txBody>
          <a:bodyPr lIns="45720" rIns="45720" anchor="ctr"/>
          <a:lstStyle/>
          <a:p>
            <a:pPr eaLnBrk="0" hangingPunct="0"/>
            <a:r>
              <a:rPr lang="en-US" sz="1400" b="1" dirty="0">
                <a:solidFill>
                  <a:schemeClr val="accent1">
                    <a:lumMod val="75000"/>
                  </a:schemeClr>
                </a:solidFill>
                <a:cs typeface="Times New Roman" pitchFamily="18" charset="0"/>
              </a:rPr>
              <a:t>User submits data for entities receiving payments or being monitored &amp; receives matching results.</a:t>
            </a:r>
          </a:p>
          <a:p>
            <a:pPr eaLnBrk="0" hangingPunct="0"/>
            <a:endParaRPr lang="en-US" sz="1400" b="1" dirty="0">
              <a:solidFill>
                <a:schemeClr val="accent1">
                  <a:lumMod val="75000"/>
                </a:schemeClr>
              </a:solidFill>
              <a:cs typeface="Times New Roman" pitchFamily="18" charset="0"/>
            </a:endParaRPr>
          </a:p>
          <a:p>
            <a:pPr eaLnBrk="0" hangingPunct="0"/>
            <a:r>
              <a:rPr lang="en-US" sz="1400" b="1" dirty="0">
                <a:solidFill>
                  <a:schemeClr val="accent1">
                    <a:lumMod val="75000"/>
                  </a:schemeClr>
                </a:solidFill>
                <a:cs typeface="Times New Roman" pitchFamily="18" charset="0"/>
              </a:rPr>
              <a:t>Online, batch matching, and continuous monitoring are </a:t>
            </a:r>
            <a:r>
              <a:rPr lang="en-US" sz="1400" b="1" dirty="0" smtClean="0">
                <a:solidFill>
                  <a:schemeClr val="accent1">
                    <a:lumMod val="75000"/>
                  </a:schemeClr>
                </a:solidFill>
                <a:cs typeface="Times New Roman" pitchFamily="18" charset="0"/>
              </a:rPr>
              <a:t>supported </a:t>
            </a:r>
            <a:r>
              <a:rPr lang="en-US" sz="1400" b="1" dirty="0">
                <a:solidFill>
                  <a:schemeClr val="accent1">
                    <a:lumMod val="75000"/>
                  </a:schemeClr>
                </a:solidFill>
                <a:cs typeface="Times New Roman" pitchFamily="18" charset="0"/>
              </a:rPr>
              <a:t>within the Portal.</a:t>
            </a:r>
          </a:p>
        </p:txBody>
      </p:sp>
      <p:sp>
        <p:nvSpPr>
          <p:cNvPr id="26" name="Left-Right Arrow 25"/>
          <p:cNvSpPr/>
          <p:nvPr/>
        </p:nvSpPr>
        <p:spPr>
          <a:xfrm>
            <a:off x="1871253" y="2899326"/>
            <a:ext cx="533400" cy="304800"/>
          </a:xfrm>
          <a:prstGeom prst="lef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7" name="Left-Right Arrow 26"/>
          <p:cNvSpPr/>
          <p:nvPr/>
        </p:nvSpPr>
        <p:spPr>
          <a:xfrm rot="5400000">
            <a:off x="4457386" y="5390488"/>
            <a:ext cx="423862" cy="303213"/>
          </a:xfrm>
          <a:prstGeom prst="lef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8" name="Left-Right Arrow 27"/>
          <p:cNvSpPr/>
          <p:nvPr/>
        </p:nvSpPr>
        <p:spPr>
          <a:xfrm>
            <a:off x="6765286" y="2898648"/>
            <a:ext cx="533400" cy="304800"/>
          </a:xfrm>
          <a:prstGeom prst="lef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extLst>
      <p:ext uri="{BB962C8B-B14F-4D97-AF65-F5344CB8AC3E}">
        <p14:creationId xmlns:p14="http://schemas.microsoft.com/office/powerpoint/2010/main" val="91789897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QBUfdOJz6Ey2gZXZYYbsc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wjBlaN24Q02FgsbZeWlXn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s0ZOaZdTkuX61FmGJ8J2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1OGsvzV4IUOQQ0BI0UX9W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uTvhMuzow0SIqj3ek7IYd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Un86cjXmRUeYbdEyZqYh0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7nSqj3MF5EmHG2GpeGAFtA"/>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QS2K7gUwcE2K8OKDwdkaI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58TyQocnL0Gm2DA7xbsvD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Y5dej03pbEqOPcU1Ar4q1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9GW3TH2oSkyHeTWGY5f4Z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kvYnKqnBIEGLRu1cIlu.A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gjE8MXfjBk676AiM1ya50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ZCOODnr1ukioob3G_2HMA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9SmhYgQSUet2D41tR4o4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JB9o0FAW5Ee59a2hKszRw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jnjHc.yOQUCZ3eLP_Dhgsg"/>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R68f9CIHVkio2UgWTX0JLA"/>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CYqEKer8bEak_c5Qms2mR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rUU0JuGMNESImp.RBoI8N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3_IuZ4N8qk66mQLUMxQW7w"/>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WswmXtSamE6Nc4QXzZZ62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PkWsAib40uegkhiU.AgL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hluZvD__1U2D6XGIrtiIYg"/>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9GNNStWaxkShsNCebgn3_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5m05ZXER6ES6zHq5pdgQ4g"/>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DparPFuoYUCZcCXARxVSV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Tbh_o71rDU27Oj3LIv45L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3wbnKNi7HEmcXMv4e9cD4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HeCUZxRnjEmGhiSMMmL4rg"/>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BF8UzZgZGEiLGI0us3ME_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drRVk4XumkqHniTzMOW_7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IijB.nrUiEKI9dXWzWDxm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ehMGatj2tkuvgF.D8p0CfQ"/>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qYxBAChNy0CFNvwEZyy3X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3wgmWBcQUWOyS2Tn3g9d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rnBqq.ri6EyIanmePgSKt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tty.KGgvck6p.x21dnGFiw"/>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sCHcbeIh9Uu9I_Tywn07H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EMcUMP4HVkyDTTYqoXYycg"/>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1291</TotalTime>
  <Words>2558</Words>
  <Application>Microsoft Office PowerPoint</Application>
  <PresentationFormat>On-screen Show (4:3)</PresentationFormat>
  <Paragraphs>262</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Do Not Pay Program Update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BPD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BPDUser</dc:creator>
  <cp:lastModifiedBy>Thomas T. Vannoy</cp:lastModifiedBy>
  <cp:revision>51</cp:revision>
  <dcterms:created xsi:type="dcterms:W3CDTF">2013-09-16T17:15:24Z</dcterms:created>
  <dcterms:modified xsi:type="dcterms:W3CDTF">2013-09-23T21:49:09Z</dcterms:modified>
</cp:coreProperties>
</file>