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9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66" r:id="rId7"/>
    <p:sldId id="275" r:id="rId8"/>
    <p:sldId id="273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4" charset="0"/>
        <a:ea typeface="ＭＳ Ｐゴシック" pitchFamily="-64" charset="-128"/>
        <a:cs typeface="ＭＳ Ｐゴシック" pitchFamily="-64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4" charset="0"/>
        <a:ea typeface="ＭＳ Ｐゴシック" pitchFamily="-64" charset="-128"/>
        <a:cs typeface="ＭＳ Ｐゴシック" pitchFamily="-64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4" charset="0"/>
        <a:ea typeface="ＭＳ Ｐゴシック" pitchFamily="-64" charset="-128"/>
        <a:cs typeface="ＭＳ Ｐゴシック" pitchFamily="-64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4" charset="0"/>
        <a:ea typeface="ＭＳ Ｐゴシック" pitchFamily="-64" charset="-128"/>
        <a:cs typeface="ＭＳ Ｐゴシック" pitchFamily="-64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4" charset="0"/>
        <a:ea typeface="ＭＳ Ｐゴシック" pitchFamily="-64" charset="-128"/>
        <a:cs typeface="ＭＳ Ｐゴシック" pitchFamily="-6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4" charset="0"/>
        <a:ea typeface="ＭＳ Ｐゴシック" pitchFamily="-64" charset="-128"/>
        <a:cs typeface="ＭＳ Ｐゴシック" pitchFamily="-6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4" charset="0"/>
        <a:ea typeface="ＭＳ Ｐゴシック" pitchFamily="-64" charset="-128"/>
        <a:cs typeface="ＭＳ Ｐゴシック" pitchFamily="-6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4" charset="0"/>
        <a:ea typeface="ＭＳ Ｐゴシック" pitchFamily="-64" charset="-128"/>
        <a:cs typeface="ＭＳ Ｐゴシック" pitchFamily="-6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4" charset="0"/>
        <a:ea typeface="ＭＳ Ｐゴシック" pitchFamily="-64" charset="-128"/>
        <a:cs typeface="ＭＳ Ｐゴシック" pitchFamily="-6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52A1"/>
    <a:srgbClr val="CE7019"/>
    <a:srgbClr val="AD0C64"/>
    <a:srgbClr val="5B8F34"/>
    <a:srgbClr val="256BA8"/>
    <a:srgbClr val="929F2A"/>
    <a:srgbClr val="8D9510"/>
    <a:srgbClr val="9CA6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404" y="-150"/>
      </p:cViewPr>
      <p:guideLst>
        <p:guide orient="horz" pos="2160"/>
        <p:guide pos="5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2016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4" charset="0"/>
              </a:defRPr>
            </a:lvl1pPr>
          </a:lstStyle>
          <a:p>
            <a:fld id="{57C9F6C1-53BA-4BBB-97B4-B6244B5CD8B8}" type="datetime1">
              <a:rPr lang="en-US"/>
              <a:pPr/>
              <a:t>09/23/2013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4" charset="0"/>
              </a:defRPr>
            </a:lvl1pPr>
          </a:lstStyle>
          <a:p>
            <a:fld id="{D978487A-58C4-48C3-A38B-F2E104474A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943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4" charset="0"/>
              </a:defRPr>
            </a:lvl1pPr>
          </a:lstStyle>
          <a:p>
            <a:fld id="{810991C2-7CC6-4B45-BA6D-F6DE92D001D0}" type="datetime1">
              <a:rPr lang="en-US"/>
              <a:pPr/>
              <a:t>09/23/2013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4" charset="0"/>
              </a:defRPr>
            </a:lvl1pPr>
          </a:lstStyle>
          <a:p>
            <a:fld id="{829599AC-CD18-4F14-B469-B034D02387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510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E58118-8320-40B5-A581-FBD66A7586D2}" type="datetime1">
              <a:rPr lang="en-US" smtClean="0"/>
              <a:t>09/23/2013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86A998-937C-C345-9749-9154D609C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33350"/>
          </a:xfrm>
          <a:prstGeom prst="rect">
            <a:avLst/>
          </a:prstGeom>
          <a:solidFill>
            <a:srgbClr val="CE70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4" charset="-128"/>
              <a:cs typeface="ＭＳ Ｐゴシック" pitchFamily="-64" charset="-128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565900"/>
            <a:ext cx="9144000" cy="292100"/>
          </a:xfrm>
          <a:prstGeom prst="rect">
            <a:avLst/>
          </a:prstGeom>
          <a:solidFill>
            <a:srgbClr val="CE70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l"/>
            <a:r>
              <a:rPr lang="en-US" sz="1400" i="1" dirty="0" smtClean="0">
                <a:solidFill>
                  <a:schemeClr val="tx1"/>
                </a:solidFill>
                <a:ea typeface="ＭＳ Ｐゴシック" pitchFamily="-64" charset="-128"/>
                <a:cs typeface="ＭＳ Ｐゴシック" pitchFamily="-64" charset="-128"/>
              </a:rPr>
              <a:t>FAEC Annual Conference</a:t>
            </a:r>
            <a:r>
              <a:rPr lang="en-US" sz="1400" i="1" baseline="0" dirty="0" smtClean="0">
                <a:solidFill>
                  <a:schemeClr val="tx1"/>
                </a:solidFill>
                <a:ea typeface="ＭＳ Ｐゴシック" pitchFamily="-64" charset="-128"/>
                <a:cs typeface="ＭＳ Ｐゴシック" pitchFamily="-64" charset="-128"/>
              </a:rPr>
              <a:t> - </a:t>
            </a:r>
            <a:r>
              <a:rPr lang="en-US" sz="1400" i="1" dirty="0" smtClean="0">
                <a:solidFill>
                  <a:schemeClr val="tx1"/>
                </a:solidFill>
                <a:ea typeface="ＭＳ Ｐゴシック" pitchFamily="-64" charset="-128"/>
                <a:cs typeface="ＭＳ Ｐゴシック" pitchFamily="-64" charset="-128"/>
              </a:rPr>
              <a:t>September 2013</a:t>
            </a:r>
            <a:endParaRPr lang="en-US" sz="1400" i="1" dirty="0">
              <a:solidFill>
                <a:schemeClr val="tx1"/>
              </a:solidFill>
              <a:ea typeface="ＭＳ Ｐゴシック" pitchFamily="-64" charset="-128"/>
              <a:cs typeface="ＭＳ Ｐゴシック" pitchFamily="-64" charset="-128"/>
            </a:endParaRPr>
          </a:p>
        </p:txBody>
      </p:sp>
      <p:pic>
        <p:nvPicPr>
          <p:cNvPr id="15" name="Picture 4" descr="Bar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729288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98" y="578751"/>
            <a:ext cx="1725675" cy="168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55AFCE-163F-4B75-BCD5-29C518D856C8}" type="datetime1">
              <a:rPr lang="en-US" smtClean="0"/>
              <a:t>09/23/2013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6A998-937C-C345-9749-9154D609C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EF7D36-247A-4072-95BB-22A0C89C9131}" type="datetime1">
              <a:rPr lang="en-US" smtClean="0"/>
              <a:t>09/23/2013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6A998-937C-C345-9749-9154D609C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3175"/>
            <a:ext cx="9144000" cy="133350"/>
          </a:xfrm>
          <a:prstGeom prst="rect">
            <a:avLst/>
          </a:prstGeom>
          <a:solidFill>
            <a:srgbClr val="CE70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4" charset="-128"/>
              <a:cs typeface="ＭＳ Ｐゴシック" pitchFamily="-64" charset="-128"/>
            </a:endParaRPr>
          </a:p>
        </p:txBody>
      </p:sp>
      <p:pic>
        <p:nvPicPr>
          <p:cNvPr id="4" name="Picture 3" descr="Ba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729288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857250" y="3071813"/>
            <a:ext cx="185738" cy="369887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-6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560" y="2054931"/>
            <a:ext cx="6704967" cy="150892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kumimoji="0" lang="en-US" sz="4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ヒラギノ角ゴ Pro W3" charset="-128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 userDrawn="1"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CE7019"/>
          </a:solidFill>
          <a:ln/>
        </p:spPr>
        <p:txBody>
          <a:bodyPr/>
          <a:lstStyle/>
          <a:p>
            <a:pPr marL="118745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spc="70" dirty="0" smtClean="0">
                <a:solidFill>
                  <a:schemeClr val="bg1"/>
                </a:solidFill>
              </a:rPr>
              <a:t>American Institute of CPAs</a:t>
            </a:r>
            <a:r>
              <a:rPr lang="en-US" sz="1100" baseline="30000" dirty="0" smtClean="0">
                <a:solidFill>
                  <a:schemeClr val="bg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rPr>
              <a:t>®</a:t>
            </a:r>
            <a:endParaRPr lang="en-US" sz="1100" baseline="30000" dirty="0">
              <a:solidFill>
                <a:schemeClr val="bg1"/>
              </a:solidFill>
              <a:latin typeface="Arial" pitchFamily="-64" charset="0"/>
              <a:ea typeface="ＭＳ Ｐゴシック" pitchFamily="-64" charset="-128"/>
              <a:cs typeface="ＭＳ Ｐゴシック" pitchFamily="-64" charset="-128"/>
            </a:endParaRPr>
          </a:p>
        </p:txBody>
      </p:sp>
      <p:pic>
        <p:nvPicPr>
          <p:cNvPr id="11" name="Picture 10" descr="AICPA Web_wh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57" y="6599238"/>
            <a:ext cx="660849" cy="222250"/>
          </a:xfrm>
          <a:prstGeom prst="rect">
            <a:avLst/>
          </a:prstGeom>
        </p:spPr>
      </p:pic>
      <p:sp>
        <p:nvSpPr>
          <p:cNvPr id="12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6553200" y="6519152"/>
            <a:ext cx="2133600" cy="365125"/>
          </a:xfrm>
        </p:spPr>
        <p:txBody>
          <a:bodyPr/>
          <a:lstStyle/>
          <a:p>
            <a:fld id="{B678A430-2B5E-9C4F-A94E-0139B75F11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lide Number Placeholder 7"/>
          <p:cNvSpPr txBox="1">
            <a:spLocks/>
          </p:cNvSpPr>
          <p:nvPr userDrawn="1"/>
        </p:nvSpPr>
        <p:spPr>
          <a:xfrm>
            <a:off x="5854138" y="6509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FFFF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9pPr>
          </a:lstStyle>
          <a:p>
            <a:r>
              <a:rPr lang="en-US" sz="1400" dirty="0" smtClean="0"/>
              <a:t>#</a:t>
            </a:r>
            <a:r>
              <a:rPr lang="en-US" sz="1400" dirty="0" err="1" smtClean="0"/>
              <a:t>aicpa_gaac</a:t>
            </a:r>
            <a:endParaRPr lang="en-US" sz="140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08680" y="353786"/>
            <a:ext cx="8178120" cy="9010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8680" y="1500323"/>
            <a:ext cx="8178120" cy="4766661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3175"/>
            <a:ext cx="9144000" cy="133350"/>
          </a:xfrm>
          <a:prstGeom prst="rect">
            <a:avLst/>
          </a:prstGeom>
          <a:solidFill>
            <a:srgbClr val="CE70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4" charset="-128"/>
              <a:cs typeface="ＭＳ Ｐゴシック" pitchFamily="-64" charset="-128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CE7019"/>
          </a:solidFill>
          <a:ln/>
        </p:spPr>
        <p:txBody>
          <a:bodyPr/>
          <a:lstStyle/>
          <a:p>
            <a:pPr marL="118745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spc="70" dirty="0" smtClean="0">
                <a:solidFill>
                  <a:schemeClr val="bg1"/>
                </a:solidFill>
              </a:rPr>
              <a:t>American Institute of CPAs</a:t>
            </a:r>
            <a:r>
              <a:rPr lang="en-US" sz="1100" baseline="30000" dirty="0" smtClean="0">
                <a:solidFill>
                  <a:schemeClr val="bg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rPr>
              <a:t>®</a:t>
            </a:r>
            <a:endParaRPr lang="en-US" sz="1100" baseline="30000" dirty="0">
              <a:solidFill>
                <a:schemeClr val="bg1"/>
              </a:solidFill>
              <a:latin typeface="Arial" pitchFamily="-64" charset="0"/>
              <a:ea typeface="ＭＳ Ｐゴシック" pitchFamily="-64" charset="-128"/>
              <a:cs typeface="ＭＳ Ｐゴシック" pitchFamily="-64" charset="-128"/>
            </a:endParaRPr>
          </a:p>
        </p:txBody>
      </p:sp>
      <p:pic>
        <p:nvPicPr>
          <p:cNvPr id="12" name="Picture 11" descr="AICPA Web_wh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57" y="6599238"/>
            <a:ext cx="660849" cy="222250"/>
          </a:xfrm>
          <a:prstGeom prst="rect">
            <a:avLst/>
          </a:prstGeom>
        </p:spPr>
      </p:pic>
      <p:sp>
        <p:nvSpPr>
          <p:cNvPr id="13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6553200" y="6519152"/>
            <a:ext cx="2133600" cy="365125"/>
          </a:xfrm>
        </p:spPr>
        <p:txBody>
          <a:bodyPr/>
          <a:lstStyle/>
          <a:p>
            <a:fld id="{B678A430-2B5E-9C4F-A94E-0139B75F11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 userDrawn="1"/>
        </p:nvSpPr>
        <p:spPr>
          <a:xfrm>
            <a:off x="5854138" y="6509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FFFF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9pPr>
          </a:lstStyle>
          <a:p>
            <a:r>
              <a:rPr lang="en-US" sz="1400" dirty="0" smtClean="0"/>
              <a:t>#</a:t>
            </a:r>
            <a:r>
              <a:rPr lang="en-US" sz="1400" dirty="0" err="1" smtClean="0"/>
              <a:t>aicpa_gaac</a:t>
            </a:r>
            <a:endParaRPr lang="en-US" sz="140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133350"/>
          </a:xfrm>
          <a:prstGeom prst="rect">
            <a:avLst/>
          </a:prstGeom>
          <a:solidFill>
            <a:srgbClr val="CE70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4" charset="-128"/>
              <a:cs typeface="ＭＳ Ｐゴシック" pitchFamily="-64" charset="-12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505580" y="1494846"/>
            <a:ext cx="4063320" cy="4855496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594302" y="1494846"/>
            <a:ext cx="4063320" cy="4855496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>
                <a:solidFill>
                  <a:srgbClr val="005BBF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08680" y="353786"/>
            <a:ext cx="8178120" cy="9010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 userDrawn="1"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CE7019"/>
          </a:solidFill>
          <a:ln/>
        </p:spPr>
        <p:txBody>
          <a:bodyPr/>
          <a:lstStyle/>
          <a:p>
            <a:pPr marL="118745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spc="70" dirty="0" smtClean="0">
                <a:solidFill>
                  <a:schemeClr val="bg1"/>
                </a:solidFill>
              </a:rPr>
              <a:t>American Institute of CPAs</a:t>
            </a:r>
            <a:r>
              <a:rPr lang="en-US" sz="1100" baseline="30000" dirty="0" smtClean="0">
                <a:solidFill>
                  <a:schemeClr val="bg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rPr>
              <a:t>®</a:t>
            </a:r>
            <a:endParaRPr lang="en-US" sz="1100" baseline="30000" dirty="0">
              <a:solidFill>
                <a:schemeClr val="bg1"/>
              </a:solidFill>
              <a:latin typeface="Arial" pitchFamily="-64" charset="0"/>
              <a:ea typeface="ＭＳ Ｐゴシック" pitchFamily="-64" charset="-128"/>
              <a:cs typeface="ＭＳ Ｐゴシック" pitchFamily="-64" charset="-128"/>
            </a:endParaRPr>
          </a:p>
        </p:txBody>
      </p:sp>
      <p:pic>
        <p:nvPicPr>
          <p:cNvPr id="13" name="Picture 12" descr="AICPA Web_wh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57" y="6599238"/>
            <a:ext cx="660849" cy="222250"/>
          </a:xfrm>
          <a:prstGeom prst="rect">
            <a:avLst/>
          </a:prstGeom>
        </p:spPr>
      </p:pic>
      <p:sp>
        <p:nvSpPr>
          <p:cNvPr id="14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6553200" y="6519152"/>
            <a:ext cx="2133600" cy="365125"/>
          </a:xfrm>
        </p:spPr>
        <p:txBody>
          <a:bodyPr/>
          <a:lstStyle/>
          <a:p>
            <a:fld id="{B678A430-2B5E-9C4F-A94E-0139B75F11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lide Number Placeholder 7"/>
          <p:cNvSpPr txBox="1">
            <a:spLocks/>
          </p:cNvSpPr>
          <p:nvPr userDrawn="1"/>
        </p:nvSpPr>
        <p:spPr>
          <a:xfrm>
            <a:off x="5854138" y="6509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FFFF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9pPr>
          </a:lstStyle>
          <a:p>
            <a:r>
              <a:rPr lang="en-US" sz="1400" dirty="0" smtClean="0"/>
              <a:t>#</a:t>
            </a:r>
            <a:r>
              <a:rPr lang="en-US" sz="1400" dirty="0" err="1" smtClean="0"/>
              <a:t>aicpa_gaac</a:t>
            </a:r>
            <a:endParaRPr lang="en-US" sz="140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133350"/>
          </a:xfrm>
          <a:prstGeom prst="rect">
            <a:avLst/>
          </a:prstGeom>
          <a:solidFill>
            <a:srgbClr val="CE70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4" charset="-128"/>
              <a:cs typeface="ＭＳ Ｐゴシック" pitchFamily="-64" charset="-128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CE7019"/>
          </a:solidFill>
          <a:ln/>
        </p:spPr>
        <p:txBody>
          <a:bodyPr/>
          <a:lstStyle/>
          <a:p>
            <a:pPr marL="118745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spc="70" dirty="0" smtClean="0">
                <a:solidFill>
                  <a:schemeClr val="bg1"/>
                </a:solidFill>
              </a:rPr>
              <a:t>American Institute of CPAs</a:t>
            </a:r>
            <a:r>
              <a:rPr lang="en-US" sz="1100" baseline="30000" dirty="0" smtClean="0">
                <a:solidFill>
                  <a:schemeClr val="bg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rPr>
              <a:t>®</a:t>
            </a:r>
            <a:endParaRPr lang="en-US" sz="1100" baseline="30000" dirty="0">
              <a:solidFill>
                <a:schemeClr val="bg1"/>
              </a:solidFill>
              <a:latin typeface="Arial" pitchFamily="-64" charset="0"/>
              <a:ea typeface="ＭＳ Ｐゴシック" pitchFamily="-64" charset="-128"/>
              <a:cs typeface="ＭＳ Ｐゴシック" pitchFamily="-64" charset="-128"/>
            </a:endParaRPr>
          </a:p>
        </p:txBody>
      </p:sp>
      <p:pic>
        <p:nvPicPr>
          <p:cNvPr id="9" name="Picture 8" descr="AICPA Web_wh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57" y="6599238"/>
            <a:ext cx="660849" cy="222250"/>
          </a:xfrm>
          <a:prstGeom prst="rect">
            <a:avLst/>
          </a:prstGeom>
        </p:spPr>
      </p:pic>
      <p:sp>
        <p:nvSpPr>
          <p:cNvPr id="10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6553200" y="6519152"/>
            <a:ext cx="2133600" cy="365125"/>
          </a:xfrm>
        </p:spPr>
        <p:txBody>
          <a:bodyPr/>
          <a:lstStyle/>
          <a:p>
            <a:fld id="{B678A430-2B5E-9C4F-A94E-0139B75F11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 userDrawn="1"/>
        </p:nvSpPr>
        <p:spPr>
          <a:xfrm>
            <a:off x="5854138" y="65092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FFFF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64" charset="0"/>
                <a:ea typeface="ＭＳ Ｐゴシック" pitchFamily="-64" charset="-128"/>
                <a:cs typeface="ＭＳ Ｐゴシック" pitchFamily="-64" charset="-128"/>
              </a:defRPr>
            </a:lvl9pPr>
          </a:lstStyle>
          <a:p>
            <a:r>
              <a:rPr lang="en-US" sz="1400" dirty="0" smtClean="0"/>
              <a:t>#</a:t>
            </a:r>
            <a:r>
              <a:rPr lang="en-US" sz="1400" dirty="0" err="1" smtClean="0"/>
              <a:t>aicpa_gaac</a:t>
            </a:r>
            <a:endParaRPr lang="en-US" sz="14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4392" y="6407944"/>
            <a:ext cx="520120" cy="365125"/>
          </a:xfrm>
        </p:spPr>
        <p:txBody>
          <a:bodyPr/>
          <a:lstStyle>
            <a:lvl1pPr>
              <a:defRPr sz="1200"/>
            </a:lvl1pPr>
            <a:extLst/>
          </a:lstStyle>
          <a:p>
            <a:fld id="{B678A430-2B5E-9C4F-A94E-0139B75F11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3175"/>
            <a:ext cx="9144000" cy="133350"/>
          </a:xfrm>
          <a:prstGeom prst="rect">
            <a:avLst/>
          </a:prstGeom>
          <a:solidFill>
            <a:srgbClr val="CE70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4" charset="-128"/>
              <a:cs typeface="ＭＳ Ｐゴシック" pitchFamily="-6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00481C-1B5A-4B14-9C02-A85B1CCB2551}" type="datetime1">
              <a:rPr lang="en-US" smtClean="0"/>
              <a:t>09/23/2013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6A998-937C-C345-9749-9154D609C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EEBC9B-038E-49B1-BDA7-4F14DD9C6B85}" type="datetime1">
              <a:rPr lang="en-US" smtClean="0"/>
              <a:t>09/23/2013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78A430-2B5E-9C4F-A94E-0139B75F11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33350"/>
          </a:xfrm>
          <a:prstGeom prst="rect">
            <a:avLst/>
          </a:prstGeom>
          <a:solidFill>
            <a:srgbClr val="CE70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64" charset="-128"/>
              <a:cs typeface="ＭＳ Ｐゴシック" pitchFamily="-64" charset="-128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FB467-8FAB-4160-892C-C465CEDEE9CC}" type="datetime1">
              <a:rPr lang="en-US" smtClean="0"/>
              <a:t>09/23/2013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6A998-937C-C345-9749-9154D609C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F325B-0113-487D-9D90-BD428A7C4D7B}" type="datetime1">
              <a:rPr lang="en-US" smtClean="0"/>
              <a:t>09/23/2013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6A998-937C-C345-9749-9154D609C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ED073C-EE53-4C6C-BED8-88F6B8809271}" type="datetime1">
              <a:rPr lang="en-US" smtClean="0"/>
              <a:t>09/23/2013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6A998-937C-C345-9749-9154D609C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37E3C9-FB75-4944-9CBE-B2D77F0EA890}" type="datetime1">
              <a:rPr lang="en-US" smtClean="0"/>
              <a:t>09/23/2013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86A998-937C-C345-9749-9154D609C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47173F-2087-4B99-BBC1-53085B68C221}" type="datetime1">
              <a:rPr lang="en-US" smtClean="0"/>
              <a:t>09/23/2013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86A998-937C-C345-9749-9154D609C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7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199F70-14D2-48F8-B854-74631D09F466}" type="datetime1">
              <a:rPr lang="en-US" smtClean="0"/>
              <a:t>09/23/2013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86A998-937C-C345-9749-9154D609CA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55" r:id="rId12"/>
    <p:sldLayoutId id="2147483856" r:id="rId13"/>
    <p:sldLayoutId id="2147483857" r:id="rId14"/>
    <p:sldLayoutId id="2147483858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VetAffairsOIG" TargetMode="External"/><Relationship Id="rId2" Type="http://schemas.openxmlformats.org/officeDocument/2006/relationships/hyperlink" Target="http://www.va.gov/oi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mailto:vaoighotline@va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477401"/>
            <a:ext cx="9143999" cy="73875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4100" dirty="0" smtClean="0">
                <a:ea typeface="ヒラギノ角ゴ Pro W3" pitchFamily="-64" charset="-128"/>
                <a:cs typeface="ヒラギノ角ゴ Pro W3" pitchFamily="-64" charset="-128"/>
              </a:rPr>
              <a:t>Auditing Conference Costs</a:t>
            </a:r>
            <a:endParaRPr sz="4100" dirty="0">
              <a:ea typeface="ヒラギノ角ゴ Pro W3" pitchFamily="-64" charset="-128"/>
              <a:cs typeface="ヒラギノ角ゴ Pro W3" pitchFamily="-64" charset="-128"/>
            </a:endParaRPr>
          </a:p>
        </p:txBody>
      </p:sp>
      <p:sp>
        <p:nvSpPr>
          <p:cNvPr id="8195" name="Subtitle 4"/>
          <p:cNvSpPr>
            <a:spLocks noGrp="1"/>
          </p:cNvSpPr>
          <p:nvPr>
            <p:ph type="subTitle" idx="1"/>
          </p:nvPr>
        </p:nvSpPr>
        <p:spPr>
          <a:xfrm>
            <a:off x="1" y="3646961"/>
            <a:ext cx="9143999" cy="1446028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5486400" algn="l">
              <a:spcBef>
                <a:spcPts val="0"/>
              </a:spcBef>
            </a:pPr>
            <a:r>
              <a:rPr lang="en-US" sz="2400" dirty="0" smtClean="0">
                <a:solidFill>
                  <a:srgbClr val="000080"/>
                </a:solidFill>
                <a:latin typeface="Arial" pitchFamily="-64" charset="0"/>
                <a:ea typeface="ＭＳ Ｐゴシック" pitchFamily="-64" charset="-128"/>
              </a:rPr>
              <a:t>Linda A. Halliday</a:t>
            </a:r>
          </a:p>
          <a:p>
            <a:pPr marL="5486400" algn="l">
              <a:spcBef>
                <a:spcPts val="600"/>
              </a:spcBef>
            </a:pPr>
            <a:r>
              <a:rPr lang="en-US" sz="1400" dirty="0" smtClean="0">
                <a:solidFill>
                  <a:srgbClr val="000080"/>
                </a:solidFill>
                <a:latin typeface="Arial" pitchFamily="-64" charset="0"/>
                <a:ea typeface="ＭＳ Ｐゴシック" pitchFamily="-64" charset="-128"/>
              </a:rPr>
              <a:t>Assistant Inspector General </a:t>
            </a:r>
          </a:p>
          <a:p>
            <a:pPr marL="5486400" algn="l">
              <a:spcBef>
                <a:spcPts val="0"/>
              </a:spcBef>
            </a:pPr>
            <a:r>
              <a:rPr lang="en-US" sz="1400" dirty="0" smtClean="0">
                <a:solidFill>
                  <a:srgbClr val="000080"/>
                </a:solidFill>
                <a:latin typeface="Arial" pitchFamily="-64" charset="0"/>
                <a:ea typeface="ＭＳ Ｐゴシック" pitchFamily="-64" charset="-128"/>
              </a:rPr>
              <a:t>  for Audits and Evaluations</a:t>
            </a:r>
          </a:p>
          <a:p>
            <a:pPr marL="5486400" algn="l">
              <a:spcBef>
                <a:spcPts val="0"/>
              </a:spcBef>
            </a:pPr>
            <a:r>
              <a:rPr lang="en-US" sz="1400" dirty="0" smtClean="0">
                <a:solidFill>
                  <a:srgbClr val="000080"/>
                </a:solidFill>
                <a:latin typeface="Arial" pitchFamily="-64" charset="0"/>
                <a:ea typeface="ＭＳ Ｐゴシック" pitchFamily="-64" charset="-128"/>
              </a:rPr>
              <a:t>Office of Inspector General</a:t>
            </a:r>
          </a:p>
          <a:p>
            <a:pPr marL="5486400" algn="l">
              <a:spcBef>
                <a:spcPts val="0"/>
              </a:spcBef>
            </a:pPr>
            <a:r>
              <a:rPr lang="en-US" sz="1400" dirty="0" smtClean="0">
                <a:solidFill>
                  <a:srgbClr val="000080"/>
                </a:solidFill>
                <a:latin typeface="Arial" pitchFamily="-64" charset="0"/>
                <a:ea typeface="ＭＳ Ｐゴシック" pitchFamily="-64" charset="-128"/>
              </a:rPr>
              <a:t>U.S. Department of Veterans Affairs </a:t>
            </a:r>
            <a:endParaRPr sz="1400" dirty="0">
              <a:solidFill>
                <a:srgbClr val="000080"/>
              </a:solidFill>
              <a:latin typeface="Arial" pitchFamily="-64" charset="0"/>
              <a:ea typeface="ＭＳ Ｐゴシック" pitchFamily="-6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Forty-Nine Recommendations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Leadership Changes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New VA Conference Policies and Procedures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Potential Future Savings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Spikes in Hotline Complaints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Required Reporting by OIGs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Spin-Off Reviews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Impact and 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A430-2B5E-9C4F-A94E-0139B75F11B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93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680" y="1500323"/>
            <a:ext cx="8188753" cy="476666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VA OIG Website</a:t>
            </a:r>
          </a:p>
          <a:p>
            <a:pPr marL="2001838" lvl="3" indent="0">
              <a:buNone/>
            </a:pPr>
            <a:r>
              <a:rPr lang="en-US" sz="2300" dirty="0" smtClean="0">
                <a:solidFill>
                  <a:srgbClr val="7030A0"/>
                </a:solidFill>
                <a:hlinkClick r:id="rId2"/>
              </a:rPr>
              <a:t>http://www.va.gov/oig/</a:t>
            </a:r>
            <a:endParaRPr lang="en-US" sz="2300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VA OIG on Twitter</a:t>
            </a:r>
          </a:p>
          <a:p>
            <a:pPr marL="1949450" lvl="3" indent="0">
              <a:buNone/>
            </a:pPr>
            <a:r>
              <a:rPr lang="en-US" dirty="0" smtClean="0"/>
              <a:t> </a:t>
            </a:r>
            <a:r>
              <a:rPr lang="en-US" sz="2300" dirty="0">
                <a:solidFill>
                  <a:srgbClr val="7030A0"/>
                </a:solidFill>
                <a:hlinkClick r:id="rId3"/>
              </a:rPr>
              <a:t>https://twitter.com/VetAffairsOIG</a:t>
            </a:r>
            <a:endParaRPr lang="en-US" sz="2300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VA OIG Hotline</a:t>
            </a:r>
          </a:p>
          <a:p>
            <a:pPr marL="796925" lvl="1" indent="-404813">
              <a:spcBef>
                <a:spcPts val="600"/>
              </a:spcBef>
              <a:buSzPct val="75000"/>
              <a:buFont typeface="Wingdings" pitchFamily="2" charset="2"/>
              <a:buChar char="q"/>
            </a:pPr>
            <a:r>
              <a:rPr lang="en-US" dirty="0" smtClean="0"/>
              <a:t>E-Mail</a:t>
            </a:r>
            <a:r>
              <a:rPr lang="en-US" dirty="0"/>
              <a:t>:</a:t>
            </a:r>
            <a:r>
              <a:rPr lang="en-US" dirty="0">
                <a:solidFill>
                  <a:srgbClr val="0A52A1"/>
                </a:solidFill>
              </a:rPr>
              <a:t> </a:t>
            </a:r>
            <a:r>
              <a:rPr lang="en-US" dirty="0">
                <a:solidFill>
                  <a:srgbClr val="0A52A1"/>
                </a:solidFill>
                <a:hlinkClick r:id="rId4"/>
              </a:rPr>
              <a:t>vaoighotline@va.gov</a:t>
            </a:r>
            <a:endParaRPr lang="en-US" dirty="0">
              <a:solidFill>
                <a:srgbClr val="0A52A1"/>
              </a:solidFill>
            </a:endParaRPr>
          </a:p>
          <a:p>
            <a:pPr marL="796925" lvl="1" indent="-404813">
              <a:spcBef>
                <a:spcPts val="600"/>
              </a:spcBef>
              <a:buSzPct val="75000"/>
              <a:buFont typeface="Wingdings" pitchFamily="2" charset="2"/>
              <a:buChar char="q"/>
            </a:pPr>
            <a:r>
              <a:rPr lang="en-US" dirty="0" smtClean="0"/>
              <a:t>(800</a:t>
            </a:r>
            <a:r>
              <a:rPr lang="en-US" dirty="0"/>
              <a:t>) </a:t>
            </a:r>
            <a:r>
              <a:rPr lang="en-US" dirty="0" smtClean="0"/>
              <a:t>488-8244</a:t>
            </a:r>
          </a:p>
          <a:p>
            <a:pPr marL="793750" lvl="1" indent="0">
              <a:spcBef>
                <a:spcPts val="600"/>
              </a:spcBef>
              <a:buSzPct val="75000"/>
              <a:buNone/>
            </a:pPr>
            <a:r>
              <a:rPr lang="en-US" sz="1600" i="1" dirty="0" smtClean="0"/>
              <a:t>9:00am–4:00pm </a:t>
            </a:r>
            <a:r>
              <a:rPr lang="en-US" sz="1600" i="1" dirty="0"/>
              <a:t>Eastern Time </a:t>
            </a:r>
            <a:r>
              <a:rPr lang="en-US" sz="1600" i="1" dirty="0" smtClean="0"/>
              <a:t>Monday–Friday (except </a:t>
            </a:r>
            <a:r>
              <a:rPr lang="en-US" sz="1600" i="1" dirty="0"/>
              <a:t>Federal </a:t>
            </a:r>
            <a:r>
              <a:rPr lang="en-US" sz="1600" i="1" dirty="0" smtClean="0"/>
              <a:t>holidays) </a:t>
            </a:r>
            <a:endParaRPr lang="en-US" sz="1600" i="1" dirty="0"/>
          </a:p>
          <a:p>
            <a:pPr marL="796925" lvl="1" indent="-404813">
              <a:spcBef>
                <a:spcPts val="600"/>
              </a:spcBef>
              <a:buSzPct val="75000"/>
              <a:buFont typeface="Wingdings" pitchFamily="2" charset="2"/>
              <a:buChar char="q"/>
            </a:pPr>
            <a:r>
              <a:rPr lang="en-US" dirty="0"/>
              <a:t>FAX: (202) 495-5861</a:t>
            </a:r>
          </a:p>
          <a:p>
            <a:pPr marL="796925" lvl="1" indent="-392113">
              <a:spcBef>
                <a:spcPts val="600"/>
              </a:spcBef>
              <a:buSzPct val="75000"/>
              <a:buFont typeface="Wingdings" pitchFamily="2" charset="2"/>
              <a:buChar char="q"/>
            </a:pPr>
            <a:r>
              <a:rPr lang="en-US" dirty="0"/>
              <a:t>Mail</a:t>
            </a:r>
            <a:r>
              <a:rPr lang="en-US" dirty="0" smtClean="0"/>
              <a:t>:</a:t>
            </a:r>
          </a:p>
          <a:p>
            <a:pPr marL="912813" lvl="1" indent="0">
              <a:spcBef>
                <a:spcPts val="600"/>
              </a:spcBef>
              <a:buNone/>
            </a:pPr>
            <a:r>
              <a:rPr lang="en-US" sz="1800" dirty="0" smtClean="0"/>
              <a:t>VA </a:t>
            </a:r>
            <a:r>
              <a:rPr lang="en-US" sz="1800" dirty="0"/>
              <a:t>Inspector General Hotline (53E)</a:t>
            </a:r>
            <a:br>
              <a:rPr lang="en-US" sz="1800" dirty="0"/>
            </a:br>
            <a:r>
              <a:rPr lang="en-US" sz="1800" dirty="0"/>
              <a:t>810 Vermont </a:t>
            </a:r>
            <a:r>
              <a:rPr lang="en-US" sz="1800" dirty="0" smtClean="0"/>
              <a:t>Ave </a:t>
            </a:r>
            <a:r>
              <a:rPr lang="en-US" sz="1800" dirty="0"/>
              <a:t>NW</a:t>
            </a:r>
            <a:br>
              <a:rPr lang="en-US" sz="1800" dirty="0"/>
            </a:br>
            <a:r>
              <a:rPr lang="en-US" sz="1800" dirty="0" smtClean="0"/>
              <a:t>Washington </a:t>
            </a:r>
            <a:r>
              <a:rPr lang="en-US" sz="1800" dirty="0"/>
              <a:t>DC </a:t>
            </a:r>
            <a:r>
              <a:rPr lang="en-US" sz="1800" dirty="0" smtClean="0"/>
              <a:t>20420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0A52A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VA OIG Contact Information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850" y="2252843"/>
            <a:ext cx="523782" cy="52378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A430-2B5E-9C4F-A94E-0139B75F11B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7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833" y="1190848"/>
            <a:ext cx="8229600" cy="558222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500" dirty="0" smtClean="0"/>
              <a:t>Background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500" dirty="0" smtClean="0"/>
              <a:t>What We Found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500" dirty="0" smtClean="0"/>
              <a:t>Challenges for Audit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500" dirty="0" smtClean="0"/>
              <a:t>Working Within VA OIG and With Other OIGs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500" dirty="0" smtClean="0"/>
              <a:t>Working With VA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500" dirty="0" smtClean="0"/>
              <a:t>Working With Congress and the Media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500" dirty="0" smtClean="0"/>
              <a:t>Impact and Future Work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n-US" sz="2900" dirty="0" smtClean="0"/>
          </a:p>
          <a:p>
            <a:pPr marL="2065338" indent="-255588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900" dirty="0" smtClean="0"/>
              <a:t>OIG Report:</a:t>
            </a:r>
          </a:p>
          <a:p>
            <a:pPr marL="2065782" lvl="1" indent="0">
              <a:lnSpc>
                <a:spcPct val="120000"/>
              </a:lnSpc>
              <a:buNone/>
            </a:pPr>
            <a:r>
              <a:rPr lang="en-US" sz="2100" i="1" dirty="0" smtClean="0"/>
              <a:t>Administrative Investigation of FY 2011 Human Resources Conferences in Orlando, Florida </a:t>
            </a:r>
          </a:p>
          <a:p>
            <a:pPr marL="2065782" lvl="1" indent="0">
              <a:lnSpc>
                <a:spcPct val="120000"/>
              </a:lnSpc>
              <a:buNone/>
            </a:pPr>
            <a:r>
              <a:rPr lang="en-US" sz="2100" i="1" dirty="0" smtClean="0"/>
              <a:t>(RPT # 12-02525-291)</a:t>
            </a:r>
            <a:endParaRPr lang="en-US" sz="21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A430-2B5E-9C4F-A94E-0139B75F11B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2112"/>
            <a:ext cx="8229600" cy="479517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Tip to VA OIG Hotline Following GSA OIG’s Report – allegations of waste and mismanagement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$6.1M for two conferences to train 1,800 VA Human Resources Staff at Orlando, Florida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VA Chief of Staff had approved three conferences for $8 M to train 3,000 staff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A430-2B5E-9C4F-A94E-0139B75F11B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96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9098" y="1297172"/>
            <a:ext cx="8197702" cy="4710119"/>
          </a:xfrm>
        </p:spPr>
        <p:txBody>
          <a:bodyPr>
            <a:normAutofit fontScale="92500" lnSpcReduction="200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500" dirty="0"/>
              <a:t>VA could not provide a complete or accurate accounting of its expenditures</a:t>
            </a:r>
          </a:p>
          <a:p>
            <a:pPr lvl="1">
              <a:buFont typeface="Wingdings" pitchFamily="2" charset="2"/>
              <a:buChar char="Ø"/>
            </a:pPr>
            <a:endParaRPr lang="en-US" sz="2500" dirty="0"/>
          </a:p>
          <a:p>
            <a:pPr lvl="1">
              <a:buFont typeface="Wingdings" pitchFamily="2" charset="2"/>
              <a:buChar char="Ø"/>
            </a:pPr>
            <a:r>
              <a:rPr lang="en-US" sz="2500" dirty="0"/>
              <a:t>VA’s estimates of conference cost were changing and unreliable</a:t>
            </a:r>
          </a:p>
          <a:p>
            <a:pPr lvl="1">
              <a:buFont typeface="Wingdings" pitchFamily="2" charset="2"/>
              <a:buChar char="Ø"/>
            </a:pPr>
            <a:endParaRPr lang="en-US" sz="2500" dirty="0"/>
          </a:p>
          <a:p>
            <a:pPr lvl="1">
              <a:buFont typeface="Wingdings" pitchFamily="2" charset="2"/>
              <a:buChar char="Ø"/>
            </a:pPr>
            <a:r>
              <a:rPr lang="en-US" sz="2500" dirty="0"/>
              <a:t>No one person could identify where we would find support for all conference expenditures</a:t>
            </a:r>
          </a:p>
          <a:p>
            <a:pPr lvl="1">
              <a:buFont typeface="Wingdings" pitchFamily="2" charset="2"/>
              <a:buChar char="Ø"/>
            </a:pPr>
            <a:endParaRPr lang="en-US" sz="2500" dirty="0"/>
          </a:p>
          <a:p>
            <a:pPr lvl="1">
              <a:buFont typeface="Wingdings" pitchFamily="2" charset="2"/>
              <a:buChar char="Ø"/>
            </a:pPr>
            <a:r>
              <a:rPr lang="en-US" sz="2500" dirty="0"/>
              <a:t>Funding for these conference expenses came from multiple appropriations</a:t>
            </a:r>
          </a:p>
          <a:p>
            <a:pPr lvl="1">
              <a:buFont typeface="Wingdings" pitchFamily="2" charset="2"/>
              <a:buChar char="Ø"/>
            </a:pPr>
            <a:endParaRPr lang="en-US" sz="2500" dirty="0"/>
          </a:p>
          <a:p>
            <a:pPr lvl="1">
              <a:buFont typeface="Wingdings" pitchFamily="2" charset="2"/>
              <a:buChar char="Ø"/>
            </a:pPr>
            <a:r>
              <a:rPr lang="en-US" sz="2500" dirty="0"/>
              <a:t>Controls and oversight of VA conferences almost non-existent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A430-2B5E-9C4F-A94E-0139B75F11B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2112"/>
            <a:ext cx="8229600" cy="479517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Time - September 30</a:t>
            </a:r>
            <a:r>
              <a:rPr lang="en-US" baseline="30000" dirty="0" smtClean="0"/>
              <a:t>th</a:t>
            </a:r>
            <a:r>
              <a:rPr lang="en-US" dirty="0" smtClean="0"/>
              <a:t> Publication Goal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Resources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Evidence and lack of audit trails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Potential fraud and Ethical violations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Reporting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Audit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A430-2B5E-9C4F-A94E-0139B75F11B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680" y="1302929"/>
            <a:ext cx="8178120" cy="4955828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en-US" sz="2700" b="1" dirty="0"/>
              <a:t>Training was implemented to fulfill valid training needs however…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/>
              <a:t>VA Leadership failed to provide proper oversight – Abdication of Responsibility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/>
              <a:t>We questioned $762,000 in Costs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/>
              <a:t>Significant expenditures made by VA staff resulted in unauthorized commitments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/>
              <a:t>Illegal Gifts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/>
              <a:t>VA’s pre-planning site visits to conference facilities unnecessary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/>
              <a:t>Interagency Agreements – VA could not identify the number of IAs used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/>
              <a:t>Contract Planning, Changes, and Oversight out of control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/>
              <a:t>Purchase Card spending out of control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1918"/>
            <a:ext cx="9144000" cy="901011"/>
          </a:xfrm>
        </p:spPr>
        <p:txBody>
          <a:bodyPr/>
          <a:lstStyle/>
          <a:p>
            <a:pPr algn="ctr"/>
            <a:r>
              <a:rPr lang="en-US" dirty="0" smtClean="0"/>
              <a:t>What We Found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A430-2B5E-9C4F-A94E-0139B75F11B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1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5985"/>
            <a:ext cx="8229600" cy="434520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Collaboration Between Office of Investigations and Office of Audits &amp; Evaluations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Lessons learned shared by GSA OIG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OPM OIG coordinated access to Interagency Agreements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Use of Subpoenas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Recording Interviews and Reviewing E-mails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Data mining - Electronic Travel Records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2985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Working Within VA OIG and With Other OIGs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A430-2B5E-9C4F-A94E-0139B75F11B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VA Secretary and VA Deputy Secretary Briefings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Consultation with VA’s General Counsel’s Designated Agency Ethics Official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Use of a Share Point Site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Working With 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A430-2B5E-9C4F-A94E-0139B75F11B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8167"/>
            <a:ext cx="8229600" cy="41891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Initial Contacts with Congress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Preliminary Findings Briefed to Oversight Committees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Final Briefings to Oversight Committees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Managing Media Contacts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0523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Working With Congress and </a:t>
            </a:r>
            <a:br>
              <a:rPr lang="en-US" dirty="0" smtClean="0"/>
            </a:br>
            <a:r>
              <a:rPr lang="en-US" dirty="0" smtClean="0"/>
              <a:t>the Media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8A430-2B5E-9C4F-A94E-0139B75F11B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99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6D61AABC4C32499B66310A544E7A05" ma:contentTypeVersion="0" ma:contentTypeDescription="Create a new document." ma:contentTypeScope="" ma:versionID="a91f9ad39a8e79fc486e31a7c029f20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9545536-3688-46E9-973A-FB5A4A03ED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6AB475-59CD-459F-9A13-5D82928030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E11F96A-EC20-4ED7-95B5-B25266E78A91}">
  <ds:schemaRefs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481</TotalTime>
  <Words>458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Auditing Conference Costs</vt:lpstr>
      <vt:lpstr>Overview</vt:lpstr>
      <vt:lpstr>Background</vt:lpstr>
      <vt:lpstr>Background</vt:lpstr>
      <vt:lpstr>Audit Challenges</vt:lpstr>
      <vt:lpstr>What We Found</vt:lpstr>
      <vt:lpstr>Working Within VA OIG and With Other OIGs</vt:lpstr>
      <vt:lpstr>Working With VA</vt:lpstr>
      <vt:lpstr>Working With Congress and  the Media</vt:lpstr>
      <vt:lpstr>Impact and Future Work</vt:lpstr>
      <vt:lpstr>VA OIG 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OIGMaster</dc:creator>
  <cp:lastModifiedBy>jhornste</cp:lastModifiedBy>
  <cp:revision>63</cp:revision>
  <cp:lastPrinted>2013-06-26T16:06:18Z</cp:lastPrinted>
  <dcterms:created xsi:type="dcterms:W3CDTF">2013-05-09T12:24:03Z</dcterms:created>
  <dcterms:modified xsi:type="dcterms:W3CDTF">2013-09-23T13:32:36Z</dcterms:modified>
</cp:coreProperties>
</file>