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70" r:id="rId5"/>
    <p:sldId id="280" r:id="rId6"/>
    <p:sldId id="265" r:id="rId7"/>
    <p:sldId id="272" r:id="rId8"/>
    <p:sldId id="273" r:id="rId9"/>
    <p:sldId id="274" r:id="rId10"/>
    <p:sldId id="277" r:id="rId11"/>
    <p:sldId id="275" r:id="rId12"/>
    <p:sldId id="278" r:id="rId13"/>
    <p:sldId id="259" r:id="rId14"/>
    <p:sldId id="260" r:id="rId15"/>
    <p:sldId id="266" r:id="rId16"/>
    <p:sldId id="267" r:id="rId17"/>
    <p:sldId id="283" r:id="rId18"/>
    <p:sldId id="284" r:id="rId19"/>
    <p:sldId id="282" r:id="rId20"/>
    <p:sldId id="285" r:id="rId21"/>
    <p:sldId id="262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132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6CBEA7E-BE43-4A9D-92FB-4D5C7753359A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17968CB-65E8-4348-B00F-BDD479063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37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968CB-65E8-4348-B00F-BDD4790633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41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968CB-65E8-4348-B00F-BDD4790633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22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968CB-65E8-4348-B00F-BDD4790633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69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968CB-65E8-4348-B00F-BDD4790633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78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968CB-65E8-4348-B00F-BDD4790633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40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968CB-65E8-4348-B00F-BDD47906337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619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7E4AE2-2D18-4B23-A21F-22882531398B}" type="slidenum">
              <a:rPr lang="en-US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CCC7FD-89AC-4623-9F7B-AE5D29EB732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968CB-65E8-4348-B00F-BDD47906337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042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968CB-65E8-4348-B00F-BDD47906337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042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968CB-65E8-4348-B00F-BDD47906337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04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968CB-65E8-4348-B00F-BDD4790633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449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968CB-65E8-4348-B00F-BDD47906337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042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968CB-65E8-4348-B00F-BDD47906337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91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09600" y="4419600"/>
            <a:ext cx="5608320" cy="4183380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968CB-65E8-4348-B00F-BDD4790633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82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968CB-65E8-4348-B00F-BDD4790633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82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968CB-65E8-4348-B00F-BDD4790633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82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64270" lvl="1"/>
            <a:endParaRPr lang="en-US" dirty="0" smtClean="0">
              <a:ea typeface="Calibri" pitchFamily="34" charset="0"/>
              <a:cs typeface="Calibri" pitchFamily="34" charset="0"/>
            </a:endParaRPr>
          </a:p>
          <a:p>
            <a:pPr marL="464270" lvl="1"/>
            <a:endParaRPr lang="en-US" sz="1100" dirty="0"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E45CA1-D0DC-40B4-942A-1DD9B2B4AB0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968CB-65E8-4348-B00F-BDD4790633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31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968CB-65E8-4348-B00F-BDD4790633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42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968CB-65E8-4348-B00F-BDD4790633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1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487F-B664-43A1-9CBC-02B4D368FA33}" type="datetime1">
              <a:rPr lang="en-US" smtClean="0"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755F-0826-451E-9B40-13968C5CD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1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AEA1C-B47F-4987-BA8F-85AD86F8F6DA}" type="datetime1">
              <a:rPr lang="en-US" smtClean="0"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755F-0826-451E-9B40-13968C5CD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58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B8B9-CF95-4C91-B3D5-F57B1FFCE029}" type="datetime1">
              <a:rPr lang="en-US" smtClean="0"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755F-0826-451E-9B40-13968C5CD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62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5DFB4-D6AB-4EF6-A08A-D765B93E70B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9/6/2011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CFFF5-EDD8-45BE-AB63-4DFE94BCBC89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Rectangle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00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272FF-40C3-45AF-9EA3-05E65FF207F9}" type="datetime1">
              <a:rPr lang="en-US" smtClean="0"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755F-0826-451E-9B40-13968C5CD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03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566CC-6B8B-45F3-9329-E23CA5000E9C}" type="datetime1">
              <a:rPr lang="en-US" smtClean="0"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755F-0826-451E-9B40-13968C5CD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60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4721-6074-4589-B7CD-7B3270938546}" type="datetime1">
              <a:rPr lang="en-US" smtClean="0"/>
              <a:t>9/6/2011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755F-0826-451E-9B40-13968C5CD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39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D714-2C4E-46D1-AC73-EC5B66F12AEF}" type="datetime1">
              <a:rPr lang="en-US" smtClean="0"/>
              <a:t>9/6/2011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755F-0826-451E-9B40-13968C5CD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42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9F56-6A28-4C4E-AAEF-0F0DBE4705CF}" type="datetime1">
              <a:rPr lang="en-US" smtClean="0"/>
              <a:t>9/6/2011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755F-0826-451E-9B40-13968C5CD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02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E955-BF2F-46AB-A2A8-CC8F57A83131}" type="datetime1">
              <a:rPr lang="en-US" smtClean="0"/>
              <a:t>9/6/2011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755F-0826-451E-9B40-13968C5CD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9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6C07-FEEA-4123-901E-F011BC8153EC}" type="datetime1">
              <a:rPr lang="en-US" smtClean="0"/>
              <a:t>9/6/2011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755F-0826-451E-9B40-13968C5CD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2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2E4A-456F-4587-9D07-47646F71CA5A}" type="datetime1">
              <a:rPr lang="en-US" smtClean="0"/>
              <a:t>9/6/2011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755F-0826-451E-9B40-13968C5CD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0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9FD16-5AD8-4691-AF4B-544BBC259EAF}" type="datetime1">
              <a:rPr lang="en-US" smtClean="0"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8755F-0826-451E-9B40-13968C5CD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8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gnet.gov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mailto:Charles.Johnson@cigie.gov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ngela.Hrdlicka@cigie.gov" TargetMode="External"/><Relationship Id="rId5" Type="http://schemas.openxmlformats.org/officeDocument/2006/relationships/hyperlink" Target="mailto:Beth.Leon@cigie.gov" TargetMode="External"/><Relationship Id="rId4" Type="http://schemas.openxmlformats.org/officeDocument/2006/relationships/hyperlink" Target="mailto:Tom.Caulfield@cigie.gov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>
                <a:solidFill>
                  <a:srgbClr val="0070C0"/>
                </a:solidFill>
              </a:rPr>
              <a:t>Building the CIGIE Training Institute</a:t>
            </a:r>
            <a:r>
              <a:rPr lang="en-US" sz="2700" dirty="0" smtClean="0">
                <a:solidFill>
                  <a:srgbClr val="0070C0"/>
                </a:solidFill>
              </a:rPr>
              <a:t/>
            </a:r>
            <a:br>
              <a:rPr lang="en-US" sz="2700" dirty="0" smtClean="0">
                <a:solidFill>
                  <a:srgbClr val="0070C0"/>
                </a:solidFill>
              </a:rPr>
            </a:br>
            <a:r>
              <a:rPr lang="en-US" sz="2700" dirty="0" smtClean="0">
                <a:solidFill>
                  <a:srgbClr val="0070C0"/>
                </a:solidFill>
              </a:rPr>
              <a:t/>
            </a:r>
            <a:br>
              <a:rPr lang="en-US" sz="2700" dirty="0" smtClean="0">
                <a:solidFill>
                  <a:srgbClr val="0070C0"/>
                </a:solidFill>
              </a:rPr>
            </a:br>
            <a:r>
              <a:rPr lang="en-US" sz="2700" dirty="0">
                <a:solidFill>
                  <a:srgbClr val="0070C0"/>
                </a:solidFill>
              </a:rPr>
              <a:t/>
            </a:r>
            <a:br>
              <a:rPr lang="en-US" sz="2700" dirty="0">
                <a:solidFill>
                  <a:srgbClr val="0070C0"/>
                </a:solidFill>
              </a:rPr>
            </a:br>
            <a:r>
              <a:rPr lang="en-US" sz="2700" dirty="0" smtClean="0">
                <a:solidFill>
                  <a:srgbClr val="0070C0"/>
                </a:solidFill>
              </a:rPr>
              <a:t/>
            </a:r>
            <a:br>
              <a:rPr lang="en-US" sz="2700" dirty="0" smtClean="0">
                <a:solidFill>
                  <a:srgbClr val="0070C0"/>
                </a:solidFill>
              </a:rPr>
            </a:br>
            <a:r>
              <a:rPr lang="en-US" sz="2700" dirty="0">
                <a:solidFill>
                  <a:srgbClr val="0070C0"/>
                </a:solidFill>
              </a:rPr>
              <a:t/>
            </a:r>
            <a:br>
              <a:rPr lang="en-US" sz="2700" dirty="0">
                <a:solidFill>
                  <a:srgbClr val="0070C0"/>
                </a:solidFill>
              </a:rPr>
            </a:br>
            <a:r>
              <a:rPr lang="en-US" sz="3600" dirty="0" smtClean="0">
                <a:solidFill>
                  <a:srgbClr val="0070C0"/>
                </a:solidFill>
              </a:rPr>
              <a:t/>
            </a:r>
            <a:br>
              <a:rPr lang="en-US" sz="3600" dirty="0" smtClean="0">
                <a:solidFill>
                  <a:srgbClr val="0070C0"/>
                </a:solidFill>
              </a:rPr>
            </a:br>
            <a:r>
              <a:rPr lang="en-US" sz="3600" dirty="0" smtClean="0">
                <a:solidFill>
                  <a:srgbClr val="0070C0"/>
                </a:solidFill>
              </a:rPr>
              <a:t/>
            </a:r>
            <a:br>
              <a:rPr lang="en-US" sz="3600" dirty="0" smtClean="0">
                <a:solidFill>
                  <a:srgbClr val="0070C0"/>
                </a:solidFill>
              </a:rPr>
            </a:br>
            <a:r>
              <a:rPr lang="en-US" sz="2200" dirty="0" smtClean="0">
                <a:solidFill>
                  <a:srgbClr val="0070C0"/>
                </a:solidFill>
              </a:rPr>
              <a:t>“The Future of Accountability”</a:t>
            </a:r>
            <a:r>
              <a:rPr lang="en-US" sz="2200" dirty="0">
                <a:solidFill>
                  <a:srgbClr val="0070C0"/>
                </a:solidFill>
              </a:rPr>
              <a:t/>
            </a:r>
            <a:br>
              <a:rPr lang="en-US" sz="2200" dirty="0">
                <a:solidFill>
                  <a:srgbClr val="0070C0"/>
                </a:solidFill>
              </a:rPr>
            </a:br>
            <a:r>
              <a:rPr lang="en-US" sz="2200" dirty="0" smtClean="0">
                <a:solidFill>
                  <a:srgbClr val="0070C0"/>
                </a:solidFill>
              </a:rPr>
              <a:t>FAEC Annual Conference </a:t>
            </a:r>
            <a:br>
              <a:rPr lang="en-US" sz="2200" dirty="0" smtClean="0">
                <a:solidFill>
                  <a:srgbClr val="0070C0"/>
                </a:solidFill>
              </a:rPr>
            </a:br>
            <a:r>
              <a:rPr lang="en-US" sz="2200" dirty="0" smtClean="0">
                <a:solidFill>
                  <a:srgbClr val="0070C0"/>
                </a:solidFill>
              </a:rPr>
              <a:t>September 8, 2011</a:t>
            </a:r>
            <a:endParaRPr lang="en-US" sz="22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457200"/>
            <a:ext cx="5701665" cy="84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Documents and Settings\ANGELA\Local Settings\Temporary Internet Files\Content.IE5\RST26D1R\MP900386068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895600"/>
            <a:ext cx="1706880" cy="14478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755F-0826-451E-9B40-13968C5CD1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5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234" y="1905000"/>
            <a:ext cx="2956560" cy="2133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0070C0"/>
                </a:solidFill>
              </a:rPr>
              <a:t>CIGIE Training Institute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35843" name="Group 2"/>
          <p:cNvGrpSpPr>
            <a:grpSpLocks/>
          </p:cNvGrpSpPr>
          <p:nvPr/>
        </p:nvGrpSpPr>
        <p:grpSpPr bwMode="auto">
          <a:xfrm>
            <a:off x="1581150" y="1257300"/>
            <a:ext cx="5981700" cy="4195763"/>
            <a:chOff x="1008" y="1059"/>
            <a:chExt cx="3768" cy="2733"/>
          </a:xfrm>
        </p:grpSpPr>
        <p:sp>
          <p:nvSpPr>
            <p:cNvPr id="35854" name="AutoShape 3"/>
            <p:cNvSpPr>
              <a:spLocks noChangeAspect="1" noChangeArrowheads="1"/>
            </p:cNvSpPr>
            <p:nvPr/>
          </p:nvSpPr>
          <p:spPr bwMode="auto">
            <a:xfrm>
              <a:off x="1915" y="1617"/>
              <a:ext cx="1942" cy="1675"/>
            </a:xfrm>
            <a:prstGeom prst="triangle">
              <a:avLst>
                <a:gd name="adj" fmla="val 50000"/>
              </a:avLst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 b="0" dirty="0">
                <a:solidFill>
                  <a:prstClr val="white"/>
                </a:solidFill>
              </a:endParaRPr>
            </a:p>
          </p:txBody>
        </p:sp>
        <p:sp>
          <p:nvSpPr>
            <p:cNvPr id="35855" name="Oval 4"/>
            <p:cNvSpPr>
              <a:spLocks noChangeArrowheads="1"/>
            </p:cNvSpPr>
            <p:nvPr/>
          </p:nvSpPr>
          <p:spPr bwMode="auto">
            <a:xfrm>
              <a:off x="1008" y="3234"/>
              <a:ext cx="1116" cy="558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b="0" dirty="0">
                <a:solidFill>
                  <a:prstClr val="white"/>
                </a:solidFill>
              </a:endParaRPr>
            </a:p>
          </p:txBody>
        </p:sp>
        <p:sp>
          <p:nvSpPr>
            <p:cNvPr id="35856" name="Oval 5"/>
            <p:cNvSpPr>
              <a:spLocks noChangeArrowheads="1"/>
            </p:cNvSpPr>
            <p:nvPr/>
          </p:nvSpPr>
          <p:spPr bwMode="auto">
            <a:xfrm>
              <a:off x="2334" y="1059"/>
              <a:ext cx="1116" cy="558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b="0" dirty="0">
                <a:solidFill>
                  <a:prstClr val="white"/>
                </a:solidFill>
              </a:endParaRPr>
            </a:p>
          </p:txBody>
        </p:sp>
        <p:sp>
          <p:nvSpPr>
            <p:cNvPr id="35857" name="Oval 6"/>
            <p:cNvSpPr>
              <a:spLocks noChangeArrowheads="1"/>
            </p:cNvSpPr>
            <p:nvPr/>
          </p:nvSpPr>
          <p:spPr bwMode="auto">
            <a:xfrm>
              <a:off x="3660" y="3234"/>
              <a:ext cx="1116" cy="558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b="0" dirty="0">
                <a:solidFill>
                  <a:prstClr val="white"/>
                </a:solidFill>
              </a:endParaRPr>
            </a:p>
          </p:txBody>
        </p:sp>
      </p:grpSp>
      <p:pic>
        <p:nvPicPr>
          <p:cNvPr id="35844" name="Picture 6" descr="C:\Users\tom.caulfield\AppData\Local\Microsoft\Windows\Temporary Internet Files\Content.IE5\ZI7SMSMZ\MC90041256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0963" y="2971800"/>
            <a:ext cx="13430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Box 12"/>
          <p:cNvSpPr txBox="1">
            <a:spLocks noChangeArrowheads="1"/>
          </p:cNvSpPr>
          <p:nvPr/>
        </p:nvSpPr>
        <p:spPr bwMode="auto">
          <a:xfrm>
            <a:off x="3900488" y="1377950"/>
            <a:ext cx="1343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dirty="0">
                <a:solidFill>
                  <a:prstClr val="black"/>
                </a:solidFill>
              </a:rPr>
              <a:t>Business Efficiency</a:t>
            </a:r>
          </a:p>
        </p:txBody>
      </p:sp>
      <p:sp>
        <p:nvSpPr>
          <p:cNvPr id="35846" name="TextBox 13"/>
          <p:cNvSpPr txBox="1">
            <a:spLocks noChangeArrowheads="1"/>
          </p:cNvSpPr>
          <p:nvPr/>
        </p:nvSpPr>
        <p:spPr bwMode="auto">
          <a:xfrm>
            <a:off x="5948363" y="4816475"/>
            <a:ext cx="1457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dirty="0" smtClean="0">
                <a:solidFill>
                  <a:prstClr val="black"/>
                </a:solidFill>
              </a:rPr>
              <a:t>Quality</a:t>
            </a:r>
            <a:endParaRPr lang="en-US" sz="1800" dirty="0">
              <a:solidFill>
                <a:prstClr val="black"/>
              </a:solidFill>
            </a:endParaRPr>
          </a:p>
          <a:p>
            <a:pPr algn="ctr"/>
            <a:r>
              <a:rPr lang="en-US" sz="1800" dirty="0">
                <a:solidFill>
                  <a:prstClr val="black"/>
                </a:solidFill>
              </a:rPr>
              <a:t>Assurance</a:t>
            </a:r>
          </a:p>
        </p:txBody>
      </p:sp>
      <p:sp>
        <p:nvSpPr>
          <p:cNvPr id="35847" name="TextBox 14"/>
          <p:cNvSpPr txBox="1">
            <a:spLocks noChangeArrowheads="1"/>
          </p:cNvSpPr>
          <p:nvPr/>
        </p:nvSpPr>
        <p:spPr bwMode="auto">
          <a:xfrm>
            <a:off x="1836738" y="4805363"/>
            <a:ext cx="1295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0" dirty="0">
                <a:solidFill>
                  <a:prstClr val="white"/>
                </a:solidFill>
              </a:rPr>
              <a:t> </a:t>
            </a:r>
            <a:r>
              <a:rPr lang="en-US" sz="1800" dirty="0">
                <a:solidFill>
                  <a:prstClr val="black"/>
                </a:solidFill>
              </a:rPr>
              <a:t>Technical </a:t>
            </a:r>
            <a:r>
              <a:rPr lang="en-US" sz="1800" dirty="0" smtClean="0">
                <a:solidFill>
                  <a:prstClr val="black"/>
                </a:solidFill>
              </a:rPr>
              <a:t>Expertise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35848" name="TextBox 15"/>
          <p:cNvSpPr txBox="1">
            <a:spLocks noChangeArrowheads="1"/>
          </p:cNvSpPr>
          <p:nvPr/>
        </p:nvSpPr>
        <p:spPr bwMode="auto">
          <a:xfrm>
            <a:off x="3494532" y="304800"/>
            <a:ext cx="251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onstantia"/>
              </a:rPr>
              <a:t>Executive Council</a:t>
            </a:r>
          </a:p>
        </p:txBody>
      </p:sp>
      <p:sp>
        <p:nvSpPr>
          <p:cNvPr id="35851" name="TextBox 23"/>
          <p:cNvSpPr txBox="1">
            <a:spLocks noChangeArrowheads="1"/>
          </p:cNvSpPr>
          <p:nvPr/>
        </p:nvSpPr>
        <p:spPr bwMode="auto">
          <a:xfrm>
            <a:off x="5260974" y="6014042"/>
            <a:ext cx="28974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onstantia"/>
              </a:rPr>
              <a:t>Professional Development Committee</a:t>
            </a:r>
            <a:endParaRPr lang="en-US" sz="2000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35853" name="TextBox 26"/>
          <p:cNvSpPr txBox="1">
            <a:spLocks noChangeArrowheads="1"/>
          </p:cNvSpPr>
          <p:nvPr/>
        </p:nvSpPr>
        <p:spPr bwMode="auto">
          <a:xfrm>
            <a:off x="1364900" y="6014042"/>
            <a:ext cx="2659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onstantia"/>
              </a:rPr>
              <a:t>CIGIE Committees </a:t>
            </a: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9" name="Up Arrow 18"/>
          <p:cNvSpPr/>
          <p:nvPr/>
        </p:nvSpPr>
        <p:spPr>
          <a:xfrm>
            <a:off x="6543583" y="5480642"/>
            <a:ext cx="332232" cy="533400"/>
          </a:xfrm>
          <a:prstGeom prst="up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21" name="Up Arrow 20"/>
          <p:cNvSpPr/>
          <p:nvPr/>
        </p:nvSpPr>
        <p:spPr>
          <a:xfrm>
            <a:off x="2362200" y="5522071"/>
            <a:ext cx="332232" cy="533400"/>
          </a:xfrm>
          <a:prstGeom prst="up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22" name="Up Arrow 21"/>
          <p:cNvSpPr/>
          <p:nvPr/>
        </p:nvSpPr>
        <p:spPr>
          <a:xfrm rot="10800000">
            <a:off x="4419600" y="663035"/>
            <a:ext cx="332232" cy="533400"/>
          </a:xfrm>
          <a:prstGeom prst="up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0CFFF5-EDD8-45BE-AB63-4DFE94BCBC8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51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12800" b="1" dirty="0" smtClean="0">
                <a:solidFill>
                  <a:srgbClr val="0070C0"/>
                </a:solidFill>
              </a:rPr>
              <a:t>Staffing</a:t>
            </a:r>
          </a:p>
          <a:p>
            <a:pPr marL="0" indent="0" algn="ctr">
              <a:buNone/>
            </a:pPr>
            <a:endParaRPr lang="en-US" sz="4600" b="1" dirty="0" smtClean="0">
              <a:solidFill>
                <a:srgbClr val="0070C0"/>
              </a:solidFill>
            </a:endParaRPr>
          </a:p>
          <a:p>
            <a:pPr eaLnBrk="0" hangingPunct="0">
              <a:lnSpc>
                <a:spcPct val="115000"/>
              </a:lnSpc>
              <a:buFont typeface="Wingdings" pitchFamily="2" charset="2"/>
              <a:buChar char="Ø"/>
            </a:pPr>
            <a:r>
              <a:rPr lang="en-US" sz="7200" dirty="0" smtClean="0">
                <a:solidFill>
                  <a:srgbClr val="0070C0"/>
                </a:solidFill>
                <a:cs typeface="Arial" charset="0"/>
              </a:rPr>
              <a:t>Executive </a:t>
            </a:r>
            <a:r>
              <a:rPr lang="en-US" sz="7200" dirty="0">
                <a:solidFill>
                  <a:srgbClr val="0070C0"/>
                </a:solidFill>
                <a:cs typeface="Arial" charset="0"/>
              </a:rPr>
              <a:t>Director for the Training Institute (*)</a:t>
            </a:r>
          </a:p>
          <a:p>
            <a:pPr lvl="1" eaLnBrk="0" hangingPunct="0">
              <a:lnSpc>
                <a:spcPct val="115000"/>
              </a:lnSpc>
              <a:buFont typeface="Wingdings" pitchFamily="2" charset="2"/>
              <a:buChar char="Ø"/>
            </a:pPr>
            <a:r>
              <a:rPr lang="en-US" sz="7200" dirty="0">
                <a:solidFill>
                  <a:srgbClr val="0070C0"/>
                </a:solidFill>
                <a:cs typeface="Arial" charset="0"/>
              </a:rPr>
              <a:t>Registrar (*)</a:t>
            </a:r>
          </a:p>
          <a:p>
            <a:pPr lvl="1" eaLnBrk="0" hangingPunct="0">
              <a:lnSpc>
                <a:spcPct val="115000"/>
              </a:lnSpc>
              <a:buFont typeface="Wingdings" pitchFamily="2" charset="2"/>
              <a:buChar char="Ø"/>
            </a:pPr>
            <a:r>
              <a:rPr lang="en-US" sz="7200" dirty="0">
                <a:solidFill>
                  <a:srgbClr val="0070C0"/>
                </a:solidFill>
                <a:cs typeface="Arial" charset="0"/>
              </a:rPr>
              <a:t>Budget Officer (*)</a:t>
            </a:r>
          </a:p>
          <a:p>
            <a:pPr lvl="1" eaLnBrk="0" hangingPunct="0">
              <a:lnSpc>
                <a:spcPct val="115000"/>
              </a:lnSpc>
              <a:buFont typeface="Wingdings" pitchFamily="2" charset="2"/>
              <a:buChar char="Ø"/>
            </a:pPr>
            <a:r>
              <a:rPr lang="en-US" sz="7200" dirty="0">
                <a:solidFill>
                  <a:srgbClr val="0070C0"/>
                </a:solidFill>
                <a:cs typeface="Arial" charset="0"/>
              </a:rPr>
              <a:t>Administrative Support Specialist (</a:t>
            </a:r>
            <a:r>
              <a:rPr lang="en-US" sz="7200" dirty="0" smtClean="0">
                <a:solidFill>
                  <a:srgbClr val="0070C0"/>
                </a:solidFill>
                <a:cs typeface="Arial" charset="0"/>
              </a:rPr>
              <a:t>FY12</a:t>
            </a:r>
            <a:r>
              <a:rPr lang="en-US" sz="7200" dirty="0">
                <a:solidFill>
                  <a:srgbClr val="0070C0"/>
                </a:solidFill>
                <a:cs typeface="Arial" charset="0"/>
              </a:rPr>
              <a:t>)</a:t>
            </a:r>
          </a:p>
          <a:p>
            <a:pPr lvl="1" eaLnBrk="0" hangingPunct="0">
              <a:lnSpc>
                <a:spcPct val="115000"/>
              </a:lnSpc>
              <a:buFont typeface="Wingdings" pitchFamily="2" charset="2"/>
              <a:buChar char="Ø"/>
            </a:pPr>
            <a:r>
              <a:rPr lang="en-US" sz="7200" dirty="0">
                <a:solidFill>
                  <a:srgbClr val="0070C0"/>
                </a:solidFill>
                <a:cs typeface="Arial" charset="0"/>
              </a:rPr>
              <a:t>Information Technology Specialist (</a:t>
            </a:r>
            <a:r>
              <a:rPr lang="en-US" sz="7200" dirty="0" smtClean="0">
                <a:solidFill>
                  <a:srgbClr val="0070C0"/>
                </a:solidFill>
                <a:cs typeface="Arial" charset="0"/>
              </a:rPr>
              <a:t>FY12</a:t>
            </a:r>
            <a:r>
              <a:rPr lang="en-US" sz="7200" dirty="0">
                <a:solidFill>
                  <a:srgbClr val="0070C0"/>
                </a:solidFill>
                <a:cs typeface="Arial" charset="0"/>
              </a:rPr>
              <a:t>)</a:t>
            </a:r>
          </a:p>
          <a:p>
            <a:pPr lvl="1" eaLnBrk="0" hangingPunct="0">
              <a:lnSpc>
                <a:spcPct val="115000"/>
              </a:lnSpc>
              <a:buFont typeface="Wingdings" pitchFamily="2" charset="2"/>
              <a:buChar char="Ø"/>
            </a:pPr>
            <a:r>
              <a:rPr lang="en-US" sz="7200" dirty="0">
                <a:solidFill>
                  <a:srgbClr val="0070C0"/>
                </a:solidFill>
                <a:cs typeface="Arial" charset="0"/>
              </a:rPr>
              <a:t>Instructional Design Specialist (</a:t>
            </a:r>
            <a:r>
              <a:rPr lang="en-US" sz="7200" dirty="0" smtClean="0">
                <a:solidFill>
                  <a:srgbClr val="0070C0"/>
                </a:solidFill>
                <a:cs typeface="Arial" charset="0"/>
              </a:rPr>
              <a:t>FY13</a:t>
            </a:r>
            <a:r>
              <a:rPr lang="en-US" sz="7200" dirty="0">
                <a:solidFill>
                  <a:srgbClr val="0070C0"/>
                </a:solidFill>
                <a:cs typeface="Arial" charset="0"/>
              </a:rPr>
              <a:t>)</a:t>
            </a:r>
          </a:p>
          <a:p>
            <a:pPr lvl="1" eaLnBrk="0" hangingPunct="0">
              <a:lnSpc>
                <a:spcPct val="115000"/>
              </a:lnSpc>
              <a:buFont typeface="Wingdings" pitchFamily="2" charset="2"/>
              <a:buChar char="Ø"/>
            </a:pPr>
            <a:r>
              <a:rPr lang="en-US" sz="7200" dirty="0">
                <a:solidFill>
                  <a:srgbClr val="0070C0"/>
                </a:solidFill>
                <a:cs typeface="Arial" charset="0"/>
              </a:rPr>
              <a:t>Academy Accreditation Manager (</a:t>
            </a:r>
            <a:r>
              <a:rPr lang="en-US" sz="7200" dirty="0" smtClean="0">
                <a:solidFill>
                  <a:srgbClr val="0070C0"/>
                </a:solidFill>
                <a:cs typeface="Arial" charset="0"/>
              </a:rPr>
              <a:t>FY14)</a:t>
            </a:r>
          </a:p>
          <a:p>
            <a:pPr eaLnBrk="0" hangingPunct="0">
              <a:lnSpc>
                <a:spcPct val="115000"/>
              </a:lnSpc>
              <a:buFont typeface="Wingdings" pitchFamily="2" charset="2"/>
              <a:buChar char="Ø"/>
            </a:pPr>
            <a:r>
              <a:rPr lang="en-US" sz="7200" dirty="0" smtClean="0">
                <a:solidFill>
                  <a:srgbClr val="0070C0"/>
                </a:solidFill>
                <a:cs typeface="Arial" charset="0"/>
              </a:rPr>
              <a:t>Academy </a:t>
            </a:r>
            <a:r>
              <a:rPr lang="en-US" sz="7200" dirty="0">
                <a:solidFill>
                  <a:srgbClr val="0070C0"/>
                </a:solidFill>
                <a:cs typeface="Arial" charset="0"/>
              </a:rPr>
              <a:t>Directors  </a:t>
            </a:r>
          </a:p>
          <a:p>
            <a:pPr lvl="1" eaLnBrk="0" hangingPunct="0">
              <a:lnSpc>
                <a:spcPct val="115000"/>
              </a:lnSpc>
              <a:buFont typeface="Wingdings" pitchFamily="2" charset="2"/>
              <a:buChar char="Ø"/>
            </a:pPr>
            <a:r>
              <a:rPr lang="en-US" sz="7200" dirty="0">
                <a:solidFill>
                  <a:srgbClr val="0070C0"/>
                </a:solidFill>
                <a:cs typeface="Arial" charset="0"/>
              </a:rPr>
              <a:t>Audit, </a:t>
            </a:r>
            <a:r>
              <a:rPr lang="en-US" sz="7200" dirty="0" smtClean="0">
                <a:solidFill>
                  <a:srgbClr val="0070C0"/>
                </a:solidFill>
                <a:cs typeface="Arial" charset="0"/>
              </a:rPr>
              <a:t>Inspection, and </a:t>
            </a:r>
            <a:r>
              <a:rPr lang="en-US" sz="7200" dirty="0">
                <a:solidFill>
                  <a:srgbClr val="0070C0"/>
                </a:solidFill>
                <a:cs typeface="Arial" charset="0"/>
              </a:rPr>
              <a:t>Evaluation Academy (*)</a:t>
            </a:r>
          </a:p>
          <a:p>
            <a:pPr lvl="1" eaLnBrk="0" hangingPunct="0">
              <a:lnSpc>
                <a:spcPct val="115000"/>
              </a:lnSpc>
              <a:buFont typeface="Wingdings" pitchFamily="2" charset="2"/>
              <a:buChar char="Ø"/>
            </a:pPr>
            <a:r>
              <a:rPr lang="en-US" sz="7200" dirty="0">
                <a:solidFill>
                  <a:srgbClr val="0070C0"/>
                </a:solidFill>
                <a:cs typeface="Arial" charset="0"/>
              </a:rPr>
              <a:t>Leadership </a:t>
            </a:r>
            <a:r>
              <a:rPr lang="en-US" sz="7200" dirty="0" smtClean="0">
                <a:solidFill>
                  <a:srgbClr val="0070C0"/>
                </a:solidFill>
                <a:cs typeface="Arial" charset="0"/>
              </a:rPr>
              <a:t>and Mission </a:t>
            </a:r>
            <a:r>
              <a:rPr lang="en-US" sz="7200" dirty="0">
                <a:solidFill>
                  <a:srgbClr val="0070C0"/>
                </a:solidFill>
                <a:cs typeface="Arial" charset="0"/>
              </a:rPr>
              <a:t>Support Academy (*)</a:t>
            </a:r>
          </a:p>
          <a:p>
            <a:pPr lvl="1" eaLnBrk="0" hangingPunct="0">
              <a:lnSpc>
                <a:spcPct val="115000"/>
              </a:lnSpc>
              <a:buFont typeface="Wingdings" pitchFamily="2" charset="2"/>
              <a:buChar char="Ø"/>
            </a:pPr>
            <a:r>
              <a:rPr lang="en-US" sz="7200" dirty="0">
                <a:solidFill>
                  <a:srgbClr val="0070C0"/>
                </a:solidFill>
                <a:cs typeface="Arial" charset="0"/>
              </a:rPr>
              <a:t>IG Criminal Investigator Academy  </a:t>
            </a:r>
            <a:r>
              <a:rPr lang="en-US" sz="7200" dirty="0" smtClean="0">
                <a:solidFill>
                  <a:srgbClr val="0070C0"/>
                </a:solidFill>
                <a:cs typeface="Arial" charset="0"/>
              </a:rPr>
              <a:t>(*)</a:t>
            </a:r>
          </a:p>
          <a:p>
            <a:pPr eaLnBrk="0" hangingPunct="0">
              <a:lnSpc>
                <a:spcPct val="115000"/>
              </a:lnSpc>
              <a:buFont typeface="Wingdings" pitchFamily="2" charset="2"/>
              <a:buChar char="Ø"/>
            </a:pPr>
            <a:r>
              <a:rPr lang="en-US" sz="7200" dirty="0" smtClean="0">
                <a:solidFill>
                  <a:srgbClr val="0070C0"/>
                </a:solidFill>
                <a:cs typeface="Arial" charset="0"/>
              </a:rPr>
              <a:t>Rotational </a:t>
            </a:r>
            <a:r>
              <a:rPr lang="en-US" sz="7200" dirty="0">
                <a:solidFill>
                  <a:srgbClr val="0070C0"/>
                </a:solidFill>
                <a:cs typeface="Arial" charset="0"/>
              </a:rPr>
              <a:t>Course Managers </a:t>
            </a:r>
            <a:endParaRPr lang="en-US" sz="7200" dirty="0" smtClean="0">
              <a:solidFill>
                <a:srgbClr val="0070C0"/>
              </a:solidFill>
              <a:cs typeface="Arial" charset="0"/>
            </a:endParaRPr>
          </a:p>
          <a:p>
            <a:pPr eaLnBrk="0" hangingPunct="0">
              <a:lnSpc>
                <a:spcPct val="115000"/>
              </a:lnSpc>
              <a:buFont typeface="Symbol" pitchFamily="18" charset="2"/>
              <a:buChar char=""/>
            </a:pPr>
            <a:endParaRPr lang="en-US" sz="7200" dirty="0">
              <a:solidFill>
                <a:srgbClr val="0070C0"/>
              </a:solidFill>
              <a:cs typeface="Arial" charset="0"/>
            </a:endParaRPr>
          </a:p>
          <a:p>
            <a:pPr marL="0" indent="0" eaLnBrk="0" hangingPunct="0">
              <a:lnSpc>
                <a:spcPct val="115000"/>
              </a:lnSpc>
              <a:buNone/>
            </a:pPr>
            <a:r>
              <a:rPr lang="en-US" sz="4800" b="1" dirty="0" smtClean="0">
                <a:solidFill>
                  <a:srgbClr val="0070C0"/>
                </a:solidFill>
                <a:cs typeface="Arial" charset="0"/>
              </a:rPr>
              <a:t>*on board</a:t>
            </a:r>
            <a:endParaRPr lang="en-US" sz="4800" b="1" dirty="0">
              <a:solidFill>
                <a:srgbClr val="0070C0"/>
              </a:solidFill>
              <a:cs typeface="Arial" charset="0"/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9713" y="381000"/>
            <a:ext cx="5701665" cy="84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755F-0826-451E-9B40-13968C5CD1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78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85750" indent="0" algn="ctr">
              <a:buNone/>
            </a:pPr>
            <a:r>
              <a:rPr lang="en-US" sz="4100" dirty="0" smtClean="0">
                <a:solidFill>
                  <a:srgbClr val="0070C0"/>
                </a:solidFill>
              </a:rPr>
              <a:t>Vision</a:t>
            </a:r>
          </a:p>
          <a:p>
            <a:pPr marL="285750" indent="0">
              <a:buNone/>
            </a:pPr>
            <a:endParaRPr lang="en-US" sz="3800" b="1" dirty="0" smtClean="0">
              <a:solidFill>
                <a:srgbClr val="0070C0"/>
              </a:solidFill>
            </a:endParaRPr>
          </a:p>
          <a:p>
            <a:pPr marL="28575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The Training Institute will focus on:</a:t>
            </a:r>
          </a:p>
          <a:p>
            <a:pPr marL="285750" indent="0">
              <a:buNone/>
            </a:pPr>
            <a:endParaRPr lang="en-US" sz="3600" dirty="0">
              <a:solidFill>
                <a:srgbClr val="0070C0"/>
              </a:solidFill>
            </a:endParaRPr>
          </a:p>
          <a:p>
            <a:pPr marL="742950" indent="-457200"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70C0"/>
                </a:solidFill>
              </a:rPr>
              <a:t>Developing </a:t>
            </a:r>
            <a:r>
              <a:rPr lang="en-US" sz="2800" dirty="0">
                <a:solidFill>
                  <a:srgbClr val="0070C0"/>
                </a:solidFill>
              </a:rPr>
              <a:t>and </a:t>
            </a:r>
            <a:r>
              <a:rPr lang="en-US" sz="2800" dirty="0" smtClean="0">
                <a:solidFill>
                  <a:srgbClr val="0070C0"/>
                </a:solidFill>
              </a:rPr>
              <a:t>facilitating high </a:t>
            </a:r>
            <a:r>
              <a:rPr lang="en-US" sz="2800" dirty="0">
                <a:solidFill>
                  <a:srgbClr val="0070C0"/>
                </a:solidFill>
              </a:rPr>
              <a:t>quality, accessible, cost-effective training across the IG </a:t>
            </a:r>
            <a:r>
              <a:rPr lang="en-US" sz="2800" dirty="0" smtClean="0">
                <a:solidFill>
                  <a:srgbClr val="0070C0"/>
                </a:solidFill>
              </a:rPr>
              <a:t>workforce.</a:t>
            </a:r>
            <a:endParaRPr lang="en-US" sz="2800" dirty="0">
              <a:solidFill>
                <a:srgbClr val="0070C0"/>
              </a:solidFill>
            </a:endParaRPr>
          </a:p>
          <a:p>
            <a:pPr marL="742950" indent="-457200"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70C0"/>
                </a:solidFill>
              </a:rPr>
              <a:t>Working </a:t>
            </a:r>
            <a:r>
              <a:rPr lang="en-US" sz="2800" dirty="0">
                <a:solidFill>
                  <a:srgbClr val="0070C0"/>
                </a:solidFill>
              </a:rPr>
              <a:t>together collaboratively with centralized functions, and shared instructional resources. </a:t>
            </a:r>
          </a:p>
          <a:p>
            <a:pPr marL="742950" indent="-457200"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70C0"/>
                </a:solidFill>
              </a:rPr>
              <a:t>Leveraging </a:t>
            </a:r>
            <a:r>
              <a:rPr lang="en-US" sz="2800" dirty="0">
                <a:solidFill>
                  <a:srgbClr val="0070C0"/>
                </a:solidFill>
              </a:rPr>
              <a:t>resources and technology to increase services and community </a:t>
            </a:r>
            <a:r>
              <a:rPr lang="en-US" sz="2800" dirty="0" smtClean="0">
                <a:solidFill>
                  <a:srgbClr val="0070C0"/>
                </a:solidFill>
              </a:rPr>
              <a:t>resources.</a:t>
            </a:r>
            <a:endParaRPr lang="en-US" sz="2800" dirty="0">
              <a:solidFill>
                <a:srgbClr val="0070C0"/>
              </a:solidFill>
            </a:endParaRPr>
          </a:p>
          <a:p>
            <a:pPr marL="742950" indent="-457200"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70C0"/>
                </a:solidFill>
              </a:rPr>
              <a:t>Promoting </a:t>
            </a:r>
            <a:r>
              <a:rPr lang="en-US" sz="2800" dirty="0">
                <a:solidFill>
                  <a:srgbClr val="0070C0"/>
                </a:solidFill>
              </a:rPr>
              <a:t>collaboration </a:t>
            </a:r>
            <a:r>
              <a:rPr lang="en-US" sz="2800" dirty="0" smtClean="0">
                <a:solidFill>
                  <a:srgbClr val="0070C0"/>
                </a:solidFill>
              </a:rPr>
              <a:t>among </a:t>
            </a:r>
            <a:r>
              <a:rPr lang="en-US" sz="2800" dirty="0">
                <a:solidFill>
                  <a:srgbClr val="0070C0"/>
                </a:solidFill>
              </a:rPr>
              <a:t>IG </a:t>
            </a:r>
            <a:r>
              <a:rPr lang="en-US" sz="2800" dirty="0" smtClean="0">
                <a:solidFill>
                  <a:srgbClr val="0070C0"/>
                </a:solidFill>
              </a:rPr>
              <a:t>professions and working to increase </a:t>
            </a:r>
            <a:r>
              <a:rPr lang="en-US" sz="2800" dirty="0">
                <a:solidFill>
                  <a:srgbClr val="0070C0"/>
                </a:solidFill>
              </a:rPr>
              <a:t>the professionalism of the IG workforce in order to </a:t>
            </a:r>
            <a:r>
              <a:rPr lang="en-US" sz="2800" dirty="0" smtClean="0">
                <a:solidFill>
                  <a:srgbClr val="0070C0"/>
                </a:solidFill>
              </a:rPr>
              <a:t>enhance each IG’s </a:t>
            </a:r>
            <a:r>
              <a:rPr lang="en-US" sz="2800" dirty="0">
                <a:solidFill>
                  <a:srgbClr val="0070C0"/>
                </a:solidFill>
              </a:rPr>
              <a:t>effectiveness in accomplishing its mission.  </a:t>
            </a:r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9713" y="381000"/>
            <a:ext cx="5701665" cy="84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943600" y="1705992"/>
            <a:ext cx="2190750" cy="129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755F-0826-451E-9B40-13968C5CD1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94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Training Institute Services</a:t>
            </a:r>
          </a:p>
          <a:p>
            <a:pPr marL="400050" lvl="1" indent="0">
              <a:buNone/>
            </a:pPr>
            <a:endParaRPr lang="en-US" sz="2400" dirty="0">
              <a:solidFill>
                <a:srgbClr val="0070C0"/>
              </a:solidFill>
            </a:endParaRPr>
          </a:p>
          <a:p>
            <a:pPr marL="400050" lvl="1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1. Provide or facilitate high-quality, IG-specific training by:</a:t>
            </a:r>
          </a:p>
          <a:p>
            <a:pPr marL="857250" lvl="1" indent="-457200">
              <a:buAutoNum type="arabicPeriod"/>
            </a:pPr>
            <a:endParaRPr lang="en-US" sz="1900" dirty="0" smtClean="0">
              <a:solidFill>
                <a:srgbClr val="0070C0"/>
              </a:solidFill>
            </a:endParaRPr>
          </a:p>
          <a:p>
            <a:r>
              <a:rPr lang="en-US" sz="1900" dirty="0" smtClean="0">
                <a:solidFill>
                  <a:srgbClr val="0070C0"/>
                </a:solidFill>
              </a:rPr>
              <a:t>collaborating and partnering with the standing CIGIE committees and other subject matter experts,</a:t>
            </a:r>
          </a:p>
          <a:p>
            <a:r>
              <a:rPr lang="en-US" sz="1900" dirty="0" smtClean="0">
                <a:solidFill>
                  <a:srgbClr val="0070C0"/>
                </a:solidFill>
              </a:rPr>
              <a:t>utilizing the finest faculty available with an appropriate mix of IG practitioners, academicians and other subject matter experts, internal and external to government,</a:t>
            </a:r>
          </a:p>
          <a:p>
            <a:r>
              <a:rPr lang="en-US" sz="1900" dirty="0">
                <a:solidFill>
                  <a:srgbClr val="0070C0"/>
                </a:solidFill>
              </a:rPr>
              <a:t>e</a:t>
            </a:r>
            <a:r>
              <a:rPr lang="en-US" sz="1900" dirty="0" smtClean="0">
                <a:solidFill>
                  <a:srgbClr val="0070C0"/>
                </a:solidFill>
              </a:rPr>
              <a:t>mploying best practices in our operations through partnerships with academia, appropriate accrediting bodies, other government training entities and the private sector, and</a:t>
            </a:r>
          </a:p>
          <a:p>
            <a:r>
              <a:rPr lang="en-US" sz="1900" dirty="0">
                <a:solidFill>
                  <a:srgbClr val="0070C0"/>
                </a:solidFill>
              </a:rPr>
              <a:t>u</a:t>
            </a:r>
            <a:r>
              <a:rPr lang="en-US" sz="1900" dirty="0" smtClean="0">
                <a:solidFill>
                  <a:srgbClr val="0070C0"/>
                </a:solidFill>
              </a:rPr>
              <a:t>tilizing technology to expand training resources.</a:t>
            </a:r>
          </a:p>
          <a:p>
            <a:pPr>
              <a:buFont typeface="Wingdings" pitchFamily="2" charset="2"/>
              <a:buChar char="§"/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9713" y="381000"/>
            <a:ext cx="5701665" cy="84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C:\Documents and Settings\ANGELA\Local Settings\Temporary Internet Files\Content.IE5\HESYDTJF\MC90007093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5238660"/>
            <a:ext cx="1524000" cy="1436694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755F-0826-451E-9B40-13968C5CD1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4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Training Institute Services </a:t>
            </a:r>
          </a:p>
          <a:p>
            <a:pPr marL="0" indent="0" algn="ctr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 startAt="2"/>
            </a:pPr>
            <a:r>
              <a:rPr lang="en-US" sz="2000" dirty="0" smtClean="0">
                <a:solidFill>
                  <a:srgbClr val="0070C0"/>
                </a:solidFill>
              </a:rPr>
              <a:t>Facilitate the development of workforce competency models in order to link training to IG mission success.</a:t>
            </a:r>
          </a:p>
          <a:p>
            <a:pPr marL="514350" indent="-514350">
              <a:buAutoNum type="arabicPeriod" startAt="2"/>
            </a:pPr>
            <a:endParaRPr lang="en-US" sz="2000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 startAt="2"/>
            </a:pPr>
            <a:r>
              <a:rPr lang="en-US" sz="2000" dirty="0" smtClean="0">
                <a:solidFill>
                  <a:srgbClr val="0070C0"/>
                </a:solidFill>
              </a:rPr>
              <a:t>Promote a community-wide commitment for continuous professional development and professional identity.</a:t>
            </a:r>
          </a:p>
          <a:p>
            <a:pPr marL="514350" indent="-514350">
              <a:buAutoNum type="arabicPeriod" startAt="2"/>
            </a:pPr>
            <a:endParaRPr lang="en-US" sz="2000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 startAt="2"/>
            </a:pPr>
            <a:r>
              <a:rPr lang="en-US" sz="2000" dirty="0" smtClean="0">
                <a:solidFill>
                  <a:srgbClr val="0070C0"/>
                </a:solidFill>
              </a:rPr>
              <a:t>Provide increase awareness of and accessibility to training opportunities, both internal and external to the Training Institute.</a:t>
            </a:r>
          </a:p>
          <a:p>
            <a:pPr marL="514350" indent="-514350">
              <a:buAutoNum type="arabicPeriod" startAt="2"/>
            </a:pPr>
            <a:endParaRPr lang="en-US" sz="2000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 startAt="2"/>
            </a:pPr>
            <a:r>
              <a:rPr lang="en-US" sz="2000" dirty="0" smtClean="0">
                <a:solidFill>
                  <a:srgbClr val="0070C0"/>
                </a:solidFill>
              </a:rPr>
              <a:t>Support and facilitate Training Institute initiatives through interagency collaboration and teamwork among IG professions by utilizing a technology toolbox (e.g. online bulleting boards, discussion forums, wiki/blog, social networking, etc.).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9713" y="381000"/>
            <a:ext cx="5701665" cy="84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755F-0826-451E-9B40-13968C5CD1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2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376237" y="1371600"/>
            <a:ext cx="8001000" cy="458587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200" dirty="0" smtClean="0">
                <a:solidFill>
                  <a:srgbClr val="0070C0"/>
                </a:solidFill>
                <a:latin typeface="Constantia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Training Institute Strategies</a:t>
            </a:r>
          </a:p>
          <a:p>
            <a:pPr algn="ctr" eaLnBrk="1" hangingPunct="1">
              <a:defRPr/>
            </a:pPr>
            <a:endParaRPr lang="en-US" sz="2200" dirty="0" smtClean="0">
              <a:solidFill>
                <a:srgbClr val="0070C0"/>
              </a:solidFill>
              <a:latin typeface="Constantia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200" dirty="0" smtClean="0">
                <a:solidFill>
                  <a:srgbClr val="000000"/>
                </a:solidFill>
                <a:latin typeface="Constantia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Deliver high quality, cost-effective, IG-specific training and professional development that links to workforce competencies by: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200" dirty="0" smtClean="0">
              <a:solidFill>
                <a:srgbClr val="0070C0"/>
              </a:solidFill>
              <a:latin typeface="+mn-lt"/>
              <a:cs typeface="Times New Roman" pitchFamily="18" charset="0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b</a:t>
            </a:r>
            <a:r>
              <a:rPr lang="en-US" b="0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uilding a comprehensive </a:t>
            </a:r>
            <a:r>
              <a:rPr lang="en-US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annual </a:t>
            </a:r>
            <a:r>
              <a:rPr lang="en-US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n</a:t>
            </a:r>
            <a:r>
              <a:rPr lang="en-US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eeds </a:t>
            </a:r>
            <a:r>
              <a:rPr lang="en-US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a</a:t>
            </a:r>
            <a:r>
              <a:rPr lang="en-US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ssessment </a:t>
            </a:r>
            <a:r>
              <a:rPr lang="en-US" b="0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process,  </a:t>
            </a:r>
            <a:endParaRPr lang="en-US" b="0" dirty="0" smtClean="0">
              <a:solidFill>
                <a:srgbClr val="0070C0"/>
              </a:solidFill>
              <a:latin typeface="+mn-lt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70C0"/>
                </a:solidFill>
                <a:latin typeface="+mn-lt"/>
              </a:rPr>
              <a:t>i</a:t>
            </a:r>
            <a:r>
              <a:rPr lang="en-US" b="0" dirty="0" smtClean="0">
                <a:solidFill>
                  <a:srgbClr val="0070C0"/>
                </a:solidFill>
                <a:latin typeface="+mn-lt"/>
              </a:rPr>
              <a:t>mplementing an 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i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nstructional 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s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ystems 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d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esign </a:t>
            </a:r>
            <a:r>
              <a:rPr lang="en-US" b="0" dirty="0" smtClean="0">
                <a:solidFill>
                  <a:srgbClr val="0070C0"/>
                </a:solidFill>
                <a:latin typeface="+mn-lt"/>
              </a:rPr>
              <a:t>process,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c</a:t>
            </a:r>
            <a:r>
              <a:rPr lang="en-US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onstructing an </a:t>
            </a:r>
            <a:r>
              <a:rPr lang="en-US" b="0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effective </a:t>
            </a:r>
            <a:r>
              <a:rPr lang="en-US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m</a:t>
            </a:r>
            <a:r>
              <a:rPr lang="en-US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ulti-level training </a:t>
            </a:r>
            <a:r>
              <a:rPr lang="en-US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e</a:t>
            </a:r>
            <a:r>
              <a:rPr lang="en-US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valuation  </a:t>
            </a:r>
            <a:r>
              <a:rPr lang="en-US" b="0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process,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70C0"/>
                </a:solidFill>
                <a:latin typeface="+mn-lt"/>
              </a:rPr>
              <a:t>e</a:t>
            </a:r>
            <a:r>
              <a:rPr lang="en-US" b="0" dirty="0" smtClean="0">
                <a:solidFill>
                  <a:srgbClr val="0070C0"/>
                </a:solidFill>
                <a:latin typeface="+mn-lt"/>
              </a:rPr>
              <a:t>stablishing an 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i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nstructor development </a:t>
            </a:r>
            <a:r>
              <a:rPr lang="en-US" b="0" dirty="0" smtClean="0">
                <a:solidFill>
                  <a:srgbClr val="0070C0"/>
                </a:solidFill>
                <a:latin typeface="+mn-lt"/>
              </a:rPr>
              <a:t>program,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70C0"/>
                </a:solidFill>
                <a:latin typeface="+mn-lt"/>
              </a:rPr>
              <a:t>p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rocuring</a:t>
            </a:r>
            <a:r>
              <a:rPr lang="en-US" b="0" dirty="0" smtClean="0">
                <a:solidFill>
                  <a:srgbClr val="0070C0"/>
                </a:solidFill>
                <a:latin typeface="+mn-lt"/>
              </a:rPr>
              <a:t> a consolidated 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learning 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m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anagement system,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developing strategic partnerships with academia, government, and commercial training  </a:t>
            </a:r>
            <a:r>
              <a:rPr lang="en-US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partners, and</a:t>
            </a:r>
            <a:endParaRPr lang="en-US" dirty="0">
              <a:solidFill>
                <a:srgbClr val="0070C0"/>
              </a:solidFill>
              <a:latin typeface="+mn-lt"/>
              <a:cs typeface="Times New Roman" pitchFamily="18" charset="0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70C0"/>
                </a:solidFill>
                <a:latin typeface="+mn-lt"/>
              </a:rPr>
              <a:t>c</a:t>
            </a:r>
            <a:r>
              <a:rPr lang="en-US" b="0" dirty="0" smtClean="0">
                <a:solidFill>
                  <a:srgbClr val="0070C0"/>
                </a:solidFill>
                <a:latin typeface="+mn-lt"/>
              </a:rPr>
              <a:t>reating a 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CIGIE learning portal and professional development toolbox.</a:t>
            </a:r>
          </a:p>
        </p:txBody>
      </p:sp>
      <p:pic>
        <p:nvPicPr>
          <p:cNvPr id="31748" name="Picture 10" descr="C:\Documents and Settings\ANGELA\Local Settings\Temporary Internet Files\Content.IE5\W07ZVXJK\MC90036405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3048000"/>
            <a:ext cx="1219200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endParaRPr lang="en-US" sz="4400" b="1" dirty="0"/>
          </a:p>
        </p:txBody>
      </p:sp>
      <p:pic>
        <p:nvPicPr>
          <p:cNvPr id="5" name="Picture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0188" y="414337"/>
            <a:ext cx="5701665" cy="84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755F-0826-451E-9B40-13968C5CD1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en-US" sz="4400" b="1" dirty="0" smtClean="0">
                <a:solidFill>
                  <a:srgbClr val="0070C0"/>
                </a:solidFill>
              </a:rPr>
              <a:t>CIGIE Learning Portal</a:t>
            </a:r>
            <a:endParaRPr lang="en-US" sz="4400" b="1" dirty="0">
              <a:solidFill>
                <a:srgbClr val="0070C0"/>
              </a:solidFill>
            </a:endParaRP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295400"/>
            <a:ext cx="39624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nut 5"/>
          <p:cNvSpPr/>
          <p:nvPr/>
        </p:nvSpPr>
        <p:spPr>
          <a:xfrm>
            <a:off x="3048000" y="1704975"/>
            <a:ext cx="3200400" cy="3200400"/>
          </a:xfrm>
          <a:prstGeom prst="donut">
            <a:avLst>
              <a:gd name="adj" fmla="val 57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30725" name="Text Placeholder 16"/>
          <p:cNvSpPr txBox="1">
            <a:spLocks/>
          </p:cNvSpPr>
          <p:nvPr/>
        </p:nvSpPr>
        <p:spPr bwMode="auto">
          <a:xfrm>
            <a:off x="838200" y="1295400"/>
            <a:ext cx="1752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20000"/>
              </a:spcBef>
            </a:pPr>
            <a:r>
              <a:rPr lang="en-US" sz="1800" b="0" dirty="0">
                <a:solidFill>
                  <a:srgbClr val="0070C0"/>
                </a:solidFill>
                <a:latin typeface="Constantia"/>
                <a:cs typeface="Arial" charset="0"/>
              </a:rPr>
              <a:t>Electronically Searchable Clearinghouse </a:t>
            </a:r>
            <a:r>
              <a:rPr lang="en-US" sz="1800" b="0" dirty="0">
                <a:solidFill>
                  <a:srgbClr val="0070C0"/>
                </a:solidFill>
                <a:latin typeface="Constantia"/>
              </a:rPr>
              <a:t> to </a:t>
            </a:r>
            <a:r>
              <a:rPr lang="en-US" sz="1800" b="0" dirty="0" smtClean="0">
                <a:solidFill>
                  <a:srgbClr val="0070C0"/>
                </a:solidFill>
                <a:latin typeface="Constantia"/>
              </a:rPr>
              <a:t>External Training</a:t>
            </a:r>
            <a:endParaRPr lang="en-US" sz="1800" b="0" dirty="0">
              <a:solidFill>
                <a:srgbClr val="0070C0"/>
              </a:solidFill>
              <a:latin typeface="Constantia"/>
              <a:cs typeface="Arial" charset="0"/>
            </a:endParaRPr>
          </a:p>
        </p:txBody>
      </p:sp>
      <p:sp>
        <p:nvSpPr>
          <p:cNvPr id="30726" name="Text Placeholder 15"/>
          <p:cNvSpPr txBox="1">
            <a:spLocks/>
          </p:cNvSpPr>
          <p:nvPr/>
        </p:nvSpPr>
        <p:spPr bwMode="auto">
          <a:xfrm>
            <a:off x="6705600" y="4419600"/>
            <a:ext cx="1600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1800" b="0" dirty="0" smtClean="0">
                <a:solidFill>
                  <a:srgbClr val="0070C0"/>
                </a:solidFill>
                <a:latin typeface="Constantia"/>
                <a:cs typeface="Arial" charset="0"/>
              </a:rPr>
              <a:t>Professional </a:t>
            </a:r>
            <a:r>
              <a:rPr lang="en-US" sz="1800" b="0" dirty="0">
                <a:solidFill>
                  <a:srgbClr val="0070C0"/>
                </a:solidFill>
                <a:latin typeface="Constantia"/>
                <a:cs typeface="Arial" charset="0"/>
              </a:rPr>
              <a:t>Development Toolbox</a:t>
            </a:r>
          </a:p>
        </p:txBody>
      </p:sp>
      <p:sp>
        <p:nvSpPr>
          <p:cNvPr id="30727" name="Text Placeholder 17"/>
          <p:cNvSpPr txBox="1">
            <a:spLocks/>
          </p:cNvSpPr>
          <p:nvPr/>
        </p:nvSpPr>
        <p:spPr bwMode="auto">
          <a:xfrm>
            <a:off x="990600" y="4191000"/>
            <a:ext cx="1600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20000"/>
              </a:spcBef>
            </a:pPr>
            <a:r>
              <a:rPr lang="en-US" sz="1800" b="0" dirty="0">
                <a:solidFill>
                  <a:srgbClr val="0070C0"/>
                </a:solidFill>
                <a:latin typeface="Constantia"/>
                <a:cs typeface="Arial" charset="0"/>
              </a:rPr>
              <a:t>Consolidated </a:t>
            </a:r>
            <a:r>
              <a:rPr lang="en-US" sz="1800" b="0" dirty="0" smtClean="0">
                <a:solidFill>
                  <a:srgbClr val="0070C0"/>
                </a:solidFill>
                <a:latin typeface="Constantia"/>
                <a:cs typeface="Arial" charset="0"/>
              </a:rPr>
              <a:t>List </a:t>
            </a:r>
            <a:r>
              <a:rPr lang="en-US" sz="1800" b="0" dirty="0">
                <a:solidFill>
                  <a:srgbClr val="0070C0"/>
                </a:solidFill>
                <a:latin typeface="Constantia"/>
                <a:cs typeface="Arial" charset="0"/>
              </a:rPr>
              <a:t>of </a:t>
            </a:r>
            <a:r>
              <a:rPr lang="en-US" sz="1800" b="0" dirty="0" smtClean="0">
                <a:solidFill>
                  <a:srgbClr val="0070C0"/>
                </a:solidFill>
                <a:latin typeface="Constantia"/>
                <a:cs typeface="Arial" charset="0"/>
              </a:rPr>
              <a:t>Shared Interagency Training</a:t>
            </a:r>
            <a:endParaRPr lang="en-US" sz="1800" b="0" dirty="0">
              <a:solidFill>
                <a:srgbClr val="0070C0"/>
              </a:solidFill>
              <a:latin typeface="Constantia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2870" y="4148102"/>
            <a:ext cx="762000" cy="384721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0" dirty="0">
                <a:solidFill>
                  <a:prstClr val="white"/>
                </a:solidFill>
              </a:rPr>
              <a:t>  </a:t>
            </a:r>
            <a:r>
              <a:rPr lang="en-US" sz="900" b="1" dirty="0" smtClean="0">
                <a:solidFill>
                  <a:srgbClr val="0070C0"/>
                </a:solidFill>
              </a:rPr>
              <a:t>Technology</a:t>
            </a:r>
            <a:endParaRPr lang="en-US" sz="900" b="1" dirty="0">
              <a:solidFill>
                <a:srgbClr val="0070C0"/>
              </a:solidFill>
            </a:endParaRPr>
          </a:p>
        </p:txBody>
      </p:sp>
      <p:pic>
        <p:nvPicPr>
          <p:cNvPr id="30729" name="Picture 6" descr="C:\Users\tom.caulfield\AppData\Local\Microsoft\Windows\Temporary Internet Files\Content.IE5\ZI7SMSMZ\MC90041256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6688" y="2606675"/>
            <a:ext cx="13430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0" name="TextBox 16"/>
          <p:cNvSpPr txBox="1">
            <a:spLocks noChangeArrowheads="1"/>
          </p:cNvSpPr>
          <p:nvPr/>
        </p:nvSpPr>
        <p:spPr bwMode="auto">
          <a:xfrm>
            <a:off x="6705600" y="1295400"/>
            <a:ext cx="1905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0070C0"/>
                </a:solidFill>
                <a:latin typeface="Constantia"/>
              </a:rPr>
              <a:t>Scheduling</a:t>
            </a:r>
          </a:p>
          <a:p>
            <a:r>
              <a:rPr lang="en-US" sz="1800" b="0" dirty="0">
                <a:solidFill>
                  <a:srgbClr val="0070C0"/>
                </a:solidFill>
                <a:latin typeface="Constantia"/>
              </a:rPr>
              <a:t>Registration</a:t>
            </a:r>
          </a:p>
          <a:p>
            <a:r>
              <a:rPr lang="en-US" sz="1800" b="0" dirty="0">
                <a:solidFill>
                  <a:srgbClr val="0070C0"/>
                </a:solidFill>
                <a:latin typeface="Constantia"/>
              </a:rPr>
              <a:t>Evaluation</a:t>
            </a:r>
          </a:p>
          <a:p>
            <a:r>
              <a:rPr lang="en-US" sz="1800" b="0" dirty="0" smtClean="0">
                <a:solidFill>
                  <a:srgbClr val="0070C0"/>
                </a:solidFill>
                <a:latin typeface="Constantia"/>
              </a:rPr>
              <a:t>Tracking (CPEs)</a:t>
            </a:r>
            <a:endParaRPr lang="en-US" sz="1800" b="0" dirty="0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37899" name="TextBox 18"/>
          <p:cNvSpPr txBox="1">
            <a:spLocks noChangeArrowheads="1"/>
          </p:cNvSpPr>
          <p:nvPr/>
        </p:nvSpPr>
        <p:spPr bwMode="auto">
          <a:xfrm>
            <a:off x="2971800" y="5562600"/>
            <a:ext cx="3429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 smtClean="0">
                <a:solidFill>
                  <a:srgbClr val="0070C0"/>
                </a:solidFill>
                <a:latin typeface="Constantia"/>
              </a:rPr>
              <a:t>E-Learning </a:t>
            </a:r>
          </a:p>
          <a:p>
            <a:pPr algn="ctr">
              <a:defRPr/>
            </a:pPr>
            <a:r>
              <a:rPr lang="en-US" sz="1800" dirty="0" smtClean="0">
                <a:solidFill>
                  <a:srgbClr val="0070C0"/>
                </a:solidFill>
                <a:latin typeface="Constantia"/>
              </a:rPr>
              <a:t> </a:t>
            </a:r>
            <a:r>
              <a:rPr lang="en-US" sz="1800" dirty="0">
                <a:solidFill>
                  <a:srgbClr val="0070C0"/>
                </a:solidFill>
                <a:latin typeface="Constantia"/>
              </a:rPr>
              <a:t>Blended Learning </a:t>
            </a:r>
            <a:endParaRPr lang="en-US" sz="1800" dirty="0" smtClean="0">
              <a:solidFill>
                <a:srgbClr val="0070C0"/>
              </a:solidFill>
              <a:latin typeface="Constantia"/>
            </a:endParaRPr>
          </a:p>
          <a:p>
            <a:pPr algn="ctr">
              <a:defRPr/>
            </a:pPr>
            <a:r>
              <a:rPr lang="en-US" sz="1800" dirty="0" smtClean="0">
                <a:solidFill>
                  <a:srgbClr val="0070C0"/>
                </a:solidFill>
                <a:latin typeface="Constantia"/>
              </a:rPr>
              <a:t>Blog/Wiki</a:t>
            </a:r>
            <a:endParaRPr lang="en-US" sz="1800" dirty="0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755F-0826-451E-9B40-13968C5CD15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9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188" y="414337"/>
            <a:ext cx="5701665" cy="84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flipH="1">
            <a:off x="1188220" y="1905000"/>
            <a:ext cx="67056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solidFill>
                  <a:srgbClr val="0070C0"/>
                </a:solidFill>
              </a:rPr>
              <a:t>CIGIE Organization</a:t>
            </a:r>
          </a:p>
          <a:p>
            <a:pPr algn="ctr"/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Executive Chair		</a:t>
            </a:r>
            <a:r>
              <a:rPr lang="en-US" dirty="0" smtClean="0">
                <a:solidFill>
                  <a:srgbClr val="0070C0"/>
                </a:solidFill>
              </a:rPr>
              <a:t>Jeffrey </a:t>
            </a:r>
            <a:r>
              <a:rPr lang="en-US" dirty="0" err="1">
                <a:solidFill>
                  <a:srgbClr val="0070C0"/>
                </a:solidFill>
              </a:rPr>
              <a:t>Zients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			</a:t>
            </a:r>
            <a:r>
              <a:rPr lang="en-US" dirty="0" smtClean="0">
                <a:solidFill>
                  <a:srgbClr val="0070C0"/>
                </a:solidFill>
              </a:rPr>
              <a:t>Deputy </a:t>
            </a:r>
            <a:r>
              <a:rPr lang="en-US" dirty="0">
                <a:solidFill>
                  <a:srgbClr val="0070C0"/>
                </a:solidFill>
              </a:rPr>
              <a:t>Director for Management, OMB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Chair			Phyllis Fong                                                                     			Inspector General, USDA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Vice Chair		Carl </a:t>
            </a:r>
            <a:r>
              <a:rPr lang="en-US" dirty="0" err="1">
                <a:solidFill>
                  <a:srgbClr val="0070C0"/>
                </a:solidFill>
              </a:rPr>
              <a:t>Clinefelter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			</a:t>
            </a:r>
            <a:r>
              <a:rPr lang="en-US" dirty="0" smtClean="0">
                <a:solidFill>
                  <a:srgbClr val="0070C0"/>
                </a:solidFill>
              </a:rPr>
              <a:t>Inspector </a:t>
            </a:r>
            <a:r>
              <a:rPr lang="en-US" dirty="0">
                <a:solidFill>
                  <a:srgbClr val="0070C0"/>
                </a:solidFill>
              </a:rPr>
              <a:t>General, FCA                                                                        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Executive Director		Mark Jones</a:t>
            </a:r>
          </a:p>
          <a:p>
            <a:r>
              <a:rPr lang="en-US" dirty="0">
                <a:solidFill>
                  <a:srgbClr val="0070C0"/>
                </a:solidFill>
              </a:rPr>
              <a:t>	</a:t>
            </a:r>
            <a:r>
              <a:rPr lang="en-US" dirty="0" smtClean="0">
                <a:solidFill>
                  <a:srgbClr val="0070C0"/>
                </a:solidFill>
              </a:rPr>
              <a:t>		</a:t>
            </a:r>
            <a:r>
              <a:rPr lang="en-US" dirty="0">
                <a:solidFill>
                  <a:srgbClr val="0070C0"/>
                </a:solidFill>
              </a:rPr>
              <a:t>								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sz="1400" dirty="0" smtClean="0">
                <a:solidFill>
                  <a:srgbClr val="0070C0"/>
                </a:solidFill>
              </a:rPr>
              <a:t>For more information on CIGIE go to </a:t>
            </a:r>
            <a:r>
              <a:rPr lang="en-US" sz="1400" dirty="0" smtClean="0">
                <a:solidFill>
                  <a:srgbClr val="0070C0"/>
                </a:solidFill>
                <a:hlinkClick r:id="rId4"/>
              </a:rPr>
              <a:t>http</a:t>
            </a:r>
            <a:r>
              <a:rPr lang="en-US" sz="1400" dirty="0">
                <a:solidFill>
                  <a:srgbClr val="0070C0"/>
                </a:solidFill>
                <a:hlinkClick r:id="rId4"/>
              </a:rPr>
              <a:t>://</a:t>
            </a:r>
            <a:r>
              <a:rPr lang="en-US" sz="1400" dirty="0" smtClean="0">
                <a:solidFill>
                  <a:srgbClr val="0070C0"/>
                </a:solidFill>
                <a:hlinkClick r:id="rId4"/>
              </a:rPr>
              <a:t>www.ignet.gov</a:t>
            </a:r>
            <a:endParaRPr lang="en-US" sz="1400" dirty="0" smtClean="0">
              <a:solidFill>
                <a:srgbClr val="0070C0"/>
              </a:solidFill>
            </a:endParaRPr>
          </a:p>
          <a:p>
            <a:endParaRPr lang="en-US" sz="1400" dirty="0" smtClean="0">
              <a:solidFill>
                <a:srgbClr val="0070C0"/>
              </a:solidFill>
            </a:endParaRPr>
          </a:p>
          <a:p>
            <a:endParaRPr lang="en-US" sz="1400" dirty="0" smtClean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 smtClean="0">
              <a:solidFill>
                <a:srgbClr val="0070C0"/>
              </a:solidFill>
            </a:endParaRPr>
          </a:p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>  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755F-0826-451E-9B40-13968C5CD15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123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188" y="414337"/>
            <a:ext cx="5701665" cy="84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flipH="1">
            <a:off x="1219292" y="1896122"/>
            <a:ext cx="6705600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solidFill>
                  <a:srgbClr val="0070C0"/>
                </a:solidFill>
              </a:rPr>
              <a:t>CIGIE Committees</a:t>
            </a:r>
          </a:p>
          <a:p>
            <a:endParaRPr lang="en-US" sz="1400" u="sng" dirty="0" smtClean="0">
              <a:solidFill>
                <a:srgbClr val="0070C0"/>
              </a:solidFill>
            </a:endParaRPr>
          </a:p>
          <a:p>
            <a:endParaRPr lang="en-US" sz="1400" u="sng" dirty="0">
              <a:solidFill>
                <a:srgbClr val="0070C0"/>
              </a:solidFill>
            </a:endParaRPr>
          </a:p>
          <a:p>
            <a:r>
              <a:rPr lang="en-US" sz="1600" u="sng" dirty="0" smtClean="0">
                <a:solidFill>
                  <a:srgbClr val="0070C0"/>
                </a:solidFill>
              </a:rPr>
              <a:t>Audit Committee</a:t>
            </a:r>
            <a:r>
              <a:rPr lang="en-US" sz="1600" dirty="0" smtClean="0">
                <a:solidFill>
                  <a:srgbClr val="0070C0"/>
                </a:solidFill>
              </a:rPr>
              <a:t>:</a:t>
            </a:r>
          </a:p>
          <a:p>
            <a:endParaRPr lang="en-US" sz="1400" dirty="0" smtClean="0">
              <a:solidFill>
                <a:srgbClr val="0070C0"/>
              </a:solidFill>
            </a:endParaRPr>
          </a:p>
          <a:p>
            <a:r>
              <a:rPr lang="en-US" sz="1400" dirty="0" smtClean="0">
                <a:solidFill>
                  <a:srgbClr val="0070C0"/>
                </a:solidFill>
              </a:rPr>
              <a:t>Jon </a:t>
            </a:r>
            <a:r>
              <a:rPr lang="en-US" sz="1400" dirty="0" err="1">
                <a:solidFill>
                  <a:srgbClr val="0070C0"/>
                </a:solidFill>
              </a:rPr>
              <a:t>Rymer</a:t>
            </a:r>
            <a:r>
              <a:rPr lang="en-US" sz="1400" dirty="0">
                <a:solidFill>
                  <a:srgbClr val="0070C0"/>
                </a:solidFill>
              </a:rPr>
              <a:t>, </a:t>
            </a:r>
            <a:r>
              <a:rPr lang="en-US" sz="1400" dirty="0" smtClean="0">
                <a:solidFill>
                  <a:srgbClr val="0070C0"/>
                </a:solidFill>
              </a:rPr>
              <a:t>Chair	           		 John </a:t>
            </a:r>
            <a:r>
              <a:rPr lang="en-US" sz="1400" dirty="0" err="1" smtClean="0">
                <a:solidFill>
                  <a:srgbClr val="0070C0"/>
                </a:solidFill>
              </a:rPr>
              <a:t>Seeba</a:t>
            </a:r>
            <a:r>
              <a:rPr lang="en-US" sz="1400" dirty="0" smtClean="0">
                <a:solidFill>
                  <a:srgbClr val="0070C0"/>
                </a:solidFill>
              </a:rPr>
              <a:t>, Vice Chair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Inspector </a:t>
            </a:r>
            <a:r>
              <a:rPr lang="en-US" sz="1400" dirty="0">
                <a:solidFill>
                  <a:srgbClr val="0070C0"/>
                </a:solidFill>
              </a:rPr>
              <a:t>General, </a:t>
            </a:r>
            <a:r>
              <a:rPr lang="en-US" sz="1400" dirty="0" smtClean="0">
                <a:solidFill>
                  <a:srgbClr val="0070C0"/>
                </a:solidFill>
              </a:rPr>
              <a:t>FDIC              	 	Inspector General, FTC</a:t>
            </a:r>
            <a:endParaRPr lang="en-US" sz="1400" dirty="0">
              <a:solidFill>
                <a:srgbClr val="0070C0"/>
              </a:solidFill>
            </a:endParaRPr>
          </a:p>
          <a:p>
            <a:endParaRPr lang="en-US" sz="1400" dirty="0" smtClean="0">
              <a:solidFill>
                <a:srgbClr val="0070C0"/>
              </a:solidFill>
            </a:endParaRPr>
          </a:p>
          <a:p>
            <a:r>
              <a:rPr lang="en-US" sz="1600" u="sng" dirty="0" smtClean="0">
                <a:solidFill>
                  <a:srgbClr val="0070C0"/>
                </a:solidFill>
              </a:rPr>
              <a:t>Information Technology Committee:</a:t>
            </a:r>
          </a:p>
          <a:p>
            <a:endParaRPr lang="en-US" sz="1400" dirty="0" smtClean="0">
              <a:solidFill>
                <a:srgbClr val="0070C0"/>
              </a:solidFill>
            </a:endParaRPr>
          </a:p>
          <a:p>
            <a:r>
              <a:rPr lang="en-US" sz="1400" dirty="0" smtClean="0">
                <a:solidFill>
                  <a:srgbClr val="0070C0"/>
                </a:solidFill>
              </a:rPr>
              <a:t> Gordon </a:t>
            </a:r>
            <a:r>
              <a:rPr lang="en-US" sz="1400" dirty="0" err="1" smtClean="0">
                <a:solidFill>
                  <a:srgbClr val="0070C0"/>
                </a:solidFill>
              </a:rPr>
              <a:t>Heddell</a:t>
            </a:r>
            <a:r>
              <a:rPr lang="en-US" sz="1400" dirty="0" smtClean="0">
                <a:solidFill>
                  <a:srgbClr val="0070C0"/>
                </a:solidFill>
              </a:rPr>
              <a:t>, Chair	             		Rebecca Anne </a:t>
            </a:r>
            <a:r>
              <a:rPr lang="en-US" sz="1400" dirty="0" err="1" smtClean="0">
                <a:solidFill>
                  <a:srgbClr val="0070C0"/>
                </a:solidFill>
              </a:rPr>
              <a:t>Batts</a:t>
            </a:r>
            <a:r>
              <a:rPr lang="en-US" sz="1400" dirty="0" smtClean="0">
                <a:solidFill>
                  <a:srgbClr val="0070C0"/>
                </a:solidFill>
              </a:rPr>
              <a:t>, Vice Chair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Inspector General, DOD                		Inspector General, PBGC</a:t>
            </a:r>
          </a:p>
          <a:p>
            <a:r>
              <a:rPr lang="en-US" sz="1400" dirty="0">
                <a:solidFill>
                  <a:srgbClr val="0070C0"/>
                </a:solidFill>
              </a:rPr>
              <a:t>	</a:t>
            </a:r>
            <a:r>
              <a:rPr lang="en-US" sz="1400" dirty="0" smtClean="0">
                <a:solidFill>
                  <a:srgbClr val="0070C0"/>
                </a:solidFill>
              </a:rPr>
              <a:t>			</a:t>
            </a:r>
            <a:endParaRPr lang="en-US" sz="1400" dirty="0">
              <a:solidFill>
                <a:srgbClr val="0070C0"/>
              </a:solidFill>
            </a:endParaRPr>
          </a:p>
          <a:p>
            <a:r>
              <a:rPr lang="en-US" sz="1600" u="sng" dirty="0" smtClean="0">
                <a:solidFill>
                  <a:srgbClr val="0070C0"/>
                </a:solidFill>
              </a:rPr>
              <a:t>Inspection and Evaluation Committee:</a:t>
            </a:r>
          </a:p>
          <a:p>
            <a:endParaRPr lang="en-US" sz="1400" u="sng" dirty="0" smtClean="0">
              <a:solidFill>
                <a:srgbClr val="0070C0"/>
              </a:solidFill>
            </a:endParaRPr>
          </a:p>
          <a:p>
            <a:r>
              <a:rPr lang="en-US" sz="1400" dirty="0" smtClean="0">
                <a:solidFill>
                  <a:srgbClr val="0070C0"/>
                </a:solidFill>
              </a:rPr>
              <a:t>Daniel Levinson, Co-Chair             		Kathy </a:t>
            </a:r>
            <a:r>
              <a:rPr lang="en-US" sz="1400" dirty="0" err="1" smtClean="0">
                <a:solidFill>
                  <a:srgbClr val="0070C0"/>
                </a:solidFill>
              </a:rPr>
              <a:t>Buller</a:t>
            </a:r>
            <a:r>
              <a:rPr lang="en-US" sz="1400" dirty="0" smtClean="0">
                <a:solidFill>
                  <a:srgbClr val="0070C0"/>
                </a:solidFill>
              </a:rPr>
              <a:t>, Co-Chair	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Inspector General, HHS	             		Inspector General, Peace Corps</a:t>
            </a:r>
          </a:p>
          <a:p>
            <a:r>
              <a:rPr lang="en-US" sz="1400" dirty="0">
                <a:solidFill>
                  <a:srgbClr val="0070C0"/>
                </a:solidFill>
              </a:rPr>
              <a:t>	</a:t>
            </a:r>
            <a:r>
              <a:rPr lang="en-US" sz="1400" dirty="0" smtClean="0">
                <a:solidFill>
                  <a:srgbClr val="0070C0"/>
                </a:solidFill>
              </a:rPr>
              <a:t>			    	</a:t>
            </a:r>
          </a:p>
          <a:p>
            <a:r>
              <a:rPr lang="en-US" sz="1600" u="sng" dirty="0" smtClean="0">
                <a:solidFill>
                  <a:srgbClr val="0070C0"/>
                </a:solidFill>
              </a:rPr>
              <a:t>Integrity Committee</a:t>
            </a:r>
            <a:r>
              <a:rPr lang="en-US" sz="1600" dirty="0" smtClean="0">
                <a:solidFill>
                  <a:srgbClr val="0070C0"/>
                </a:solidFill>
              </a:rPr>
              <a:t>:	</a:t>
            </a:r>
            <a:r>
              <a:rPr lang="en-US" sz="1400" dirty="0" smtClean="0">
                <a:solidFill>
                  <a:srgbClr val="0070C0"/>
                </a:solidFill>
              </a:rPr>
              <a:t>             		Kevin Perkins,  FBI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                                                           		</a:t>
            </a:r>
            <a:r>
              <a:rPr lang="en-US" dirty="0" smtClean="0">
                <a:solidFill>
                  <a:srgbClr val="0070C0"/>
                </a:solidFill>
              </a:rPr>
              <a:t>														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 smtClean="0">
              <a:solidFill>
                <a:srgbClr val="0070C0"/>
              </a:solidFill>
            </a:endParaRPr>
          </a:p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>  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755F-0826-451E-9B40-13968C5CD15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793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188" y="414337"/>
            <a:ext cx="5701665" cy="84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flipH="1">
            <a:off x="1219292" y="1896122"/>
            <a:ext cx="67056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solidFill>
                  <a:srgbClr val="0070C0"/>
                </a:solidFill>
              </a:rPr>
              <a:t>CIGIE Committees</a:t>
            </a:r>
          </a:p>
          <a:p>
            <a:pPr algn="ctr"/>
            <a:endParaRPr lang="en-US" sz="2400" u="sng" dirty="0" smtClean="0">
              <a:solidFill>
                <a:srgbClr val="0070C0"/>
              </a:solidFill>
            </a:endParaRPr>
          </a:p>
          <a:p>
            <a:r>
              <a:rPr lang="en-US" sz="1600" u="sng" dirty="0" smtClean="0">
                <a:solidFill>
                  <a:srgbClr val="0070C0"/>
                </a:solidFill>
              </a:rPr>
              <a:t>Investigations Committee:</a:t>
            </a:r>
          </a:p>
          <a:p>
            <a:endParaRPr lang="en-US" sz="1400" dirty="0" smtClean="0">
              <a:solidFill>
                <a:srgbClr val="0070C0"/>
              </a:solidFill>
            </a:endParaRPr>
          </a:p>
          <a:p>
            <a:r>
              <a:rPr lang="en-US" sz="1400" dirty="0" smtClean="0">
                <a:solidFill>
                  <a:srgbClr val="0070C0"/>
                </a:solidFill>
              </a:rPr>
              <a:t>Carl </a:t>
            </a:r>
            <a:r>
              <a:rPr lang="en-US" sz="1400" dirty="0" err="1" smtClean="0">
                <a:solidFill>
                  <a:srgbClr val="0070C0"/>
                </a:solidFill>
              </a:rPr>
              <a:t>Hoecker</a:t>
            </a:r>
            <a:r>
              <a:rPr lang="en-US" sz="1400" dirty="0" smtClean="0">
                <a:solidFill>
                  <a:srgbClr val="0070C0"/>
                </a:solidFill>
              </a:rPr>
              <a:t>, Chair		              	Eric Thorson, Vice Chair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Inspector General, U.S. Capitol Police 	              	Inspector General, Treasury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600" u="sng" dirty="0" smtClean="0">
                <a:solidFill>
                  <a:srgbClr val="0070C0"/>
                </a:solidFill>
              </a:rPr>
              <a:t>Legislation Committee</a:t>
            </a:r>
            <a:r>
              <a:rPr lang="en-US" sz="1600" dirty="0" smtClean="0">
                <a:solidFill>
                  <a:srgbClr val="0070C0"/>
                </a:solidFill>
              </a:rPr>
              <a:t>:</a:t>
            </a:r>
          </a:p>
          <a:p>
            <a:endParaRPr lang="en-US" sz="1600" dirty="0" smtClean="0">
              <a:solidFill>
                <a:srgbClr val="0070C0"/>
              </a:solidFill>
            </a:endParaRPr>
          </a:p>
          <a:p>
            <a:r>
              <a:rPr lang="en-US" sz="1400" dirty="0" smtClean="0">
                <a:solidFill>
                  <a:srgbClr val="0070C0"/>
                </a:solidFill>
              </a:rPr>
              <a:t>Peggy </a:t>
            </a:r>
            <a:r>
              <a:rPr lang="en-US" sz="1400" dirty="0">
                <a:solidFill>
                  <a:srgbClr val="0070C0"/>
                </a:solidFill>
              </a:rPr>
              <a:t>G</a:t>
            </a:r>
            <a:r>
              <a:rPr lang="en-US" sz="1400" dirty="0" smtClean="0">
                <a:solidFill>
                  <a:srgbClr val="0070C0"/>
                </a:solidFill>
              </a:rPr>
              <a:t>ustafson, Chair			Jack </a:t>
            </a:r>
            <a:r>
              <a:rPr lang="en-US" sz="1400" dirty="0" err="1" smtClean="0">
                <a:solidFill>
                  <a:srgbClr val="0070C0"/>
                </a:solidFill>
              </a:rPr>
              <a:t>Callender</a:t>
            </a:r>
            <a:r>
              <a:rPr lang="en-US" sz="1400" dirty="0" smtClean="0">
                <a:solidFill>
                  <a:srgbClr val="0070C0"/>
                </a:solidFill>
              </a:rPr>
              <a:t>, Vice Chair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Inspector General, SBA			Inspector General, PRC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600" u="sng" dirty="0" smtClean="0">
                <a:solidFill>
                  <a:srgbClr val="0070C0"/>
                </a:solidFill>
              </a:rPr>
              <a:t>Professional Development Committee:</a:t>
            </a:r>
          </a:p>
          <a:p>
            <a:endParaRPr lang="en-US" sz="1400" dirty="0" smtClean="0">
              <a:solidFill>
                <a:srgbClr val="0070C0"/>
              </a:solidFill>
            </a:endParaRPr>
          </a:p>
          <a:p>
            <a:r>
              <a:rPr lang="en-US" sz="1400" dirty="0" smtClean="0">
                <a:solidFill>
                  <a:srgbClr val="0070C0"/>
                </a:solidFill>
              </a:rPr>
              <a:t>Mary Kendall, Chair			Lynn McFarland, Vice Chair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Acting Inspector General, Interior		Inspector General, FEC</a:t>
            </a:r>
          </a:p>
          <a:p>
            <a:r>
              <a:rPr lang="en-US" sz="1400" dirty="0">
                <a:solidFill>
                  <a:srgbClr val="0070C0"/>
                </a:solidFill>
              </a:rPr>
              <a:t>	</a:t>
            </a:r>
            <a:r>
              <a:rPr lang="en-US" sz="1400" dirty="0" smtClean="0">
                <a:solidFill>
                  <a:srgbClr val="0070C0"/>
                </a:solidFill>
              </a:rPr>
              <a:t>																			</a:t>
            </a:r>
          </a:p>
          <a:p>
            <a:endParaRPr lang="en-US" sz="1400" dirty="0" smtClean="0">
              <a:solidFill>
                <a:srgbClr val="0070C0"/>
              </a:solidFill>
            </a:endParaRP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dirty="0">
                <a:solidFill>
                  <a:srgbClr val="0070C0"/>
                </a:solidFill>
              </a:rPr>
              <a:t/>
            </a:r>
            <a:br>
              <a:rPr lang="en-US" sz="1400" dirty="0">
                <a:solidFill>
                  <a:srgbClr val="0070C0"/>
                </a:solidFill>
              </a:rPr>
            </a:br>
            <a:endParaRPr lang="en-US" sz="1400" dirty="0" smtClean="0">
              <a:solidFill>
                <a:srgbClr val="0070C0"/>
              </a:solidFill>
            </a:endParaRPr>
          </a:p>
          <a:p>
            <a:pPr algn="ctr"/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  </a:t>
            </a:r>
            <a:br>
              <a:rPr lang="en-US" sz="1400" dirty="0"/>
            </a:b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755F-0826-451E-9B40-13968C5CD15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77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745" y="16002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“…increase the </a:t>
            </a:r>
            <a:r>
              <a:rPr lang="en-US" sz="2400" b="1" dirty="0" smtClean="0">
                <a:solidFill>
                  <a:srgbClr val="0070C0"/>
                </a:solidFill>
              </a:rPr>
              <a:t>professionalism</a:t>
            </a:r>
            <a:r>
              <a:rPr lang="en-US" sz="2400" dirty="0" smtClean="0">
                <a:solidFill>
                  <a:srgbClr val="0070C0"/>
                </a:solidFill>
              </a:rPr>
              <a:t> and effectiveness of personnel by developing policies, standards, and approaches to aid in the establishment of a well-trained and highly skilled workforce in the offices of the Inspectors General.”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 algn="r"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The Inspector General Reform  Act of 2008</a:t>
            </a:r>
            <a:endParaRPr lang="en-US" sz="18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9713" y="381000"/>
            <a:ext cx="5701665" cy="84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6014" y="4572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755F-0826-451E-9B40-13968C5CD1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1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188" y="414337"/>
            <a:ext cx="5701665" cy="84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flipH="1">
            <a:off x="1188220" y="1869489"/>
            <a:ext cx="67056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solidFill>
                  <a:srgbClr val="0070C0"/>
                </a:solidFill>
              </a:rPr>
              <a:t>CIGIE Training Institute</a:t>
            </a:r>
          </a:p>
          <a:p>
            <a:endParaRPr lang="en-US" sz="2400" u="sng" dirty="0">
              <a:solidFill>
                <a:srgbClr val="0070C0"/>
              </a:solidFill>
            </a:endParaRPr>
          </a:p>
          <a:p>
            <a:r>
              <a:rPr lang="en-US" sz="1400" dirty="0" smtClean="0">
                <a:solidFill>
                  <a:srgbClr val="0070C0"/>
                </a:solidFill>
              </a:rPr>
              <a:t>Tom Caulfield			202-292-2602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Executive Director			</a:t>
            </a:r>
            <a:r>
              <a:rPr lang="en-US" sz="1400" dirty="0" smtClean="0">
                <a:solidFill>
                  <a:srgbClr val="0070C0"/>
                </a:solidFill>
                <a:hlinkClick r:id="rId4"/>
              </a:rPr>
              <a:t>Tom.Caulfield@cigie.gov</a:t>
            </a:r>
            <a:endParaRPr lang="en-US" sz="1400" dirty="0" smtClean="0">
              <a:solidFill>
                <a:srgbClr val="0070C0"/>
              </a:solidFill>
            </a:endParaRP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dirty="0" smtClean="0">
                <a:solidFill>
                  <a:srgbClr val="0070C0"/>
                </a:solidFill>
              </a:rPr>
              <a:t>Beth Hoffman León			202-292-2579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Director				</a:t>
            </a:r>
            <a:r>
              <a:rPr lang="en-US" sz="1400" dirty="0" smtClean="0">
                <a:solidFill>
                  <a:srgbClr val="0070C0"/>
                </a:solidFill>
                <a:hlinkClick r:id="rId5"/>
              </a:rPr>
              <a:t>Beth.Leon@cigie.gov</a:t>
            </a:r>
            <a:endParaRPr lang="en-US" sz="1400" dirty="0" smtClean="0">
              <a:solidFill>
                <a:srgbClr val="0070C0"/>
              </a:solidFill>
            </a:endParaRPr>
          </a:p>
          <a:p>
            <a:r>
              <a:rPr lang="en-US" sz="1400" dirty="0" smtClean="0">
                <a:solidFill>
                  <a:srgbClr val="0070C0"/>
                </a:solidFill>
              </a:rPr>
              <a:t>Audit, Inspection, and Evaluation Academy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dirty="0" smtClean="0">
                <a:solidFill>
                  <a:srgbClr val="0070C0"/>
                </a:solidFill>
              </a:rPr>
              <a:t>Angela Hrdlicka			912-267-3801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Director				</a:t>
            </a:r>
            <a:r>
              <a:rPr lang="en-US" sz="1400" dirty="0" smtClean="0">
                <a:solidFill>
                  <a:srgbClr val="0070C0"/>
                </a:solidFill>
                <a:hlinkClick r:id="rId6"/>
              </a:rPr>
              <a:t>Angela.Hrdlicka@cigie.gov</a:t>
            </a:r>
            <a:endParaRPr lang="en-US" sz="1400" dirty="0" smtClean="0">
              <a:solidFill>
                <a:srgbClr val="0070C0"/>
              </a:solidFill>
            </a:endParaRPr>
          </a:p>
          <a:p>
            <a:r>
              <a:rPr lang="en-US" sz="1400" dirty="0" smtClean="0">
                <a:solidFill>
                  <a:srgbClr val="0070C0"/>
                </a:solidFill>
              </a:rPr>
              <a:t>Criminal Investigator Academy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dirty="0" smtClean="0">
                <a:solidFill>
                  <a:srgbClr val="0070C0"/>
                </a:solidFill>
              </a:rPr>
              <a:t>Charles Johnson, PhD			202-292-2600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Program Liaison			</a:t>
            </a:r>
            <a:r>
              <a:rPr lang="en-US" sz="1400" dirty="0" smtClean="0">
                <a:solidFill>
                  <a:srgbClr val="0070C0"/>
                </a:solidFill>
                <a:hlinkClick r:id="rId7"/>
              </a:rPr>
              <a:t>Charles.Johnson@cigie.gov</a:t>
            </a:r>
            <a:endParaRPr lang="en-US" sz="1400" dirty="0" smtClean="0">
              <a:solidFill>
                <a:srgbClr val="0070C0"/>
              </a:solidFill>
            </a:endParaRPr>
          </a:p>
          <a:p>
            <a:r>
              <a:rPr lang="en-US" sz="1400" dirty="0" smtClean="0">
                <a:solidFill>
                  <a:srgbClr val="0070C0"/>
                </a:solidFill>
              </a:rPr>
              <a:t>Leadership and Mission Support Academy	</a:t>
            </a:r>
          </a:p>
          <a:p>
            <a:endParaRPr lang="en-US" sz="1400" dirty="0" smtClean="0">
              <a:solidFill>
                <a:srgbClr val="0070C0"/>
              </a:solidFill>
            </a:endParaRPr>
          </a:p>
          <a:p>
            <a:pPr algn="ctr"/>
            <a:r>
              <a:rPr lang="en-US" sz="1400" dirty="0">
                <a:solidFill>
                  <a:srgbClr val="0070C0"/>
                </a:solidFill>
              </a:rPr>
              <a:t>1717 H Street, NW, Suite 825 </a:t>
            </a:r>
            <a:br>
              <a:rPr lang="en-US" sz="1400" dirty="0">
                <a:solidFill>
                  <a:srgbClr val="0070C0"/>
                </a:solidFill>
              </a:rPr>
            </a:br>
            <a:r>
              <a:rPr lang="en-US" sz="1400" dirty="0">
                <a:solidFill>
                  <a:srgbClr val="0070C0"/>
                </a:solidFill>
              </a:rPr>
              <a:t>Washington, D.C. 20006-3900 </a:t>
            </a:r>
            <a:r>
              <a:rPr lang="en-US" sz="1600" dirty="0">
                <a:solidFill>
                  <a:srgbClr val="0070C0"/>
                </a:solidFill>
              </a:rPr>
              <a:t/>
            </a:r>
            <a:br>
              <a:rPr lang="en-US" sz="1600" dirty="0">
                <a:solidFill>
                  <a:srgbClr val="0070C0"/>
                </a:solidFill>
              </a:rPr>
            </a:br>
            <a:endParaRPr lang="en-US" sz="1600" u="sng" dirty="0" smtClean="0">
              <a:solidFill>
                <a:srgbClr val="0070C0"/>
              </a:solidFill>
            </a:endParaRPr>
          </a:p>
          <a:p>
            <a:r>
              <a:rPr lang="en-US" sz="1400" dirty="0">
                <a:solidFill>
                  <a:srgbClr val="0070C0"/>
                </a:solidFill>
              </a:rPr>
              <a:t>	</a:t>
            </a:r>
            <a:r>
              <a:rPr lang="en-US" sz="1400" dirty="0" smtClean="0">
                <a:solidFill>
                  <a:srgbClr val="0070C0"/>
                </a:solidFill>
              </a:rPr>
              <a:t>																			</a:t>
            </a:r>
          </a:p>
          <a:p>
            <a:endParaRPr lang="en-US" sz="1400" dirty="0" smtClean="0">
              <a:solidFill>
                <a:srgbClr val="0070C0"/>
              </a:solidFill>
            </a:endParaRP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dirty="0">
                <a:solidFill>
                  <a:srgbClr val="0070C0"/>
                </a:solidFill>
              </a:rPr>
              <a:t/>
            </a:r>
            <a:br>
              <a:rPr lang="en-US" sz="1400" dirty="0">
                <a:solidFill>
                  <a:srgbClr val="0070C0"/>
                </a:solidFill>
              </a:rPr>
            </a:br>
            <a:endParaRPr lang="en-US" sz="1400" dirty="0" smtClean="0">
              <a:solidFill>
                <a:srgbClr val="0070C0"/>
              </a:solidFill>
            </a:endParaRPr>
          </a:p>
          <a:p>
            <a:pPr algn="ctr"/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  </a:t>
            </a:r>
            <a:br>
              <a:rPr lang="en-US" sz="1400" dirty="0"/>
            </a:b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755F-0826-451E-9B40-13968C5CD15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4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Questions?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9713" y="381000"/>
            <a:ext cx="5701665" cy="84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38" y="2895600"/>
            <a:ext cx="290661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755F-0826-451E-9B40-13968C5CD15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1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Training Institute’s Mission</a:t>
            </a:r>
          </a:p>
          <a:p>
            <a:pPr marL="0" indent="0">
              <a:buNone/>
            </a:pPr>
            <a:endParaRPr lang="en-US" dirty="0"/>
          </a:p>
          <a:p>
            <a:pPr marL="0" indent="0" algn="ctr" eaLnBrk="0" hangingPunct="0">
              <a:lnSpc>
                <a:spcPct val="115000"/>
              </a:lnSpc>
              <a:buNone/>
              <a:defRPr/>
            </a:pPr>
            <a:r>
              <a:rPr lang="en-US" dirty="0">
                <a:solidFill>
                  <a:srgbClr val="0070C0"/>
                </a:solidFill>
                <a:cs typeface="Times New Roman" pitchFamily="18" charset="0"/>
              </a:rPr>
              <a:t>CIGIE’s Gateway to Responsive, </a:t>
            </a:r>
            <a:r>
              <a:rPr lang="en-US" dirty="0" smtClean="0">
                <a:solidFill>
                  <a:srgbClr val="0070C0"/>
                </a:solidFill>
                <a:cs typeface="Times New Roman" pitchFamily="18" charset="0"/>
              </a:rPr>
              <a:t>High-Quality</a:t>
            </a:r>
            <a:r>
              <a:rPr lang="en-US" dirty="0">
                <a:solidFill>
                  <a:srgbClr val="0070C0"/>
                </a:solidFill>
                <a:cs typeface="Times New Roman" pitchFamily="18" charset="0"/>
              </a:rPr>
              <a:t>, </a:t>
            </a:r>
            <a:r>
              <a:rPr lang="en-US" dirty="0" smtClean="0">
                <a:solidFill>
                  <a:srgbClr val="0070C0"/>
                </a:solidFill>
                <a:cs typeface="Times New Roman" pitchFamily="18" charset="0"/>
              </a:rPr>
              <a:t>Cost </a:t>
            </a:r>
            <a:r>
              <a:rPr lang="en-US" dirty="0">
                <a:solidFill>
                  <a:srgbClr val="0070C0"/>
                </a:solidFill>
                <a:cs typeface="Times New Roman" pitchFamily="18" charset="0"/>
              </a:rPr>
              <a:t>Effective, State-of-the-Art, IG Specific Training and Professional Development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9713" y="381000"/>
            <a:ext cx="5701665" cy="84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755F-0826-451E-9B40-13968C5CD1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4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Training Institute Briefing Points</a:t>
            </a:r>
          </a:p>
          <a:p>
            <a:pPr marL="0" indent="0" algn="ctr">
              <a:buNone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70C0"/>
                </a:solidFill>
              </a:rPr>
              <a:t>References, Reports</a:t>
            </a:r>
            <a:r>
              <a:rPr lang="en-US" sz="2800" dirty="0">
                <a:solidFill>
                  <a:srgbClr val="0070C0"/>
                </a:solidFill>
              </a:rPr>
              <a:t>,</a:t>
            </a:r>
            <a:r>
              <a:rPr lang="en-US" sz="2800" dirty="0" smtClean="0">
                <a:solidFill>
                  <a:srgbClr val="0070C0"/>
                </a:solidFill>
              </a:rPr>
              <a:t> and Reviews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70C0"/>
                </a:solidFill>
              </a:rPr>
              <a:t>Structure, Expectations, and Staffing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70C0"/>
                </a:solidFill>
              </a:rPr>
              <a:t>Vision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70C0"/>
                </a:solidFill>
              </a:rPr>
              <a:t>Services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70C0"/>
                </a:solidFill>
              </a:rPr>
              <a:t>Strategies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9713" y="381000"/>
            <a:ext cx="5701665" cy="84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Documents and Settings\ANGELA\Local Settings\Temporary Internet Files\Content.IE5\FHPPG14U\MC90028541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3657600"/>
            <a:ext cx="1589088" cy="1849438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755F-0826-451E-9B40-13968C5CD1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3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500" dirty="0" smtClean="0">
                <a:solidFill>
                  <a:srgbClr val="0070C0"/>
                </a:solidFill>
              </a:rPr>
              <a:t>References, Reports, and Reviews</a:t>
            </a:r>
          </a:p>
          <a:p>
            <a:pPr marL="400050" lvl="1">
              <a:lnSpc>
                <a:spcPct val="115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endParaRPr lang="en-US" sz="1600" b="1" dirty="0" smtClean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 marL="400050" lvl="1">
              <a:lnSpc>
                <a:spcPct val="115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endParaRPr lang="en-US" sz="1600" b="1" dirty="0" smtClean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 marL="400050" lvl="1">
              <a:lnSpc>
                <a:spcPct val="115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HR </a:t>
            </a:r>
            <a:r>
              <a:rPr lang="en-US" sz="2400" b="1" dirty="0">
                <a:solidFill>
                  <a:srgbClr val="0070C0"/>
                </a:solidFill>
                <a:ea typeface="Times New Roman"/>
                <a:cs typeface="Times New Roman"/>
              </a:rPr>
              <a:t>Committee IGATI curriculum review – </a:t>
            </a:r>
            <a:r>
              <a:rPr lang="en-US" sz="2400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2005</a:t>
            </a:r>
          </a:p>
          <a:p>
            <a:pPr marL="400050" lvl="1">
              <a:lnSpc>
                <a:spcPct val="115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0070C0"/>
                </a:solidFill>
                <a:ea typeface="Times New Roman"/>
                <a:cs typeface="Times New Roman"/>
              </a:rPr>
              <a:t>GAO </a:t>
            </a:r>
            <a:r>
              <a:rPr lang="en-US" sz="2400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guide on Assessing </a:t>
            </a:r>
            <a:r>
              <a:rPr lang="en-US" sz="2400" b="1" dirty="0">
                <a:solidFill>
                  <a:srgbClr val="0070C0"/>
                </a:solidFill>
                <a:ea typeface="Times New Roman"/>
                <a:cs typeface="Times New Roman"/>
              </a:rPr>
              <a:t>Training and Development Efforts in the Federal Government  </a:t>
            </a:r>
            <a:r>
              <a:rPr lang="en-US" sz="2400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– 2005</a:t>
            </a:r>
            <a:endParaRPr lang="en-US" sz="2400" b="1" dirty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 marL="400050" lvl="1">
              <a:lnSpc>
                <a:spcPct val="115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TVA </a:t>
            </a:r>
            <a:r>
              <a:rPr lang="en-US" sz="2400" b="1" dirty="0">
                <a:solidFill>
                  <a:srgbClr val="0070C0"/>
                </a:solidFill>
                <a:ea typeface="Times New Roman"/>
                <a:cs typeface="Times New Roman"/>
              </a:rPr>
              <a:t>r</a:t>
            </a:r>
            <a:r>
              <a:rPr lang="en-US" sz="2400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eview </a:t>
            </a:r>
            <a:r>
              <a:rPr lang="en-US" sz="2400" b="1" dirty="0">
                <a:solidFill>
                  <a:srgbClr val="0070C0"/>
                </a:solidFill>
                <a:ea typeface="Times New Roman"/>
                <a:cs typeface="Times New Roman"/>
              </a:rPr>
              <a:t>of IGCIA resource requirements – 2010</a:t>
            </a:r>
          </a:p>
          <a:p>
            <a:pPr marL="400050" lvl="1">
              <a:lnSpc>
                <a:spcPct val="115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0070C0"/>
                </a:solidFill>
                <a:ea typeface="Times New Roman"/>
                <a:cs typeface="Times New Roman"/>
              </a:rPr>
              <a:t>I&amp;E </a:t>
            </a:r>
            <a:r>
              <a:rPr lang="en-US" sz="2400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Committee’s survey results on the </a:t>
            </a:r>
            <a:r>
              <a:rPr lang="en-US" sz="2400" b="1" dirty="0">
                <a:solidFill>
                  <a:srgbClr val="0070C0"/>
                </a:solidFill>
                <a:ea typeface="Times New Roman"/>
                <a:cs typeface="Times New Roman"/>
              </a:rPr>
              <a:t>Growth and Development of the I&amp;E Community – </a:t>
            </a:r>
            <a:r>
              <a:rPr lang="en-US" sz="2400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2010</a:t>
            </a:r>
            <a:endParaRPr lang="en-US" sz="2400" b="1" dirty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 marL="400050" lvl="1">
              <a:lnSpc>
                <a:spcPct val="115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0070C0"/>
                </a:solidFill>
                <a:ea typeface="Times New Roman"/>
                <a:cs typeface="Times New Roman"/>
              </a:rPr>
              <a:t>IGCIA training validation survey reports – 2010</a:t>
            </a:r>
          </a:p>
          <a:p>
            <a:pPr marL="400050" lvl="1">
              <a:lnSpc>
                <a:spcPct val="115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CIGIE </a:t>
            </a:r>
            <a:r>
              <a:rPr lang="en-US" sz="2400" b="1" dirty="0">
                <a:solidFill>
                  <a:srgbClr val="0070C0"/>
                </a:solidFill>
                <a:ea typeface="Times New Roman"/>
                <a:cs typeface="Times New Roman"/>
              </a:rPr>
              <a:t>Business Plans</a:t>
            </a:r>
          </a:p>
          <a:p>
            <a:pPr marL="400050" lvl="1">
              <a:lnSpc>
                <a:spcPct val="115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0070C0"/>
                </a:solidFill>
                <a:ea typeface="Times New Roman"/>
                <a:cs typeface="Times New Roman"/>
              </a:rPr>
              <a:t>CIGIE Charter 2011</a:t>
            </a:r>
          </a:p>
          <a:p>
            <a:pPr marL="400050" lvl="1">
              <a:lnSpc>
                <a:spcPct val="115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Other</a:t>
            </a:r>
            <a:endParaRPr lang="en-US" sz="2400" b="1" dirty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 marL="0" indent="0" algn="ctr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9713" y="381000"/>
            <a:ext cx="5701665" cy="84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ANGELA\Local Settings\Temporary Internet Files\Content.IE5\W07ZVXJK\MC90027912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800600"/>
            <a:ext cx="2281916" cy="1882775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755F-0826-451E-9B40-13968C5CD1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6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4"/>
          <p:cNvSpPr txBox="1">
            <a:spLocks noChangeArrowheads="1"/>
          </p:cNvSpPr>
          <p:nvPr/>
        </p:nvSpPr>
        <p:spPr bwMode="auto">
          <a:xfrm>
            <a:off x="1752600" y="3214688"/>
            <a:ext cx="1371600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0" dirty="0">
                <a:solidFill>
                  <a:srgbClr val="0070C0"/>
                </a:solidFill>
                <a:latin typeface="Calibri" pitchFamily="34" charset="0"/>
              </a:rPr>
              <a:t>Professional </a:t>
            </a:r>
          </a:p>
          <a:p>
            <a:pPr algn="ctr"/>
            <a:r>
              <a:rPr lang="en-US" sz="1200" b="0" dirty="0">
                <a:solidFill>
                  <a:srgbClr val="0070C0"/>
                </a:solidFill>
                <a:latin typeface="Calibri" pitchFamily="34" charset="0"/>
              </a:rPr>
              <a:t>Development </a:t>
            </a:r>
          </a:p>
          <a:p>
            <a:pPr algn="ctr"/>
            <a:r>
              <a:rPr lang="en-US" sz="1200" b="0" dirty="0">
                <a:solidFill>
                  <a:srgbClr val="0070C0"/>
                </a:solidFill>
                <a:latin typeface="Calibri" pitchFamily="34" charset="0"/>
              </a:rPr>
              <a:t>Committee</a:t>
            </a:r>
          </a:p>
        </p:txBody>
      </p:sp>
      <p:sp>
        <p:nvSpPr>
          <p:cNvPr id="33795" name="TextBox 5"/>
          <p:cNvSpPr txBox="1">
            <a:spLocks noChangeArrowheads="1"/>
          </p:cNvSpPr>
          <p:nvPr/>
        </p:nvSpPr>
        <p:spPr bwMode="auto">
          <a:xfrm>
            <a:off x="6289675" y="3144838"/>
            <a:ext cx="1371600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0" dirty="0">
                <a:solidFill>
                  <a:srgbClr val="0070C0"/>
                </a:solidFill>
                <a:latin typeface="Calibri" pitchFamily="34" charset="0"/>
              </a:rPr>
              <a:t>Standing Committees</a:t>
            </a:r>
          </a:p>
          <a:p>
            <a:pPr algn="ctr"/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3796" name="TextBox 11"/>
          <p:cNvSpPr txBox="1">
            <a:spLocks noChangeArrowheads="1"/>
          </p:cNvSpPr>
          <p:nvPr/>
        </p:nvSpPr>
        <p:spPr bwMode="auto">
          <a:xfrm>
            <a:off x="2438400" y="4953000"/>
            <a:ext cx="13716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0" dirty="0" smtClean="0">
                <a:solidFill>
                  <a:srgbClr val="0070C0"/>
                </a:solidFill>
                <a:latin typeface="Calibri" pitchFamily="34" charset="0"/>
              </a:rPr>
              <a:t>Leadership and</a:t>
            </a:r>
            <a:endParaRPr lang="en-US" sz="1200" b="0" dirty="0">
              <a:solidFill>
                <a:srgbClr val="0070C0"/>
              </a:solidFill>
              <a:latin typeface="Calibri" pitchFamily="34" charset="0"/>
            </a:endParaRPr>
          </a:p>
          <a:p>
            <a:pPr algn="ctr"/>
            <a:r>
              <a:rPr lang="en-US" sz="1200" b="0" dirty="0">
                <a:solidFill>
                  <a:srgbClr val="0070C0"/>
                </a:solidFill>
                <a:latin typeface="Calibri" pitchFamily="34" charset="0"/>
              </a:rPr>
              <a:t>Mission Support</a:t>
            </a:r>
          </a:p>
          <a:p>
            <a:pPr algn="ctr"/>
            <a:r>
              <a:rPr lang="en-US" sz="1200" b="0" dirty="0">
                <a:solidFill>
                  <a:srgbClr val="0070C0"/>
                </a:solidFill>
                <a:latin typeface="Calibri" pitchFamily="34" charset="0"/>
              </a:rPr>
              <a:t>Academy</a:t>
            </a:r>
          </a:p>
        </p:txBody>
      </p:sp>
      <p:sp>
        <p:nvSpPr>
          <p:cNvPr id="33797" name="TextBox 12"/>
          <p:cNvSpPr txBox="1">
            <a:spLocks noChangeArrowheads="1"/>
          </p:cNvSpPr>
          <p:nvPr/>
        </p:nvSpPr>
        <p:spPr bwMode="auto">
          <a:xfrm>
            <a:off x="4038600" y="4953000"/>
            <a:ext cx="1371600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0" dirty="0">
                <a:solidFill>
                  <a:srgbClr val="0070C0"/>
                </a:solidFill>
                <a:latin typeface="Calibri" pitchFamily="34" charset="0"/>
              </a:rPr>
              <a:t>Criminal Investigator</a:t>
            </a:r>
          </a:p>
          <a:p>
            <a:pPr algn="ctr"/>
            <a:r>
              <a:rPr lang="en-US" sz="1200" b="0" dirty="0">
                <a:solidFill>
                  <a:srgbClr val="0070C0"/>
                </a:solidFill>
                <a:latin typeface="Calibri" pitchFamily="34" charset="0"/>
              </a:rPr>
              <a:t>Academy</a:t>
            </a:r>
          </a:p>
          <a:p>
            <a:pPr algn="ctr"/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3798" name="TextBox 13"/>
          <p:cNvSpPr txBox="1">
            <a:spLocks noChangeArrowheads="1"/>
          </p:cNvSpPr>
          <p:nvPr/>
        </p:nvSpPr>
        <p:spPr bwMode="auto">
          <a:xfrm>
            <a:off x="5638800" y="4953000"/>
            <a:ext cx="13716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0" dirty="0" smtClean="0">
                <a:solidFill>
                  <a:srgbClr val="0070C0"/>
                </a:solidFill>
                <a:latin typeface="Calibri" pitchFamily="34" charset="0"/>
              </a:rPr>
              <a:t>Audit, Inspection, and </a:t>
            </a:r>
            <a:r>
              <a:rPr lang="en-US" sz="1200" b="0" dirty="0">
                <a:solidFill>
                  <a:srgbClr val="0070C0"/>
                </a:solidFill>
                <a:latin typeface="Calibri" pitchFamily="34" charset="0"/>
              </a:rPr>
              <a:t>Evaluation Academy</a:t>
            </a:r>
          </a:p>
        </p:txBody>
      </p:sp>
      <p:sp>
        <p:nvSpPr>
          <p:cNvPr id="33799" name="TextBox 14"/>
          <p:cNvSpPr txBox="1">
            <a:spLocks noChangeArrowheads="1"/>
          </p:cNvSpPr>
          <p:nvPr/>
        </p:nvSpPr>
        <p:spPr bwMode="auto">
          <a:xfrm>
            <a:off x="4027487" y="2644775"/>
            <a:ext cx="1371600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0" dirty="0">
                <a:solidFill>
                  <a:srgbClr val="0070C0"/>
                </a:solidFill>
                <a:latin typeface="Calibri" pitchFamily="34" charset="0"/>
              </a:rPr>
              <a:t>Executive </a:t>
            </a:r>
          </a:p>
          <a:p>
            <a:pPr algn="ctr"/>
            <a:r>
              <a:rPr lang="en-US" sz="1200" b="0" dirty="0">
                <a:solidFill>
                  <a:srgbClr val="0070C0"/>
                </a:solidFill>
                <a:latin typeface="Calibri" pitchFamily="34" charset="0"/>
              </a:rPr>
              <a:t>Director</a:t>
            </a:r>
          </a:p>
          <a:p>
            <a:pPr algn="ctr"/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3800" name="TextBox 15"/>
          <p:cNvSpPr txBox="1">
            <a:spLocks noChangeArrowheads="1"/>
          </p:cNvSpPr>
          <p:nvPr/>
        </p:nvSpPr>
        <p:spPr bwMode="auto">
          <a:xfrm>
            <a:off x="4029075" y="3790950"/>
            <a:ext cx="13716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0" dirty="0">
                <a:solidFill>
                  <a:srgbClr val="0070C0"/>
                </a:solidFill>
                <a:latin typeface="Calibri" pitchFamily="34" charset="0"/>
              </a:rPr>
              <a:t>Training Institute</a:t>
            </a:r>
          </a:p>
          <a:p>
            <a:pPr algn="ctr"/>
            <a:r>
              <a:rPr lang="en-US" sz="1200" b="0" dirty="0">
                <a:solidFill>
                  <a:srgbClr val="0070C0"/>
                </a:solidFill>
                <a:latin typeface="Calibri" pitchFamily="34" charset="0"/>
              </a:rPr>
              <a:t>Executive Director</a:t>
            </a:r>
          </a:p>
        </p:txBody>
      </p:sp>
      <p:cxnSp>
        <p:nvCxnSpPr>
          <p:cNvPr id="21" name="Straight Connector 20"/>
          <p:cNvCxnSpPr>
            <a:stCxn id="33799" idx="2"/>
          </p:cNvCxnSpPr>
          <p:nvPr/>
        </p:nvCxnSpPr>
        <p:spPr>
          <a:xfrm>
            <a:off x="4713287" y="3290887"/>
            <a:ext cx="3175" cy="4603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124200" y="4800600"/>
            <a:ext cx="3190875" cy="238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33798" idx="0"/>
          </p:cNvCxnSpPr>
          <p:nvPr/>
        </p:nvCxnSpPr>
        <p:spPr>
          <a:xfrm rot="16200000" flipH="1">
            <a:off x="6255544" y="4883944"/>
            <a:ext cx="128587" cy="95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33797" idx="0"/>
          </p:cNvCxnSpPr>
          <p:nvPr/>
        </p:nvCxnSpPr>
        <p:spPr>
          <a:xfrm rot="5400000">
            <a:off x="4374356" y="4602957"/>
            <a:ext cx="7000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33796" idx="0"/>
          </p:cNvCxnSpPr>
          <p:nvPr/>
        </p:nvCxnSpPr>
        <p:spPr>
          <a:xfrm>
            <a:off x="3124200" y="4800600"/>
            <a:ext cx="0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endCxn id="33800" idx="3"/>
          </p:cNvCxnSpPr>
          <p:nvPr/>
        </p:nvCxnSpPr>
        <p:spPr>
          <a:xfrm rot="10800000" flipV="1">
            <a:off x="5400676" y="3810000"/>
            <a:ext cx="923927" cy="211932"/>
          </a:xfrm>
          <a:prstGeom prst="straightConnector1">
            <a:avLst/>
          </a:prstGeom>
          <a:ln w="19050">
            <a:solidFill>
              <a:srgbClr val="92D05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3"/>
          <p:cNvCxnSpPr>
            <a:endCxn id="33800" idx="1"/>
          </p:cNvCxnSpPr>
          <p:nvPr/>
        </p:nvCxnSpPr>
        <p:spPr>
          <a:xfrm>
            <a:off x="3124200" y="3862388"/>
            <a:ext cx="904875" cy="160337"/>
          </a:xfrm>
          <a:prstGeom prst="straightConnector1">
            <a:avLst/>
          </a:prstGeom>
          <a:ln w="19050">
            <a:solidFill>
              <a:srgbClr val="92D05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9" name="TextBox 23"/>
          <p:cNvSpPr txBox="1">
            <a:spLocks noChangeArrowheads="1"/>
          </p:cNvSpPr>
          <p:nvPr/>
        </p:nvSpPr>
        <p:spPr bwMode="auto">
          <a:xfrm>
            <a:off x="3994150" y="1524000"/>
            <a:ext cx="13716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0" dirty="0">
                <a:solidFill>
                  <a:srgbClr val="0070C0"/>
                </a:solidFill>
                <a:latin typeface="Calibri" pitchFamily="34" charset="0"/>
              </a:rPr>
              <a:t>Chair </a:t>
            </a:r>
            <a:r>
              <a:rPr lang="en-US" sz="1200" b="0" dirty="0" smtClean="0">
                <a:solidFill>
                  <a:srgbClr val="0070C0"/>
                </a:solidFill>
                <a:latin typeface="Calibri" pitchFamily="34" charset="0"/>
              </a:rPr>
              <a:t> and </a:t>
            </a:r>
            <a:r>
              <a:rPr lang="en-US" sz="1200" b="0" dirty="0">
                <a:solidFill>
                  <a:srgbClr val="0070C0"/>
                </a:solidFill>
                <a:latin typeface="Calibri" pitchFamily="34" charset="0"/>
              </a:rPr>
              <a:t>Executive Council</a:t>
            </a:r>
          </a:p>
          <a:p>
            <a:pPr algn="ctr"/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25" name="Straight Connector 24"/>
          <p:cNvCxnSpPr>
            <a:stCxn id="33809" idx="2"/>
          </p:cNvCxnSpPr>
          <p:nvPr/>
        </p:nvCxnSpPr>
        <p:spPr>
          <a:xfrm>
            <a:off x="4679950" y="2170113"/>
            <a:ext cx="0" cy="4746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38200" y="5688449"/>
            <a:ext cx="7620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1000" b="0" u="sng" dirty="0">
              <a:solidFill>
                <a:prstClr val="black"/>
              </a:solidFill>
            </a:endParaRP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100" b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1100" b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Training </a:t>
            </a:r>
            <a:r>
              <a:rPr lang="en-US" sz="1100" b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Institute Executive Director will report to the CIGIE Executive Director and receive input from </a:t>
            </a:r>
            <a:r>
              <a:rPr lang="en-US" sz="1100" b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PDC.</a:t>
            </a:r>
            <a:endParaRPr lang="en-US" sz="1100" b="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100" b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individual standing committees will advise and coordinate with the PDC and Training Institute on </a:t>
            </a:r>
            <a:r>
              <a:rPr lang="en-US" sz="1100" b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job task analyses, career development models, </a:t>
            </a:r>
            <a:r>
              <a:rPr lang="en-US" sz="1100" b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needs assessments, training </a:t>
            </a:r>
            <a:r>
              <a:rPr lang="en-US" sz="1100" b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requests</a:t>
            </a:r>
            <a:r>
              <a:rPr lang="en-US" sz="1100" b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100" b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b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curriculum reviews, content </a:t>
            </a:r>
            <a:r>
              <a:rPr lang="en-US" sz="1100" b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development and </a:t>
            </a:r>
            <a:r>
              <a:rPr lang="en-US" sz="1100" b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other </a:t>
            </a:r>
            <a:r>
              <a:rPr lang="en-US" sz="1100" b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training related </a:t>
            </a:r>
            <a:r>
              <a:rPr lang="en-US" sz="1100" b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matters. </a:t>
            </a:r>
          </a:p>
        </p:txBody>
      </p:sp>
      <p:pic>
        <p:nvPicPr>
          <p:cNvPr id="33812" name="Picture 21" descr="CIGI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1880" y="304800"/>
            <a:ext cx="462012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4876800" y="152400"/>
            <a:ext cx="411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prstClr val="white"/>
                </a:solidFill>
                <a:latin typeface="Candara"/>
              </a:rPr>
              <a:t>Training Institute Organizational Chart</a:t>
            </a:r>
            <a:endParaRPr lang="en-US" dirty="0">
              <a:solidFill>
                <a:prstClr val="white"/>
              </a:solidFill>
              <a:latin typeface="Candar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86072" y="914400"/>
            <a:ext cx="3429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Structure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6975475" y="3790950"/>
            <a:ext cx="45719" cy="231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77000" y="4047315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70C0"/>
                </a:solidFill>
              </a:rPr>
              <a:t>Audit Committee</a:t>
            </a:r>
          </a:p>
          <a:p>
            <a:r>
              <a:rPr lang="en-US" sz="1000" dirty="0" smtClean="0">
                <a:solidFill>
                  <a:srgbClr val="0070C0"/>
                </a:solidFill>
              </a:rPr>
              <a:t>         (FAEC)</a:t>
            </a:r>
            <a:endParaRPr lang="en-US" sz="1000" dirty="0">
              <a:solidFill>
                <a:srgbClr val="0070C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755F-0826-451E-9B40-13968C5CD1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0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1" indent="0" algn="ctr">
              <a:buNone/>
              <a:defRPr/>
            </a:pPr>
            <a:r>
              <a:rPr lang="en-US" sz="3200" dirty="0" smtClean="0">
                <a:solidFill>
                  <a:srgbClr val="0070C0"/>
                </a:solidFill>
                <a:cs typeface="Arial" charset="0"/>
              </a:rPr>
              <a:t>Expectations</a:t>
            </a:r>
          </a:p>
          <a:p>
            <a:pPr marL="457200" lvl="1" indent="0" algn="ctr">
              <a:buNone/>
              <a:defRPr/>
            </a:pPr>
            <a:endParaRPr lang="en-US" sz="3200" dirty="0" smtClean="0">
              <a:solidFill>
                <a:srgbClr val="0070C0"/>
              </a:solidFill>
              <a:latin typeface="Candara"/>
              <a:cs typeface="Arial" charset="0"/>
            </a:endParaRPr>
          </a:p>
          <a:p>
            <a:pPr marL="457200" lvl="1" indent="0">
              <a:buNone/>
              <a:defRPr/>
            </a:pPr>
            <a:r>
              <a:rPr lang="en-US" dirty="0" smtClean="0">
                <a:solidFill>
                  <a:srgbClr val="0070C0"/>
                </a:solidFill>
                <a:cs typeface="Arial" charset="0"/>
              </a:rPr>
              <a:t>The </a:t>
            </a:r>
            <a:r>
              <a:rPr lang="en-US" dirty="0">
                <a:solidFill>
                  <a:srgbClr val="0070C0"/>
                </a:solidFill>
                <a:cs typeface="Arial" charset="0"/>
              </a:rPr>
              <a:t>Executive Director, on behalf of the </a:t>
            </a:r>
            <a:r>
              <a:rPr lang="en-US" dirty="0" smtClean="0">
                <a:solidFill>
                  <a:srgbClr val="0070C0"/>
                </a:solidFill>
                <a:cs typeface="Arial" charset="0"/>
              </a:rPr>
              <a:t>CIGIE Executive </a:t>
            </a:r>
            <a:r>
              <a:rPr lang="en-US" dirty="0">
                <a:solidFill>
                  <a:srgbClr val="0070C0"/>
                </a:solidFill>
                <a:cs typeface="Arial" charset="0"/>
              </a:rPr>
              <a:t>Council, will retain approval on</a:t>
            </a:r>
            <a:r>
              <a:rPr lang="en-US" dirty="0" smtClean="0">
                <a:solidFill>
                  <a:srgbClr val="0070C0"/>
                </a:solidFill>
                <a:cs typeface="Arial" charset="0"/>
              </a:rPr>
              <a:t>:</a:t>
            </a:r>
          </a:p>
          <a:p>
            <a:pPr marL="457200" lvl="1" indent="0">
              <a:buNone/>
              <a:defRPr/>
            </a:pPr>
            <a:endParaRPr lang="en-US" sz="2600" dirty="0">
              <a:solidFill>
                <a:srgbClr val="0070C0"/>
              </a:solidFill>
              <a:latin typeface="Candara"/>
              <a:cs typeface="Arial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0070C0"/>
                </a:solidFill>
                <a:cs typeface="Arial" charset="0"/>
              </a:rPr>
              <a:t>the </a:t>
            </a:r>
            <a:r>
              <a:rPr lang="en-US" sz="2000" dirty="0">
                <a:solidFill>
                  <a:srgbClr val="0070C0"/>
                </a:solidFill>
                <a:cs typeface="Arial" charset="0"/>
              </a:rPr>
              <a:t>Training Institute's annual budget submission to the full  </a:t>
            </a:r>
            <a:r>
              <a:rPr lang="en-US" sz="2000" dirty="0" smtClean="0">
                <a:solidFill>
                  <a:srgbClr val="0070C0"/>
                </a:solidFill>
                <a:cs typeface="Arial" charset="0"/>
              </a:rPr>
              <a:t>body</a:t>
            </a:r>
            <a:r>
              <a:rPr lang="en-US" sz="2000" dirty="0">
                <a:solidFill>
                  <a:srgbClr val="0070C0"/>
                </a:solidFill>
                <a:cs typeface="Arial" charset="0"/>
              </a:rPr>
              <a:t>, </a:t>
            </a:r>
            <a:endParaRPr lang="en-US" sz="2000" dirty="0" smtClean="0">
              <a:solidFill>
                <a:srgbClr val="0070C0"/>
              </a:solidFill>
              <a:cs typeface="Arial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0070C0"/>
                </a:solidFill>
                <a:cs typeface="Arial" charset="0"/>
              </a:rPr>
              <a:t>ensuring the Training Institute is operating within the budgetary framework approved by the full </a:t>
            </a:r>
            <a:r>
              <a:rPr lang="en-US" sz="2000" dirty="0" smtClean="0">
                <a:solidFill>
                  <a:srgbClr val="0070C0"/>
                </a:solidFill>
                <a:cs typeface="Arial" charset="0"/>
              </a:rPr>
              <a:t>body,</a:t>
            </a:r>
            <a:endParaRPr lang="en-US" sz="2000" dirty="0">
              <a:solidFill>
                <a:srgbClr val="0070C0"/>
              </a:solidFill>
              <a:cs typeface="Arial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0070C0"/>
                </a:solidFill>
                <a:cs typeface="Arial" charset="0"/>
              </a:rPr>
              <a:t>permanent </a:t>
            </a:r>
            <a:r>
              <a:rPr lang="en-US" sz="2000" dirty="0">
                <a:solidFill>
                  <a:srgbClr val="0070C0"/>
                </a:solidFill>
                <a:cs typeface="Arial" charset="0"/>
              </a:rPr>
              <a:t>staffing level for the </a:t>
            </a:r>
            <a:r>
              <a:rPr lang="en-US" sz="2000" dirty="0" smtClean="0">
                <a:solidFill>
                  <a:srgbClr val="0070C0"/>
                </a:solidFill>
                <a:cs typeface="Arial" charset="0"/>
              </a:rPr>
              <a:t>Training Institute</a:t>
            </a:r>
            <a:r>
              <a:rPr lang="en-US" sz="2000" dirty="0">
                <a:solidFill>
                  <a:srgbClr val="0070C0"/>
                </a:solidFill>
                <a:cs typeface="Arial" charset="0"/>
              </a:rPr>
              <a:t>, </a:t>
            </a:r>
            <a:r>
              <a:rPr lang="en-US" sz="2000" dirty="0" smtClean="0">
                <a:solidFill>
                  <a:srgbClr val="0070C0"/>
                </a:solidFill>
                <a:cs typeface="Arial" charset="0"/>
              </a:rPr>
              <a:t> and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0070C0"/>
                </a:solidFill>
                <a:cs typeface="Arial" charset="0"/>
              </a:rPr>
              <a:t>major </a:t>
            </a:r>
            <a:r>
              <a:rPr lang="en-US" sz="2000" dirty="0">
                <a:solidFill>
                  <a:srgbClr val="0070C0"/>
                </a:solidFill>
                <a:cs typeface="Arial" charset="0"/>
              </a:rPr>
              <a:t>procurements related to business </a:t>
            </a:r>
            <a:r>
              <a:rPr lang="en-US" sz="2000" dirty="0" smtClean="0">
                <a:solidFill>
                  <a:srgbClr val="0070C0"/>
                </a:solidFill>
                <a:cs typeface="Arial" charset="0"/>
              </a:rPr>
              <a:t>operations of the Training Institute.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9713" y="381000"/>
            <a:ext cx="5701665" cy="84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C:\Documents and Settings\ANGELA\Local Settings\Temporary Internet Files\Content.IE5\C4SWXDSB\MC90032277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6871" y="1676400"/>
            <a:ext cx="1514475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755F-0826-451E-9B40-13968C5CD1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88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  <a:defRPr/>
            </a:pPr>
            <a:r>
              <a:rPr lang="en-US" sz="3800" dirty="0" smtClean="0">
                <a:solidFill>
                  <a:srgbClr val="0070C0"/>
                </a:solidFill>
              </a:rPr>
              <a:t>Expectations</a:t>
            </a:r>
          </a:p>
          <a:p>
            <a:pPr marL="0" indent="0">
              <a:buNone/>
              <a:defRPr/>
            </a:pPr>
            <a:endParaRPr lang="en-US" sz="2400" dirty="0">
              <a:solidFill>
                <a:prstClr val="black"/>
              </a:solidFill>
              <a:latin typeface="Constantia"/>
            </a:endParaRPr>
          </a:p>
          <a:p>
            <a:pPr marL="0" indent="0">
              <a:buNone/>
              <a:defRPr/>
            </a:pPr>
            <a:r>
              <a:rPr lang="en-US" sz="3300" dirty="0" smtClean="0">
                <a:solidFill>
                  <a:srgbClr val="0070C0"/>
                </a:solidFill>
              </a:rPr>
              <a:t>The </a:t>
            </a:r>
            <a:r>
              <a:rPr lang="en-US" sz="3300" dirty="0">
                <a:solidFill>
                  <a:srgbClr val="0070C0"/>
                </a:solidFill>
              </a:rPr>
              <a:t>standing CIGIE committees and </a:t>
            </a:r>
            <a:r>
              <a:rPr lang="en-US" sz="3300" dirty="0" smtClean="0">
                <a:solidFill>
                  <a:srgbClr val="0070C0"/>
                </a:solidFill>
              </a:rPr>
              <a:t>practitioners (FAEC) </a:t>
            </a:r>
            <a:r>
              <a:rPr lang="en-US" sz="3300" dirty="0">
                <a:solidFill>
                  <a:srgbClr val="0070C0"/>
                </a:solidFill>
              </a:rPr>
              <a:t>will</a:t>
            </a:r>
          </a:p>
          <a:p>
            <a:pPr marL="0" indent="0">
              <a:buNone/>
              <a:defRPr/>
            </a:pPr>
            <a:r>
              <a:rPr lang="en-US" sz="3300" dirty="0" smtClean="0">
                <a:solidFill>
                  <a:srgbClr val="0070C0"/>
                </a:solidFill>
              </a:rPr>
              <a:t>advise</a:t>
            </a:r>
            <a:r>
              <a:rPr lang="en-US" sz="3300" dirty="0">
                <a:solidFill>
                  <a:srgbClr val="0070C0"/>
                </a:solidFill>
              </a:rPr>
              <a:t>, assist, and provide input toward:</a:t>
            </a:r>
          </a:p>
          <a:p>
            <a:pPr>
              <a:defRPr/>
            </a:pPr>
            <a:endParaRPr lang="en-US" sz="2400" dirty="0">
              <a:solidFill>
                <a:srgbClr val="0070C0"/>
              </a:solidFill>
              <a:latin typeface="Constantia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0070C0"/>
                </a:solidFill>
                <a:latin typeface="Constantia"/>
                <a:cs typeface="Arial" charset="0"/>
              </a:rPr>
              <a:t>  </a:t>
            </a:r>
            <a:r>
              <a:rPr lang="en-US" sz="2400" dirty="0">
                <a:solidFill>
                  <a:srgbClr val="0070C0"/>
                </a:solidFill>
                <a:cs typeface="Arial" charset="0"/>
              </a:rPr>
              <a:t>job task analyses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0070C0"/>
                </a:solidFill>
                <a:cs typeface="Arial" charset="0"/>
              </a:rPr>
              <a:t>  career development models 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0070C0"/>
                </a:solidFill>
                <a:cs typeface="Arial" charset="0"/>
              </a:rPr>
              <a:t>  needs assessments and training requests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0070C0"/>
                </a:solidFill>
                <a:cs typeface="Arial" charset="0"/>
              </a:rPr>
              <a:t>  curriculum reviews, content </a:t>
            </a:r>
            <a:r>
              <a:rPr lang="en-US" sz="2400" dirty="0" smtClean="0">
                <a:solidFill>
                  <a:srgbClr val="0070C0"/>
                </a:solidFill>
                <a:cs typeface="Arial" charset="0"/>
              </a:rPr>
              <a:t>development, and  </a:t>
            </a:r>
            <a:endParaRPr lang="en-US" sz="2400" dirty="0">
              <a:solidFill>
                <a:srgbClr val="0070C0"/>
              </a:solidFill>
              <a:cs typeface="Arial" charset="0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0070C0"/>
                </a:solidFill>
                <a:cs typeface="Arial" charset="0"/>
              </a:rPr>
              <a:t>  other training related </a:t>
            </a:r>
            <a:r>
              <a:rPr lang="en-US" sz="2400" dirty="0" smtClean="0">
                <a:solidFill>
                  <a:srgbClr val="0070C0"/>
                </a:solidFill>
                <a:cs typeface="Arial" charset="0"/>
              </a:rPr>
              <a:t>matters.</a:t>
            </a:r>
            <a:endParaRPr lang="en-US" sz="2400" dirty="0">
              <a:solidFill>
                <a:srgbClr val="0070C0"/>
              </a:solidFill>
              <a:cs typeface="Arial" charset="0"/>
            </a:endParaRPr>
          </a:p>
          <a:p>
            <a:pPr lvl="1">
              <a:buFont typeface="Arial" charset="0"/>
              <a:buChar char="•"/>
              <a:defRPr/>
            </a:pPr>
            <a:endParaRPr lang="en-US" sz="2400" dirty="0">
              <a:solidFill>
                <a:srgbClr val="0070C0"/>
              </a:solidFill>
              <a:cs typeface="Arial" charset="0"/>
            </a:endParaRP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CIGIE members will </a:t>
            </a:r>
            <a:r>
              <a:rPr lang="en-US" sz="2400" dirty="0">
                <a:solidFill>
                  <a:srgbClr val="0070C0"/>
                </a:solidFill>
              </a:rPr>
              <a:t>provide technical expertise and instructional </a:t>
            </a:r>
            <a:r>
              <a:rPr lang="en-US" sz="2400" dirty="0" smtClean="0">
                <a:solidFill>
                  <a:srgbClr val="0070C0"/>
                </a:solidFill>
              </a:rPr>
              <a:t>support so as to mitigate the need for the Training Institute to </a:t>
            </a:r>
            <a:r>
              <a:rPr lang="en-US" sz="2400" dirty="0">
                <a:solidFill>
                  <a:srgbClr val="0070C0"/>
                </a:solidFill>
              </a:rPr>
              <a:t>hire permanent staff </a:t>
            </a:r>
            <a:r>
              <a:rPr lang="en-US" sz="2400" dirty="0" smtClean="0">
                <a:solidFill>
                  <a:srgbClr val="0070C0"/>
                </a:solidFill>
              </a:rPr>
              <a:t>instructors.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7" descr="C:\Documents and Settings\ANGELA\Local Settings\Temporary Internet Files\Content.IE5\POT7E5AV\MC90018758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9950" y="2895600"/>
            <a:ext cx="1544638" cy="1817688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9713" y="381000"/>
            <a:ext cx="5701665" cy="84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755F-0826-451E-9B40-13968C5CD1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40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  <a:defRPr/>
            </a:pPr>
            <a:r>
              <a:rPr lang="en-US" sz="11200" dirty="0" smtClean="0">
                <a:solidFill>
                  <a:srgbClr val="0070C0"/>
                </a:solidFill>
                <a:cs typeface="Arial" pitchFamily="34" charset="0"/>
              </a:rPr>
              <a:t>Expectations</a:t>
            </a:r>
            <a:endParaRPr lang="en-US" sz="11200" dirty="0">
              <a:solidFill>
                <a:srgbClr val="0070C0"/>
              </a:solidFill>
              <a:cs typeface="Arial" pitchFamily="34" charset="0"/>
            </a:endParaRPr>
          </a:p>
          <a:p>
            <a:pPr marL="0" indent="0">
              <a:buNone/>
              <a:defRPr/>
            </a:pPr>
            <a:endParaRPr lang="en-US" sz="2600" dirty="0" smtClean="0">
              <a:solidFill>
                <a:srgbClr val="0070C0"/>
              </a:solidFill>
              <a:latin typeface="Candara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en-US" sz="9600" dirty="0" smtClean="0">
                <a:solidFill>
                  <a:srgbClr val="0070C0"/>
                </a:solidFill>
                <a:cs typeface="Arial" pitchFamily="34" charset="0"/>
              </a:rPr>
              <a:t>The </a:t>
            </a:r>
            <a:r>
              <a:rPr lang="en-US" sz="9600" dirty="0">
                <a:solidFill>
                  <a:srgbClr val="0070C0"/>
                </a:solidFill>
                <a:cs typeface="Arial" pitchFamily="34" charset="0"/>
              </a:rPr>
              <a:t>Professional Development Committee, on behalf of </a:t>
            </a:r>
            <a:endParaRPr lang="en-US" sz="9600" dirty="0" smtClean="0">
              <a:solidFill>
                <a:srgbClr val="0070C0"/>
              </a:solidFill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en-US" sz="9600" dirty="0" smtClean="0">
                <a:solidFill>
                  <a:srgbClr val="0070C0"/>
                </a:solidFill>
                <a:cs typeface="Arial" pitchFamily="34" charset="0"/>
              </a:rPr>
              <a:t>the CIGIE </a:t>
            </a:r>
            <a:r>
              <a:rPr lang="en-US" sz="9600" dirty="0">
                <a:solidFill>
                  <a:srgbClr val="0070C0"/>
                </a:solidFill>
                <a:cs typeface="Arial" pitchFamily="34" charset="0"/>
              </a:rPr>
              <a:t>community, will</a:t>
            </a:r>
            <a:r>
              <a:rPr lang="en-US" sz="9600" dirty="0" smtClean="0">
                <a:solidFill>
                  <a:srgbClr val="0070C0"/>
                </a:solidFill>
                <a:cs typeface="Arial" pitchFamily="34" charset="0"/>
              </a:rPr>
              <a:t>:</a:t>
            </a:r>
          </a:p>
          <a:p>
            <a:pPr marL="457200" lvl="1" indent="0">
              <a:buNone/>
              <a:defRPr/>
            </a:pPr>
            <a:endParaRPr lang="en-US" sz="2600" dirty="0" smtClean="0">
              <a:solidFill>
                <a:srgbClr val="0070C0"/>
              </a:solidFill>
              <a:latin typeface="Candara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US" sz="8000" dirty="0">
                <a:solidFill>
                  <a:srgbClr val="0070C0"/>
                </a:solidFill>
                <a:cs typeface="Arial" pitchFamily="34" charset="0"/>
              </a:rPr>
              <a:t>e</a:t>
            </a:r>
            <a:r>
              <a:rPr lang="en-US" sz="8000" dirty="0" smtClean="0">
                <a:solidFill>
                  <a:srgbClr val="0070C0"/>
                </a:solidFill>
                <a:cs typeface="Arial" pitchFamily="34" charset="0"/>
              </a:rPr>
              <a:t>nsure </a:t>
            </a:r>
            <a:r>
              <a:rPr lang="en-US" sz="8000" dirty="0">
                <a:solidFill>
                  <a:srgbClr val="0070C0"/>
                </a:solidFill>
                <a:cs typeface="Arial" pitchFamily="34" charset="0"/>
              </a:rPr>
              <a:t>periodic </a:t>
            </a:r>
            <a:r>
              <a:rPr lang="en-US" sz="8000" dirty="0" smtClean="0">
                <a:solidFill>
                  <a:srgbClr val="0070C0"/>
                </a:solidFill>
                <a:cs typeface="Arial" pitchFamily="34" charset="0"/>
              </a:rPr>
              <a:t>evaluations </a:t>
            </a:r>
            <a:r>
              <a:rPr lang="en-US" sz="8000" dirty="0">
                <a:solidFill>
                  <a:srgbClr val="0070C0"/>
                </a:solidFill>
                <a:cs typeface="Arial" pitchFamily="34" charset="0"/>
              </a:rPr>
              <a:t>of the </a:t>
            </a:r>
            <a:r>
              <a:rPr lang="en-US" sz="8000" dirty="0" smtClean="0">
                <a:solidFill>
                  <a:srgbClr val="0070C0"/>
                </a:solidFill>
                <a:cs typeface="Arial" pitchFamily="34" charset="0"/>
              </a:rPr>
              <a:t>Training Institute’s </a:t>
            </a:r>
            <a:r>
              <a:rPr lang="en-US" sz="8000" dirty="0">
                <a:solidFill>
                  <a:srgbClr val="0070C0"/>
                </a:solidFill>
                <a:cs typeface="Arial" pitchFamily="34" charset="0"/>
              </a:rPr>
              <a:t>products and services are </a:t>
            </a:r>
            <a:r>
              <a:rPr lang="en-US" sz="8000" dirty="0" smtClean="0">
                <a:solidFill>
                  <a:srgbClr val="0070C0"/>
                </a:solidFill>
                <a:cs typeface="Arial" pitchFamily="34" charset="0"/>
              </a:rPr>
              <a:t>conducted,</a:t>
            </a:r>
            <a:endParaRPr lang="en-US" sz="8000" dirty="0">
              <a:solidFill>
                <a:srgbClr val="0070C0"/>
              </a:solidFill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US" sz="8000" smtClean="0">
                <a:solidFill>
                  <a:srgbClr val="0070C0"/>
                </a:solidFill>
                <a:cs typeface="Arial" pitchFamily="34" charset="0"/>
              </a:rPr>
              <a:t>review the Training </a:t>
            </a:r>
            <a:r>
              <a:rPr lang="en-US" sz="8000" dirty="0" smtClean="0">
                <a:solidFill>
                  <a:srgbClr val="0070C0"/>
                </a:solidFill>
                <a:cs typeface="Arial" pitchFamily="34" charset="0"/>
              </a:rPr>
              <a:t>Institute’s </a:t>
            </a:r>
            <a:r>
              <a:rPr lang="en-US" sz="8000" dirty="0">
                <a:solidFill>
                  <a:srgbClr val="0070C0"/>
                </a:solidFill>
                <a:cs typeface="Arial" pitchFamily="34" charset="0"/>
              </a:rPr>
              <a:t>annual training </a:t>
            </a:r>
            <a:r>
              <a:rPr lang="en-US" sz="8000" dirty="0" smtClean="0">
                <a:solidFill>
                  <a:srgbClr val="0070C0"/>
                </a:solidFill>
                <a:cs typeface="Arial" pitchFamily="34" charset="0"/>
              </a:rPr>
              <a:t>plan,  </a:t>
            </a:r>
            <a:endParaRPr lang="en-US" sz="8000" dirty="0">
              <a:solidFill>
                <a:srgbClr val="0070C0"/>
              </a:solidFill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US" sz="8000" dirty="0">
                <a:solidFill>
                  <a:srgbClr val="0070C0"/>
                </a:solidFill>
                <a:cs typeface="Arial" pitchFamily="34" charset="0"/>
              </a:rPr>
              <a:t>d</a:t>
            </a:r>
            <a:r>
              <a:rPr lang="en-US" sz="8000" dirty="0" smtClean="0">
                <a:solidFill>
                  <a:srgbClr val="0070C0"/>
                </a:solidFill>
                <a:cs typeface="Arial" pitchFamily="34" charset="0"/>
              </a:rPr>
              <a:t>evelop </a:t>
            </a:r>
            <a:r>
              <a:rPr lang="en-US" sz="8000" dirty="0">
                <a:solidFill>
                  <a:srgbClr val="0070C0"/>
                </a:solidFill>
                <a:cs typeface="Arial" pitchFamily="34" charset="0"/>
              </a:rPr>
              <a:t>annual performance metrics for the </a:t>
            </a:r>
            <a:r>
              <a:rPr lang="en-US" sz="8000" dirty="0" smtClean="0">
                <a:solidFill>
                  <a:srgbClr val="0070C0"/>
                </a:solidFill>
                <a:cs typeface="Arial" pitchFamily="34" charset="0"/>
              </a:rPr>
              <a:t>Training Institute,   </a:t>
            </a:r>
            <a:endParaRPr lang="en-US" sz="8000" dirty="0">
              <a:solidFill>
                <a:srgbClr val="0070C0"/>
              </a:solidFill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US" sz="8000" dirty="0">
                <a:solidFill>
                  <a:srgbClr val="0070C0"/>
                </a:solidFill>
                <a:cs typeface="Arial" pitchFamily="34" charset="0"/>
              </a:rPr>
              <a:t>a</a:t>
            </a:r>
            <a:r>
              <a:rPr lang="en-US" sz="8000" dirty="0" smtClean="0">
                <a:solidFill>
                  <a:srgbClr val="0070C0"/>
                </a:solidFill>
                <a:cs typeface="Arial" pitchFamily="34" charset="0"/>
              </a:rPr>
              <a:t>pprove </a:t>
            </a:r>
            <a:r>
              <a:rPr lang="en-US" sz="8000" dirty="0">
                <a:solidFill>
                  <a:srgbClr val="0070C0"/>
                </a:solidFill>
                <a:cs typeface="Arial" pitchFamily="34" charset="0"/>
              </a:rPr>
              <a:t>formal partnerships with </a:t>
            </a:r>
            <a:r>
              <a:rPr lang="en-US" sz="8000" dirty="0" smtClean="0">
                <a:solidFill>
                  <a:srgbClr val="0070C0"/>
                </a:solidFill>
                <a:cs typeface="Arial" pitchFamily="34" charset="0"/>
              </a:rPr>
              <a:t>outside entities, such as academia, </a:t>
            </a:r>
            <a:endParaRPr lang="en-US" sz="8000" dirty="0">
              <a:solidFill>
                <a:srgbClr val="0070C0"/>
              </a:solidFill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US" sz="8000" dirty="0" smtClean="0">
                <a:solidFill>
                  <a:srgbClr val="0070C0"/>
                </a:solidFill>
                <a:cs typeface="Arial" pitchFamily="34" charset="0"/>
              </a:rPr>
              <a:t>resolve </a:t>
            </a:r>
            <a:r>
              <a:rPr lang="en-US" sz="8000" dirty="0">
                <a:solidFill>
                  <a:srgbClr val="0070C0"/>
                </a:solidFill>
                <a:cs typeface="Arial" pitchFamily="34" charset="0"/>
              </a:rPr>
              <a:t>conflicts among training </a:t>
            </a:r>
            <a:r>
              <a:rPr lang="en-US" sz="8000" dirty="0" smtClean="0">
                <a:solidFill>
                  <a:srgbClr val="0070C0"/>
                </a:solidFill>
                <a:cs typeface="Arial" pitchFamily="34" charset="0"/>
              </a:rPr>
              <a:t>demands, </a:t>
            </a:r>
            <a:endParaRPr lang="en-US" sz="8000" dirty="0">
              <a:solidFill>
                <a:srgbClr val="0070C0"/>
              </a:solidFill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US" sz="8000" dirty="0" smtClean="0">
                <a:solidFill>
                  <a:srgbClr val="0070C0"/>
                </a:solidFill>
                <a:cs typeface="Arial" pitchFamily="34" charset="0"/>
              </a:rPr>
              <a:t>make </a:t>
            </a:r>
            <a:r>
              <a:rPr lang="en-US" sz="8000" dirty="0">
                <a:solidFill>
                  <a:srgbClr val="0070C0"/>
                </a:solidFill>
                <a:cs typeface="Arial" pitchFamily="34" charset="0"/>
              </a:rPr>
              <a:t>recommendations on operations and oversight of the Training </a:t>
            </a:r>
            <a:r>
              <a:rPr lang="en-US" sz="8000" dirty="0" smtClean="0">
                <a:solidFill>
                  <a:srgbClr val="0070C0"/>
                </a:solidFill>
                <a:cs typeface="Arial" pitchFamily="34" charset="0"/>
              </a:rPr>
              <a:t>Institute, and </a:t>
            </a:r>
            <a:endParaRPr lang="en-US" sz="8000" dirty="0">
              <a:solidFill>
                <a:srgbClr val="0070C0"/>
              </a:solidFill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US" sz="8000" dirty="0" smtClean="0">
                <a:solidFill>
                  <a:srgbClr val="0070C0"/>
                </a:solidFill>
                <a:cs typeface="Arial" pitchFamily="34" charset="0"/>
              </a:rPr>
              <a:t>coordinate </a:t>
            </a:r>
            <a:r>
              <a:rPr lang="en-US" sz="8000" dirty="0">
                <a:solidFill>
                  <a:srgbClr val="0070C0"/>
                </a:solidFill>
                <a:cs typeface="Arial" pitchFamily="34" charset="0"/>
              </a:rPr>
              <a:t>with the standing CIGIE Committees, Roundtables and </a:t>
            </a:r>
            <a:r>
              <a:rPr lang="en-US" sz="8000" dirty="0" smtClean="0">
                <a:solidFill>
                  <a:srgbClr val="0070C0"/>
                </a:solidFill>
                <a:cs typeface="Arial" pitchFamily="34" charset="0"/>
              </a:rPr>
              <a:t>Training Institute </a:t>
            </a:r>
            <a:r>
              <a:rPr lang="en-US" sz="8000" dirty="0">
                <a:solidFill>
                  <a:srgbClr val="0070C0"/>
                </a:solidFill>
                <a:cs typeface="Arial" pitchFamily="34" charset="0"/>
              </a:rPr>
              <a:t>staff on job task analyses, career development models, needs assessments, training requests, curriculum reviews, content development, and other training-related matters. </a:t>
            </a:r>
          </a:p>
          <a:p>
            <a:endParaRPr lang="en-US" sz="6200" dirty="0"/>
          </a:p>
        </p:txBody>
      </p:sp>
      <p:pic>
        <p:nvPicPr>
          <p:cNvPr id="4" name="Picture 4" descr="C:\Documents and Settings\ANGELA\Local Settings\Temporary Internet Files\Content.IE5\6O07WGVM\MC91021762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1524000"/>
            <a:ext cx="1341100" cy="1412875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9713" y="381000"/>
            <a:ext cx="5701665" cy="84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755F-0826-451E-9B40-13968C5CD15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296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932</Words>
  <Application>Microsoft Office PowerPoint</Application>
  <PresentationFormat>On-screen Show (4:3)</PresentationFormat>
  <Paragraphs>304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    Building the CIGIE Training Institute       “The Future of Accountability” FAEC Annual Conference  September 8, 2011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CIGIE Training Institute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CIGIE Learning Portal</vt:lpstr>
      <vt:lpstr>P</vt:lpstr>
      <vt:lpstr>P</vt:lpstr>
      <vt:lpstr>P</vt:lpstr>
      <vt:lpstr>P</vt:lpstr>
      <vt:lpstr>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Instructor Development Program</dc:title>
  <dc:creator>Beth Leon</dc:creator>
  <cp:lastModifiedBy>Beth Leon</cp:lastModifiedBy>
  <cp:revision>153</cp:revision>
  <cp:lastPrinted>2011-09-06T16:06:53Z</cp:lastPrinted>
  <dcterms:created xsi:type="dcterms:W3CDTF">2011-06-23T19:00:15Z</dcterms:created>
  <dcterms:modified xsi:type="dcterms:W3CDTF">2011-09-06T19:47:56Z</dcterms:modified>
</cp:coreProperties>
</file>