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6"/>
  </p:notesMasterIdLst>
  <p:handoutMasterIdLst>
    <p:handoutMasterId r:id="rId47"/>
  </p:handoutMasterIdLst>
  <p:sldIdLst>
    <p:sldId id="287" r:id="rId2"/>
    <p:sldId id="257" r:id="rId3"/>
    <p:sldId id="288" r:id="rId4"/>
    <p:sldId id="256" r:id="rId5"/>
    <p:sldId id="374" r:id="rId6"/>
    <p:sldId id="261" r:id="rId7"/>
    <p:sldId id="263" r:id="rId8"/>
    <p:sldId id="399" r:id="rId9"/>
    <p:sldId id="413" r:id="rId10"/>
    <p:sldId id="414" r:id="rId11"/>
    <p:sldId id="415" r:id="rId12"/>
    <p:sldId id="343" r:id="rId13"/>
    <p:sldId id="272" r:id="rId14"/>
    <p:sldId id="273" r:id="rId15"/>
    <p:sldId id="404" r:id="rId16"/>
    <p:sldId id="274" r:id="rId17"/>
    <p:sldId id="276" r:id="rId18"/>
    <p:sldId id="277" r:id="rId19"/>
    <p:sldId id="323" r:id="rId20"/>
    <p:sldId id="324" r:id="rId21"/>
    <p:sldId id="325" r:id="rId22"/>
    <p:sldId id="326" r:id="rId23"/>
    <p:sldId id="327" r:id="rId24"/>
    <p:sldId id="329" r:id="rId25"/>
    <p:sldId id="330" r:id="rId26"/>
    <p:sldId id="331" r:id="rId27"/>
    <p:sldId id="332" r:id="rId28"/>
    <p:sldId id="335" r:id="rId29"/>
    <p:sldId id="336" r:id="rId30"/>
    <p:sldId id="337" r:id="rId31"/>
    <p:sldId id="338" r:id="rId32"/>
    <p:sldId id="339" r:id="rId33"/>
    <p:sldId id="340" r:id="rId34"/>
    <p:sldId id="341" r:id="rId35"/>
    <p:sldId id="356" r:id="rId36"/>
    <p:sldId id="344" r:id="rId37"/>
    <p:sldId id="410" r:id="rId38"/>
    <p:sldId id="412" r:id="rId39"/>
    <p:sldId id="411" r:id="rId40"/>
    <p:sldId id="420" r:id="rId41"/>
    <p:sldId id="417" r:id="rId42"/>
    <p:sldId id="418" r:id="rId43"/>
    <p:sldId id="419" r:id="rId44"/>
    <p:sldId id="421" r:id="rId4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544" y="-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8623897-781D-42DB-B2DF-DCCD3D68E0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297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F17D4F8-AECB-4D7D-BAC8-FB7ED427B6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45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Glenn</a:t>
            </a:r>
            <a:r>
              <a:rPr lang="en-US" baseline="0" dirty="0" smtClean="0"/>
              <a:t> Introduction.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17D4F8-AECB-4D7D-BAC8-FB7ED427B65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412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439B0079-2F3F-4DAB-8EE3-3BADA29CBCF8}" type="slidenum">
              <a:rPr lang="en-US" smtClean="0">
                <a:latin typeface="Arial" charset="0"/>
              </a:rPr>
              <a:pPr eaLnBrk="1" hangingPunct="1"/>
              <a:t>14</a:t>
            </a:fld>
            <a:endParaRPr lang="en-US" dirty="0" smtClean="0">
              <a:latin typeface="Arial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Travis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223ED06E-335B-4777-B815-1BF676D5E72E}" type="slidenum">
              <a:rPr lang="en-US" smtClean="0">
                <a:latin typeface="Arial" charset="0"/>
              </a:rPr>
              <a:pPr eaLnBrk="1" hangingPunct="1"/>
              <a:t>16</a:t>
            </a:fld>
            <a:endParaRPr lang="en-US" dirty="0" smtClean="0">
              <a:latin typeface="Arial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Travis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Travis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17D4F8-AECB-4D7D-BAC8-FB7ED427B65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937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Travis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17D4F8-AECB-4D7D-BAC8-FB7ED427B65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439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Travis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17D4F8-AECB-4D7D-BAC8-FB7ED427B65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7280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Travis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17D4F8-AECB-4D7D-BAC8-FB7ED427B65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72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Travis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17D4F8-AECB-4D7D-BAC8-FB7ED427B65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015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Travis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17D4F8-AECB-4D7D-BAC8-FB7ED427B65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7385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The tax debt issue should be resolved under statutory mandate.  The different treatment was current as of January 30, 2011.  Cf., 2 C.F.R. 180.800(c)(3) with 48 C.F.R. 9.406-2(b)(1)(v).</a:t>
            </a: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04725A77-D5C8-4E65-BE7D-88E00A586D80}" type="slidenum">
              <a:rPr lang="en-US" smtClean="0">
                <a:latin typeface="Arial" charset="0"/>
              </a:rPr>
              <a:pPr eaLnBrk="1" hangingPunct="1"/>
              <a:t>23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Travis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17D4F8-AECB-4D7D-BAC8-FB7ED427B65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34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Glenn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17D4F8-AECB-4D7D-BAC8-FB7ED427B65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5938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Travis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17D4F8-AECB-4D7D-BAC8-FB7ED427B65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6179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Travis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17D4F8-AECB-4D7D-BAC8-FB7ED427B65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3779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Travis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17D4F8-AECB-4D7D-BAC8-FB7ED427B65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7504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Travis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17D4F8-AECB-4D7D-BAC8-FB7ED427B65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7186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Travis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17D4F8-AECB-4D7D-BAC8-FB7ED427B65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193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Travis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17D4F8-AECB-4D7D-BAC8-FB7ED427B65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4173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Travis</a:t>
            </a: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440F749E-A8E8-492E-9388-18B917F36CE4}" type="slidenum">
              <a:rPr lang="en-US" smtClean="0">
                <a:latin typeface="Arial" charset="0"/>
              </a:rPr>
              <a:pPr eaLnBrk="1" hangingPunct="1"/>
              <a:t>31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Travis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17D4F8-AECB-4D7D-BAC8-FB7ED427B659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6766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Travis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17D4F8-AECB-4D7D-BAC8-FB7ED427B659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3876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Travis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17D4F8-AECB-4D7D-BAC8-FB7ED427B659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332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Glenn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17D4F8-AECB-4D7D-BAC8-FB7ED427B6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584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17D4F8-AECB-4D7D-BAC8-FB7ED427B659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0947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Transition from Adam to Christina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17D4F8-AECB-4D7D-BAC8-FB7ED427B659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700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Transition</a:t>
            </a:r>
            <a:r>
              <a:rPr lang="en-US" baseline="0" dirty="0" smtClean="0"/>
              <a:t> from Glenn to Travis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17D4F8-AECB-4D7D-BAC8-FB7ED427B65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447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Travis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17D4F8-AECB-4D7D-BAC8-FB7ED427B65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62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Travis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17D4F8-AECB-4D7D-BAC8-FB7ED427B65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083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833F7770-214B-4228-8ECF-2B2F5AE07A3C}" type="slidenum">
              <a:rPr lang="en-US" smtClean="0">
                <a:latin typeface="Arial" charset="0"/>
              </a:rPr>
              <a:pPr eaLnBrk="1" hangingPunct="1"/>
              <a:t>7</a:t>
            </a:fld>
            <a:endParaRPr lang="en-US" dirty="0" smtClean="0">
              <a:latin typeface="Arial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Travis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Travis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17D4F8-AECB-4D7D-BAC8-FB7ED427B65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484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21B450B5-00FF-4CD8-9EDB-14649EF95336}" type="slidenum">
              <a:rPr lang="en-US" smtClean="0">
                <a:latin typeface="Arial" charset="0"/>
              </a:rPr>
              <a:pPr eaLnBrk="1" hangingPunct="1"/>
              <a:t>13</a:t>
            </a:fld>
            <a:endParaRPr lang="en-US" dirty="0" smtClean="0">
              <a:latin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Travis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</p:grpSp>
      <p:sp>
        <p:nvSpPr>
          <p:cNvPr id="665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7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FEA85-EA25-47F3-AAB4-9FD69939F9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560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A5E5B-0DCB-40D4-9416-203F01C5FE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28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2A3F9-85D2-4292-93E8-BD04F8C35F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24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AE1A9-D046-4AEC-938F-AB44DF1634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12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5ED9A-1D27-4002-9D46-88623D820C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99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145B5-B218-42AD-AD96-571CFE0846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73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C90D5-548A-4EAB-A033-4086F6717D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84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4D369-B4EA-4C10-86DD-A9D87B1429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68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40662-2D65-4FF2-8C03-93AEB980FE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70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D632C-9D43-45F0-AE3F-8130D062FF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95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9B079-CA62-4543-9F78-8DB0E09500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1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E7E4B52-E2A3-42B8-96BA-A0D9CDD804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55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655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655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6554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655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</p:grpSp>
        <p:sp>
          <p:nvSpPr>
            <p:cNvPr id="655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6554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</p:grpSp>
      <p:sp>
        <p:nvSpPr>
          <p:cNvPr id="655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8305800" cy="35814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Complimentary Administrative Remedies</a:t>
            </a:r>
            <a:br>
              <a:rPr lang="en-US" sz="4400" dirty="0" smtClean="0"/>
            </a:br>
            <a:r>
              <a:rPr lang="en-US" sz="4400" dirty="0" smtClean="0"/>
              <a:t>The Program Fraud Civil Remedies Act</a:t>
            </a:r>
            <a:br>
              <a:rPr lang="en-US" sz="4400" dirty="0" smtClean="0"/>
            </a:br>
            <a:r>
              <a:rPr lang="en-US" sz="4400" dirty="0" smtClean="0"/>
              <a:t>Suspension and Debarment</a:t>
            </a:r>
            <a:br>
              <a:rPr lang="en-US" sz="4400" dirty="0" smtClean="0"/>
            </a:br>
            <a:endParaRPr lang="en-US" sz="3600" dirty="0" smtClean="0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620000" cy="121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Federal Audit Executive Council Annual Conference, </a:t>
            </a:r>
            <a:r>
              <a:rPr lang="en-US" sz="2800" smtClean="0"/>
              <a:t>September 26, </a:t>
            </a:r>
            <a:r>
              <a:rPr lang="en-US" sz="2800" dirty="0" smtClean="0"/>
              <a:t>2013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Glenn P. Harris, Counsel to the SBA IG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Travis J. Farris, Assistant Counsel to the SBA IG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105400"/>
            <a:ext cx="1786089" cy="175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3FEA85-EA25-47F3-AAB4-9FD69939F97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95400" y="304800"/>
            <a:ext cx="6096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Knowledge - continued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What is “Reckless Disregard”?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u="sng" dirty="0" smtClean="0">
                <a:latin typeface="Times New Roman" pitchFamily="18" charset="0"/>
                <a:cs typeface="Times New Roman" pitchFamily="18" charset="0"/>
              </a:rPr>
              <a:t>Mere negligence probably not enough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defRPr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“Reckless disregard may be considered the equivalent of aggravated form of gross negligence, or gross negligence-plus.” [False Claims Act law is often applied to interpret the PFCRA.]</a:t>
            </a:r>
          </a:p>
          <a:p>
            <a:pPr eaLnBrk="1" hangingPunct="1">
              <a:defRPr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“A defendant's good faith interpretation of a regulation does not give rise to liability.” </a:t>
            </a: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CA0A7046-B51E-4970-BE33-B848CEF5E2F0}" type="slidenum">
              <a:rPr lang="en-US" smtClean="0">
                <a:latin typeface="Arial" charset="0"/>
              </a:rPr>
              <a:pPr eaLnBrk="1" hangingPunct="1"/>
              <a:t>10</a:t>
            </a:fld>
            <a:endParaRPr lang="en-US" dirty="0" smtClean="0">
              <a:latin typeface="Arial" charset="0"/>
            </a:endParaRPr>
          </a:p>
        </p:txBody>
      </p:sp>
      <p:sp>
        <p:nvSpPr>
          <p:cNvPr id="63493" name="Footer Placeholder 4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dirty="0" smtClean="0">
                <a:latin typeface="Arial" charset="0"/>
              </a:rPr>
              <a:t>SBA  Office of Inspector General</a:t>
            </a:r>
          </a:p>
        </p:txBody>
      </p:sp>
    </p:spTree>
    <p:extLst>
      <p:ext uri="{BB962C8B-B14F-4D97-AF65-F5344CB8AC3E}">
        <p14:creationId xmlns:p14="http://schemas.microsoft.com/office/powerpoint/2010/main" val="263038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95400" y="304800"/>
            <a:ext cx="6096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Knowledge - continued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 key to showing that there was no reckless disregard is the level of due diligence that was exercised:  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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Quality Controls in place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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Review of Underlying Documents/Internal Procedures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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Employment Practices for Hiring, Assigning, Training and Retaining Personnel involved in claim creation or submission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Clr>
                <a:srgbClr val="FFCC00"/>
              </a:buClr>
              <a:defRPr/>
            </a:pPr>
            <a:r>
              <a:rPr lang="en-US" sz="26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Keep in mind – This does not require a “no stone unturned” review.  A limited review that is reasonable and prudent under the circumstances is needed.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EFB65F6B-F7B5-4C31-A9B9-685148A59647}" type="slidenum">
              <a:rPr lang="en-US" smtClean="0">
                <a:latin typeface="Arial" charset="0"/>
              </a:rPr>
              <a:pPr eaLnBrk="1" hangingPunct="1"/>
              <a:t>11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65541" name="Footer Placeholder 4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dirty="0" smtClean="0">
                <a:latin typeface="Arial" charset="0"/>
              </a:rPr>
              <a:t>SBA  Office of Inspector General</a:t>
            </a:r>
          </a:p>
        </p:txBody>
      </p:sp>
    </p:spTree>
    <p:extLst>
      <p:ext uri="{BB962C8B-B14F-4D97-AF65-F5344CB8AC3E}">
        <p14:creationId xmlns:p14="http://schemas.microsoft.com/office/powerpoint/2010/main" val="278483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PFCRA Cases are Based Upon Claims or Statements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Claims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Request or other submission</a:t>
            </a:r>
          </a:p>
          <a:p>
            <a:pPr eaLnBrk="1" hangingPunct="1">
              <a:defRPr/>
            </a:pPr>
            <a:r>
              <a:rPr lang="en-US" dirty="0" smtClean="0"/>
              <a:t>Made to an Agency or a third party handling Federal funds</a:t>
            </a:r>
          </a:p>
          <a:p>
            <a:pPr eaLnBrk="1" hangingPunct="1">
              <a:defRPr/>
            </a:pPr>
            <a:r>
              <a:rPr lang="en-US" dirty="0" smtClean="0"/>
              <a:t>For Property or services.  Could also be a reduction in amount owed to the Federal Government.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Statements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writing</a:t>
            </a:r>
          </a:p>
          <a:p>
            <a:pPr eaLnBrk="1" hangingPunct="1">
              <a:defRPr/>
            </a:pPr>
            <a:r>
              <a:rPr lang="en-US" dirty="0" smtClean="0"/>
              <a:t>Made with respect to a claim or program eligibility</a:t>
            </a:r>
          </a:p>
          <a:p>
            <a:pPr eaLnBrk="1" hangingPunct="1">
              <a:defRPr/>
            </a:pPr>
            <a:r>
              <a:rPr lang="en-US" dirty="0" smtClean="0"/>
              <a:t>False because it asserts or omits a material fact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8C90D5-548A-4EAB-A033-4086F6717D9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838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Remedies for False Claims</a:t>
            </a:r>
            <a:r>
              <a:rPr lang="en-US" dirty="0" smtClean="0">
                <a:solidFill>
                  <a:srgbClr val="FFCC00"/>
                </a:solidFill>
              </a:rPr>
              <a:t/>
            </a:r>
            <a:br>
              <a:rPr lang="en-US" dirty="0" smtClean="0">
                <a:solidFill>
                  <a:srgbClr val="FFCC00"/>
                </a:solidFill>
              </a:rPr>
            </a:br>
            <a:endParaRPr lang="en-US" dirty="0" smtClean="0">
              <a:solidFill>
                <a:srgbClr val="FFCC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68475"/>
            <a:ext cx="8229600" cy="43576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Civil Penalty of up to $5,000 for each false claim (unless adjusted)</a:t>
            </a:r>
          </a:p>
          <a:p>
            <a:pPr eaLnBrk="1" hangingPunct="1">
              <a:defRPr/>
            </a:pPr>
            <a:r>
              <a:rPr lang="en-US" dirty="0" smtClean="0"/>
              <a:t>Assessment of double the amount of paid claim</a:t>
            </a:r>
          </a:p>
          <a:p>
            <a:pPr eaLnBrk="1" hangingPunct="1">
              <a:defRPr/>
            </a:pPr>
            <a:r>
              <a:rPr lang="en-US" dirty="0" smtClean="0"/>
              <a:t>Recovery limited to claims of $150,000 or less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2400"/>
            <a:ext cx="2895600" cy="28956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7AE1A9-D046-4AEC-938F-AB44DF16344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838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Remedies for False Statements</a:t>
            </a:r>
            <a:r>
              <a:rPr lang="en-US" dirty="0" smtClean="0">
                <a:solidFill>
                  <a:srgbClr val="FFCC00"/>
                </a:solidFill>
              </a:rPr>
              <a:t/>
            </a:r>
            <a:br>
              <a:rPr lang="en-US" dirty="0" smtClean="0">
                <a:solidFill>
                  <a:srgbClr val="FFCC00"/>
                </a:solidFill>
              </a:rPr>
            </a:br>
            <a:endParaRPr lang="en-US" dirty="0" smtClean="0">
              <a:solidFill>
                <a:srgbClr val="FFCC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68475"/>
            <a:ext cx="8229600" cy="43576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Civil Penalty of $5,000 for each false statement (unless adjusted)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7AE1A9-D046-4AEC-938F-AB44DF16344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Vicarious Liability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40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is an employer liable for the false claims submitted by an employee?</a:t>
            </a:r>
          </a:p>
          <a:p>
            <a:pPr eaLnBrk="1" hangingPunct="1">
              <a:lnSpc>
                <a:spcPct val="80000"/>
              </a:lnSpc>
              <a:spcAft>
                <a:spcPts val="40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Courts have employed several tests:</a:t>
            </a: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è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Majority – If the employee was acting within the scope of his or her authority, the employer is vicariously liable.</a:t>
            </a: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è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Minority – Employee’s actions must also have benefitted the employer.</a:t>
            </a: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è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Minority – Alternate approach – did employer have constructive knowledge (i.e., should the employer have known).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F805C40E-83C3-40C1-9D09-9892ED6C79C0}" type="slidenum">
              <a:rPr lang="en-US" smtClean="0">
                <a:latin typeface="Arial" charset="0"/>
              </a:rPr>
              <a:pPr eaLnBrk="1" hangingPunct="1"/>
              <a:t>15</a:t>
            </a:fld>
            <a:endParaRPr lang="en-US" dirty="0" smtClean="0">
              <a:latin typeface="Arial" charset="0"/>
            </a:endParaRPr>
          </a:p>
        </p:txBody>
      </p:sp>
      <p:sp>
        <p:nvSpPr>
          <p:cNvPr id="67589" name="Footer Placeholder 4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dirty="0" smtClean="0">
                <a:latin typeface="Arial" charset="0"/>
              </a:rPr>
              <a:t>SBA  Office of Inspector General</a:t>
            </a:r>
          </a:p>
        </p:txBody>
      </p:sp>
    </p:spTree>
    <p:extLst>
      <p:ext uri="{BB962C8B-B14F-4D97-AF65-F5344CB8AC3E}">
        <p14:creationId xmlns:p14="http://schemas.microsoft.com/office/powerpoint/2010/main" val="402571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Procedure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There must be an investigative report referred by the Office of Inspector General.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OIG report is submitted to the Reviewing Official (usually the General Counsel or designee).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Department of Justice must approve all PFCRA actions.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Cases are adjudicated in front of Administrative Law Judges.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7AE1A9-D046-4AEC-938F-AB44DF16344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OIG Report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Presents findings and conclusions of investigation to Reviewing Official</a:t>
            </a:r>
          </a:p>
          <a:p>
            <a:pPr eaLnBrk="1" hangingPunct="1">
              <a:defRPr/>
            </a:pPr>
            <a:r>
              <a:rPr lang="en-US" dirty="0" smtClean="0"/>
              <a:t>Should contain all evidence necessary to assess the proposed action</a:t>
            </a:r>
          </a:p>
          <a:p>
            <a:pPr eaLnBrk="1" hangingPunct="1">
              <a:defRPr/>
            </a:pPr>
            <a:r>
              <a:rPr lang="en-US" dirty="0" smtClean="0"/>
              <a:t>Should contain contact information for an investigating agent</a:t>
            </a:r>
          </a:p>
        </p:txBody>
      </p:sp>
      <p:pic>
        <p:nvPicPr>
          <p:cNvPr id="35844" name="Picture 4" descr="E:\Clip Art\Repo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343400"/>
            <a:ext cx="16938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7AE1A9-D046-4AEC-938F-AB44DF16344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Reviewing Official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Assesses whether the evidence and Report of Investigation support a finding of liability under the PFCRA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If appropriate, drafts a request for authorization from DOJ so the Agency might proceed with a PFCRA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Determines whether there is a reasonable prospect of collecting an appropriate amount of penalties and assessments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7AE1A9-D046-4AEC-938F-AB44DF16344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Suspension and Debarment</a:t>
            </a: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3FEA85-EA25-47F3-AAB4-9FD69939F97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Goals of this Training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Familiarize Participants with the Program Fraud Civil Remedies Act (PFCRA), Suspension and Debarment</a:t>
            </a:r>
          </a:p>
          <a:p>
            <a:pPr eaLnBrk="1" hangingPunct="1">
              <a:defRPr/>
            </a:pPr>
            <a:r>
              <a:rPr lang="en-US" dirty="0" smtClean="0"/>
              <a:t>Discuss Recent CIGIE Efforts</a:t>
            </a:r>
          </a:p>
          <a:p>
            <a:pPr eaLnBrk="1" hangingPunct="1">
              <a:defRPr/>
            </a:pPr>
            <a:r>
              <a:rPr lang="en-US" dirty="0" smtClean="0"/>
              <a:t>Provide structure for </a:t>
            </a:r>
          </a:p>
          <a:p>
            <a:pPr marL="457200" lvl="1" indent="0" eaLnBrk="1" hangingPunct="1">
              <a:buNone/>
              <a:defRPr/>
            </a:pPr>
            <a:r>
              <a:rPr lang="en-US" dirty="0" smtClean="0"/>
              <a:t>incorporating these remedies</a:t>
            </a:r>
          </a:p>
          <a:p>
            <a:pPr marL="457200" lvl="1" indent="0" eaLnBrk="1" hangingPunct="1">
              <a:buNone/>
              <a:defRPr/>
            </a:pPr>
            <a:r>
              <a:rPr lang="en-US" dirty="0" smtClean="0"/>
              <a:t>into audit planning </a:t>
            </a:r>
          </a:p>
        </p:txBody>
      </p:sp>
      <p:pic>
        <p:nvPicPr>
          <p:cNvPr id="4100" name="Picture 2" descr="E:\Clip Art\Road to Go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038600"/>
            <a:ext cx="2286000" cy="1886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7AE1A9-D046-4AEC-938F-AB44DF16344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/>
            </a:r>
            <a:br>
              <a:rPr lang="en-US" sz="4000" dirty="0"/>
            </a:br>
            <a:r>
              <a:rPr lang="en-US" dirty="0" smtClean="0"/>
              <a:t>What You Need to Know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Suspension and Debarment is The Government’s Way of Making a Business Decision. </a:t>
            </a:r>
          </a:p>
          <a:p>
            <a:pPr>
              <a:defRPr/>
            </a:pPr>
            <a:r>
              <a:rPr lang="en-US" dirty="0" smtClean="0"/>
              <a:t>Suspension and Debarment may not be used for punishment.</a:t>
            </a:r>
          </a:p>
          <a:p>
            <a:pPr>
              <a:defRPr/>
            </a:pPr>
            <a:r>
              <a:rPr lang="en-US" dirty="0" smtClean="0"/>
              <a:t>These remedies are prospective only.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4282440"/>
            <a:ext cx="2514600" cy="25146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7AE1A9-D046-4AEC-938F-AB44DF16344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/>
              <a:t>Two Federal Suspension and Debarment Systems Exist:  Nonprocurement and Procurement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3FEA85-EA25-47F3-AAB4-9FD69939F97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Nonprocurement </a:t>
            </a:r>
            <a:r>
              <a:rPr lang="en-US" sz="4000" dirty="0"/>
              <a:t>and </a:t>
            </a:r>
            <a:r>
              <a:rPr lang="en-US" sz="4000" dirty="0" smtClean="0"/>
              <a:t>Procurement Suspension </a:t>
            </a:r>
            <a:r>
              <a:rPr lang="en-US" sz="4000" dirty="0"/>
              <a:t>and Debarment Rules: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Essentially the same effect – no participation in procurement or nonprocurement transactions irrespective of which system caused the suspension or debarment.</a:t>
            </a:r>
          </a:p>
          <a:p>
            <a:pPr eaLnBrk="1" hangingPunct="1">
              <a:defRPr/>
            </a:pPr>
            <a:r>
              <a:rPr lang="en-US" dirty="0"/>
              <a:t>Similar terminology and procedure.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7AE1A9-D046-4AEC-938F-AB44DF16344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 Key Differences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14400"/>
            <a:ext cx="38100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Nonprocurement (NCR)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No automatic exclusion for proposed debarment.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Focus is on Grants, guarantees, insurance etc.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Found in Title 2 of the Code of Federal Regulations, Part 180, and in agency </a:t>
            </a:r>
            <a:r>
              <a:rPr lang="en-US" dirty="0" smtClean="0"/>
              <a:t>pieces.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No debarment for delinquent tax debt (yet).</a:t>
            </a:r>
            <a:endParaRPr lang="en-US" dirty="0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14400"/>
            <a:ext cx="41148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Procurement (FAR)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Automatic exclusion upon proposed debarment.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Focus is on </a:t>
            </a:r>
            <a:r>
              <a:rPr lang="en-US" dirty="0" smtClean="0"/>
              <a:t>goods and services the Government purchases.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Found in Title 48 of the </a:t>
            </a:r>
            <a:r>
              <a:rPr lang="en-US" dirty="0" smtClean="0"/>
              <a:t>C.F.R., </a:t>
            </a:r>
            <a:r>
              <a:rPr lang="en-US" dirty="0"/>
              <a:t>Subpart 9.4, and in some agency pieces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May debar for delinquent tax debt in excess of $3,000.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145B5-B218-42AD-AD96-571CFE0846B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Suspension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Used when you have adequate evidence of a violation that may merit debarment and immediate action is necessary to protect the Government’s interest.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Lasts for up to one year (with a possible six month extension) or until legal proceedings, such as a criminal case or debarment action, have concluded.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Effective Immediately.</a:t>
            </a:r>
          </a:p>
        </p:txBody>
      </p:sp>
      <p:pic>
        <p:nvPicPr>
          <p:cNvPr id="44036" name="Picture 2" descr="E:\Clip Art\Running Man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105400"/>
            <a:ext cx="11430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7AE1A9-D046-4AEC-938F-AB44DF16344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Debarment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Used when cause for debarment exists by a preponderance of the evidence and the debarment is in the public interest.</a:t>
            </a:r>
          </a:p>
          <a:p>
            <a:pPr eaLnBrk="1" hangingPunct="1">
              <a:defRPr/>
            </a:pPr>
            <a:r>
              <a:rPr lang="en-US" dirty="0"/>
              <a:t>Debarment is </a:t>
            </a:r>
            <a:r>
              <a:rPr lang="en-US" dirty="0" smtClean="0"/>
              <a:t>intended to protect the Government, not punish the respondent.</a:t>
            </a:r>
            <a:endParaRPr lang="en-US" dirty="0"/>
          </a:p>
        </p:txBody>
      </p:sp>
      <p:pic>
        <p:nvPicPr>
          <p:cNvPr id="45060" name="Picture 4" descr="E:\Clip Art\Person in Hourglass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267200"/>
            <a:ext cx="2152650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7AE1A9-D046-4AEC-938F-AB44DF16344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Cause for Debarment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/>
              <a:t>Four General Categories: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Conviction of, or civil judgment for, certain offenses;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Violation of the terms of a public agreement so serious as to affect the integrity of an agency program;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Certain eligibility issues; and,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Anything else so serious or compelling it affects the respondent’s present responsibility.</a:t>
            </a:r>
            <a:br>
              <a:rPr lang="en-US" dirty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7AE1A9-D046-4AEC-938F-AB44DF163441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Conviction or Civil Judgment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Fraud or criminal offense in connection with public or private agreement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Antitrust violations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Financial crimes (e.g., embezzlement, theft forgery, bribery,  falsification of records, destruction of records, tax evasion false claims or obstruction of justice)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Any other offense indicating a lack of business integrity (e.g. criminal contempt)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7AE1A9-D046-4AEC-938F-AB44DF163441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Violation of Terms of a Public Agreement Affecting Integrity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733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Willful failure to perform in accordance with terms of one or more agreements</a:t>
            </a:r>
          </a:p>
          <a:p>
            <a:pPr eaLnBrk="1" hangingPunct="1">
              <a:defRPr/>
            </a:pPr>
            <a:r>
              <a:rPr lang="en-US" dirty="0"/>
              <a:t>History of performance failure in public agreements</a:t>
            </a:r>
          </a:p>
          <a:p>
            <a:pPr eaLnBrk="1" hangingPunct="1">
              <a:defRPr/>
            </a:pPr>
            <a:r>
              <a:rPr lang="en-US" dirty="0"/>
              <a:t>Willful violation of statute, regulation or other requirement pertaining to a public agreement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7AE1A9-D046-4AEC-938F-AB44DF163441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Eligibility Issues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Knowingly </a:t>
            </a:r>
            <a:r>
              <a:rPr lang="en-US" dirty="0"/>
              <a:t>doing business with an ineligible person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Substantial Federal Debt either uncontested or with appeals </a:t>
            </a:r>
            <a:r>
              <a:rPr lang="en-US" dirty="0" smtClean="0"/>
              <a:t>exhausted (tax debt actionable under the FAR, but not the NCR – this should change soon)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Violation of a Voluntary Exclusion Agreement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Drug-Free Workplace Act of </a:t>
            </a:r>
            <a:r>
              <a:rPr lang="en-US" dirty="0" smtClean="0"/>
              <a:t>1988 Violations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7AE1A9-D046-4AEC-938F-AB44DF163441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We Will Cover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Program Fraud Civil Remedies Act</a:t>
            </a:r>
          </a:p>
          <a:p>
            <a:pPr eaLnBrk="1" hangingPunct="1">
              <a:defRPr/>
            </a:pPr>
            <a:r>
              <a:rPr lang="en-US" dirty="0" smtClean="0"/>
              <a:t>Suspension &amp; Debarment</a:t>
            </a:r>
          </a:p>
          <a:p>
            <a:pPr eaLnBrk="1" hangingPunct="1">
              <a:defRPr/>
            </a:pPr>
            <a:r>
              <a:rPr lang="en-US" dirty="0" smtClean="0"/>
              <a:t>CIGIE Activity Supporting These Remedies</a:t>
            </a:r>
            <a:endParaRPr lang="en-US" dirty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5124" name="Picture 2" descr="E:\Clip Art\Coverage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886200"/>
            <a:ext cx="1547813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7AE1A9-D046-4AEC-938F-AB44DF16344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Other Issues Affecting Present </a:t>
            </a:r>
            <a:r>
              <a:rPr lang="en-US" dirty="0" smtClean="0"/>
              <a:t>Responsibility</a:t>
            </a:r>
            <a:endParaRPr lang="en-US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Failure to cooperate with the IG’s office, without an Obstruction of Justice conviction</a:t>
            </a:r>
          </a:p>
          <a:p>
            <a:pPr eaLnBrk="1" hangingPunct="1">
              <a:defRPr/>
            </a:pPr>
            <a:r>
              <a:rPr lang="en-US" dirty="0"/>
              <a:t>Failure to file tax returns without a criminal conviction</a:t>
            </a:r>
          </a:p>
          <a:p>
            <a:pPr eaLnBrk="1" hangingPunct="1">
              <a:defRPr/>
            </a:pPr>
            <a:r>
              <a:rPr lang="en-US" dirty="0"/>
              <a:t>Misrepresentations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352800"/>
            <a:ext cx="3095625" cy="309562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7AE1A9-D046-4AEC-938F-AB44DF163441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5257800"/>
          </a:xfrm>
        </p:spPr>
        <p:txBody>
          <a:bodyPr/>
          <a:lstStyle/>
          <a:p>
            <a:pPr eaLnBrk="1" hangingPunct="1"/>
            <a:r>
              <a:rPr lang="en-US" sz="4800" dirty="0" smtClean="0">
                <a:effectLst/>
              </a:rPr>
              <a:t>Suspension and/or debarment protects the Government more than program termination alone.  Only suspension and/or debarment stop future violations in other programs.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3FEA85-EA25-47F3-AAB4-9FD69939F97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Effect of Suspension or Debarment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Prospective Remedy Only.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May Not Be a Participant in a Covered Transaction.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May Not Be a Principal in a Covered Transaction.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May Not Be an Agent or Representative in a Covered Transaction.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Reciprocity Between Procurement and Nonprocurement Systems.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2514600"/>
            <a:ext cx="1600200" cy="16002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7AE1A9-D046-4AEC-938F-AB44DF163441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Participants MAY, however: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Continue covered transactions in existence at the time the Agency excluded the participant. </a:t>
            </a:r>
          </a:p>
          <a:p>
            <a:pPr eaLnBrk="1" hangingPunct="1">
              <a:defRPr/>
            </a:pPr>
            <a:r>
              <a:rPr lang="en-US" dirty="0"/>
              <a:t>Continue to use the services of an excluded principal when the principal was on a transaction in existence at the time the principal was excluded.</a:t>
            </a:r>
          </a:p>
          <a:p>
            <a:pPr eaLnBrk="1" hangingPunct="1">
              <a:defRPr/>
            </a:pPr>
            <a:r>
              <a:rPr lang="en-US" dirty="0"/>
              <a:t>Bid on a contract if award will happen after the exclusion expires.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7AE1A9-D046-4AEC-938F-AB44DF163441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381000"/>
            <a:ext cx="8458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Unless an Exception has been granted, Agency Officials MAY NOT: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Enter into a covered transaction with a suspended or debarred party</a:t>
            </a:r>
          </a:p>
          <a:p>
            <a:pPr eaLnBrk="1" hangingPunct="1">
              <a:defRPr/>
            </a:pPr>
            <a:r>
              <a:rPr lang="en-US" sz="2800" dirty="0"/>
              <a:t>Renew or extend covered transactions with a suspended or debarred party.  (No-cost time extensions are acceptable)</a:t>
            </a:r>
          </a:p>
          <a:p>
            <a:pPr eaLnBrk="1" hangingPunct="1">
              <a:defRPr/>
            </a:pPr>
            <a:r>
              <a:rPr lang="en-US" sz="2800" dirty="0"/>
              <a:t>Enter into a covered transaction with a participant using a suspended or debarred principal</a:t>
            </a:r>
          </a:p>
          <a:p>
            <a:pPr eaLnBrk="1" hangingPunct="1">
              <a:defRPr/>
            </a:pPr>
            <a:r>
              <a:rPr lang="en-US" sz="2800" dirty="0"/>
              <a:t>Approve the use of an excluded party in a covered transaction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7AE1A9-D046-4AEC-938F-AB44DF163441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685800" y="914400"/>
            <a:ext cx="7772400" cy="19208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Issue Spotting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971800"/>
            <a:ext cx="3352800" cy="33528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3FEA85-EA25-47F3-AAB4-9FD69939F97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Issue Spotting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Be aware of systemic implications</a:t>
            </a:r>
          </a:p>
          <a:p>
            <a:pPr lvl="1" eaLnBrk="1" hangingPunct="1">
              <a:defRPr/>
            </a:pPr>
            <a:r>
              <a:rPr lang="en-US" dirty="0" smtClean="0"/>
              <a:t>Individual abusing Federal programs rarely limit themselves to one transaction.</a:t>
            </a:r>
          </a:p>
          <a:p>
            <a:pPr lvl="1" eaLnBrk="1" hangingPunct="1">
              <a:defRPr/>
            </a:pPr>
            <a:r>
              <a:rPr lang="en-US" dirty="0" smtClean="0"/>
              <a:t>Failure of the Government to respond or to meaningfully address fraud may embolden contractors</a:t>
            </a:r>
          </a:p>
          <a:p>
            <a:pPr eaLnBrk="1" hangingPunct="1">
              <a:defRPr/>
            </a:pPr>
            <a:r>
              <a:rPr lang="en-US" dirty="0" smtClean="0"/>
              <a:t>Your knowledge of how programs work is crucial to program integrity attorneys.</a:t>
            </a:r>
          </a:p>
          <a:p>
            <a:pPr lvl="1" eaLnBrk="1" hangingPunct="1">
              <a:defRPr/>
            </a:pPr>
            <a:r>
              <a:rPr lang="en-US" dirty="0" smtClean="0"/>
              <a:t>Materiality</a:t>
            </a:r>
          </a:p>
          <a:p>
            <a:pPr lvl="1" eaLnBrk="1" hangingPunct="1">
              <a:defRPr/>
            </a:pPr>
            <a:r>
              <a:rPr lang="en-US" dirty="0" smtClean="0"/>
              <a:t>Likelihood of Error</a:t>
            </a:r>
          </a:p>
          <a:p>
            <a:pPr lvl="1" eaLnBrk="1" hangingPunct="1">
              <a:defRPr/>
            </a:pPr>
            <a:r>
              <a:rPr lang="en-US" dirty="0" smtClean="0"/>
              <a:t>Reasonability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7AE1A9-D046-4AEC-938F-AB44DF163441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CIGIE Activities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AE1A9-D046-4AEC-938F-AB44DF163441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88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Fraud Civil Remedies Act Working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Commissioned in November 2012</a:t>
            </a:r>
          </a:p>
          <a:p>
            <a:r>
              <a:rPr lang="en-US" dirty="0" smtClean="0"/>
              <a:t>First Met in January 2013</a:t>
            </a:r>
          </a:p>
          <a:p>
            <a:r>
              <a:rPr lang="en-US" dirty="0" smtClean="0"/>
              <a:t>Projects include:</a:t>
            </a:r>
          </a:p>
          <a:p>
            <a:pPr lvl="1"/>
            <a:r>
              <a:rPr lang="en-US" dirty="0" smtClean="0"/>
              <a:t>Practitioner’s Guide</a:t>
            </a:r>
          </a:p>
          <a:p>
            <a:pPr lvl="1"/>
            <a:r>
              <a:rPr lang="en-US" dirty="0" smtClean="0"/>
              <a:t>Contemplated Usage Survey (to compliment GAO survey work)</a:t>
            </a:r>
          </a:p>
          <a:p>
            <a:pPr lvl="1"/>
            <a:r>
              <a:rPr lang="en-US" dirty="0" smtClean="0"/>
              <a:t>Legislative Recommendations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7AE1A9-D046-4AEC-938F-AB44DF163441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53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Suspension and Debarment Working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Tasked with raising awareness of suspension and debarment</a:t>
            </a:r>
          </a:p>
          <a:p>
            <a:pPr lvl="1"/>
            <a:r>
              <a:rPr lang="en-US" dirty="0" smtClean="0"/>
              <a:t>Several Annual Conferences</a:t>
            </a:r>
          </a:p>
          <a:p>
            <a:pPr lvl="1"/>
            <a:r>
              <a:rPr lang="en-US" dirty="0" smtClean="0"/>
              <a:t>Surveyed use of Suspension and Debarment in 2010 and 2012</a:t>
            </a:r>
          </a:p>
          <a:p>
            <a:pPr lvl="1"/>
            <a:r>
              <a:rPr lang="en-US" dirty="0" smtClean="0"/>
              <a:t>Don’t Let the Toolbox </a:t>
            </a:r>
            <a:r>
              <a:rPr lang="en-US" dirty="0"/>
              <a:t>Rust Paper:  http://www.ignet.gov/randp/sandwgrpt092011.pdf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7AE1A9-D046-4AEC-938F-AB44DF163441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38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3048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The Program Fraud Civil Remedies Act of 1986 </a:t>
            </a:r>
            <a:br>
              <a:rPr lang="en-US" sz="4800" dirty="0" smtClean="0"/>
            </a:br>
            <a:r>
              <a:rPr lang="en-US" sz="4800" dirty="0" smtClean="0"/>
              <a:t>“PFCRA”</a:t>
            </a:r>
            <a:endParaRPr lang="en-US" sz="5400" dirty="0" smtClean="0">
              <a:cs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5814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31 U.S.C. § 3801 </a:t>
            </a:r>
            <a:r>
              <a:rPr lang="en-US" i="1" dirty="0" smtClean="0"/>
              <a:t>et seq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Or, the Baby False Claims Act.</a:t>
            </a:r>
          </a:p>
        </p:txBody>
      </p:sp>
      <p:pic>
        <p:nvPicPr>
          <p:cNvPr id="27652" name="Picture 2" descr="E:\Clip Art\Baby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038600"/>
            <a:ext cx="2730500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3FEA85-EA25-47F3-AAB4-9FD69939F97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905000"/>
          </a:xfrm>
        </p:spPr>
        <p:txBody>
          <a:bodyPr/>
          <a:lstStyle/>
          <a:p>
            <a:r>
              <a:rPr lang="en-US" dirty="0" smtClean="0"/>
              <a:t>CIGIE Training Institute </a:t>
            </a:r>
            <a:br>
              <a:rPr lang="en-US" dirty="0" smtClean="0"/>
            </a:br>
            <a:r>
              <a:rPr lang="en-US" dirty="0" smtClean="0"/>
              <a:t>Audit, Inspection and Evaluation 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/>
          <a:lstStyle/>
          <a:p>
            <a:r>
              <a:rPr lang="en-US" dirty="0" smtClean="0"/>
              <a:t>Course on Suspension and Debarment emphasizing team approach between Auditors, Inspectors, Evaluators and Counsel.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7AE1A9-D046-4AEC-938F-AB44DF163441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9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Incorporating PFCRA, Suspension and Debarment into IG Processes and Procedures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AE1A9-D046-4AEC-938F-AB44DF163441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76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PFCRA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Reports of Investigation into PFCRA IG Report</a:t>
            </a:r>
          </a:p>
          <a:p>
            <a:pPr lvl="1"/>
            <a:r>
              <a:rPr lang="en-US" dirty="0" smtClean="0"/>
              <a:t>Declinations</a:t>
            </a:r>
          </a:p>
          <a:p>
            <a:pPr lvl="1"/>
            <a:r>
              <a:rPr lang="en-US" dirty="0" smtClean="0"/>
              <a:t>Convictions</a:t>
            </a:r>
          </a:p>
          <a:p>
            <a:r>
              <a:rPr lang="en-US" dirty="0" smtClean="0"/>
              <a:t>Audit Recommendations may be recast as PFCRA IG Reports</a:t>
            </a:r>
          </a:p>
          <a:p>
            <a:pPr lvl="1"/>
            <a:r>
              <a:rPr lang="en-US" dirty="0" smtClean="0"/>
              <a:t>Audits can mention assessment of contemporaneous IG PFCRA referral.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7AE1A9-D046-4AEC-938F-AB44DF163441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8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Suspension and Debarment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internal controls and risks</a:t>
            </a:r>
          </a:p>
          <a:p>
            <a:r>
              <a:rPr lang="en-US" dirty="0" smtClean="0"/>
              <a:t>Actions indicating a lack of present responsibility should go to the Suspending and Debarring Official</a:t>
            </a:r>
          </a:p>
          <a:p>
            <a:r>
              <a:rPr lang="en-US" dirty="0" smtClean="0"/>
              <a:t>Work on referral structure</a:t>
            </a:r>
          </a:p>
          <a:p>
            <a:pPr lvl="1"/>
            <a:r>
              <a:rPr lang="en-US" dirty="0" smtClean="0"/>
              <a:t>Audit Recommendations</a:t>
            </a:r>
          </a:p>
          <a:p>
            <a:pPr lvl="1"/>
            <a:r>
              <a:rPr lang="en-US" dirty="0" smtClean="0"/>
              <a:t>Declined Cases</a:t>
            </a:r>
          </a:p>
          <a:p>
            <a:pPr lvl="1"/>
            <a:r>
              <a:rPr lang="en-US" dirty="0" smtClean="0"/>
              <a:t>Judicial actions such as warrants, indictments, information and convictions.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7AE1A9-D046-4AEC-938F-AB44DF163441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5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AE1A9-D046-4AEC-938F-AB44DF163441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74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You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PFCRA is an administrative remedy designed to reach frauds not selected for False Claims Act cases.</a:t>
            </a:r>
          </a:p>
          <a:p>
            <a:pPr>
              <a:defRPr/>
            </a:pPr>
            <a:r>
              <a:rPr lang="en-US" sz="3600" dirty="0" smtClean="0"/>
              <a:t>Agencies litigate PFCRA cases in front of Administrative Law Judges (ALJs).</a:t>
            </a:r>
          </a:p>
          <a:p>
            <a:pPr>
              <a:defRPr/>
            </a:pPr>
            <a:r>
              <a:rPr lang="en-US" sz="3600" dirty="0" smtClean="0"/>
              <a:t>PFCRA provides liability for both false claims and false statements.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7AE1A9-D046-4AEC-938F-AB44DF16344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History and Intent of PFCRA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PFCRA was enacted in 1986 to deal with lower dollar value cases DOJ was not litigating.</a:t>
            </a:r>
          </a:p>
          <a:p>
            <a:pPr eaLnBrk="1" hangingPunct="1">
              <a:defRPr/>
            </a:pPr>
            <a:r>
              <a:rPr lang="en-US" dirty="0" smtClean="0"/>
              <a:t>PFCRA ensures Federal agencies have redress for false statements and smaller false claims not selected for enforcement litigation by the Department of Justice.</a:t>
            </a:r>
          </a:p>
        </p:txBody>
      </p:sp>
      <p:pic>
        <p:nvPicPr>
          <p:cNvPr id="29700" name="Picture 2" descr="E:\Clip Art\Doughnut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724400"/>
            <a:ext cx="181292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7AE1A9-D046-4AEC-938F-AB44DF16344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Statutory Elements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Impose civil penalties and assessments for: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Persons who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Make, Submit or Present or,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Cause to Be Made, Submitted or Presented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False Fictitious or Fraudulent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Claims or,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Statements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They Knew or Had Reason to Know were False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To Federal Authorities or their agents.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6 Year Statute of Limitations (stops running when ALJ sends the scheduling order).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PFCRA actions may be prosecuted in concert with, or in lieu of, debarment.</a:t>
            </a:r>
          </a:p>
        </p:txBody>
      </p:sp>
      <p:pic>
        <p:nvPicPr>
          <p:cNvPr id="30724" name="Picture 3" descr="E:\Clip Art\Hourglass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048000"/>
            <a:ext cx="126047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7AE1A9-D046-4AEC-938F-AB44DF16344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95400" y="304800"/>
            <a:ext cx="487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Knowledge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Unlike criminal cases, the Act provides that “no proof of specific intent to defraud” is required. </a:t>
            </a:r>
          </a:p>
          <a:p>
            <a:pPr eaLnBrk="1" hangingPunct="1">
              <a:defRPr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Liability can be based on:</a:t>
            </a:r>
          </a:p>
          <a:p>
            <a:pPr lvl="1" eaLnBrk="1" hangingPunct="1">
              <a:buClr>
                <a:srgbClr val="FFFF00"/>
              </a:buClr>
              <a:buSzPct val="100000"/>
              <a:buFont typeface="Wingdings" pitchFamily="2" charset="2"/>
              <a:buChar char="è"/>
              <a:defRPr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Actual knowledge of the information</a:t>
            </a:r>
          </a:p>
          <a:p>
            <a:pPr lvl="1" eaLnBrk="1" hangingPunct="1">
              <a:buClr>
                <a:srgbClr val="FFFF00"/>
              </a:buClr>
              <a:buSzPct val="100000"/>
              <a:buFont typeface="Wingdings" pitchFamily="2" charset="2"/>
              <a:buChar char="è"/>
              <a:defRPr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Acting in deliberate ignorance of the truth or falsity of the information</a:t>
            </a:r>
          </a:p>
          <a:p>
            <a:pPr lvl="1" eaLnBrk="1" hangingPunct="1">
              <a:buClr>
                <a:srgbClr val="FFFF00"/>
              </a:buClr>
              <a:buSzPct val="100000"/>
              <a:buFont typeface="Wingdings" pitchFamily="2" charset="2"/>
              <a:buChar char="è"/>
              <a:defRPr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Acting in </a:t>
            </a:r>
            <a:r>
              <a:rPr lang="en-US" sz="30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reckless disregard of the truth or falsity of the matter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BE64F28C-9A43-4DB8-9438-0504E00A36C6}" type="slidenum">
              <a:rPr lang="en-US" smtClean="0">
                <a:latin typeface="Arial" charset="0"/>
              </a:rPr>
              <a:pPr eaLnBrk="1" hangingPunct="1"/>
              <a:t>8</a:t>
            </a:fld>
            <a:endParaRPr lang="en-US" dirty="0" smtClean="0">
              <a:latin typeface="Arial" charset="0"/>
            </a:endParaRPr>
          </a:p>
        </p:txBody>
      </p:sp>
      <p:sp>
        <p:nvSpPr>
          <p:cNvPr id="62469" name="Footer Placeholder 4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dirty="0" smtClean="0">
                <a:latin typeface="Arial" charset="0"/>
              </a:rPr>
              <a:t>SBA  Office of Inspector General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1200" y="457200"/>
            <a:ext cx="2438400" cy="769938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+mj-ea"/>
                <a:cs typeface="+mj-cs"/>
              </a:rPr>
              <a:t>Key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88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95400" y="304800"/>
            <a:ext cx="6096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Knowledge - continued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2590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What is “Reckless Disregard”? </a:t>
            </a:r>
          </a:p>
          <a:p>
            <a:pPr eaLnBrk="1" hangingPunct="1">
              <a:defRPr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Legislative history -- persons making claims for payment to the Government must make “at least some inquiry,” to be reasonably certain they are entitled to be paid.</a:t>
            </a:r>
          </a:p>
          <a:p>
            <a:pPr eaLnBrk="1" hangingPunct="1">
              <a:defRPr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Inquiry can be limited, but should be “reasonable and prudent under the circumstances.” </a:t>
            </a: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77D7A34B-1784-47FC-BDE1-87E0E57773B1}" type="slidenum">
              <a:rPr lang="en-US" smtClean="0">
                <a:latin typeface="Arial" charset="0"/>
              </a:rPr>
              <a:pPr eaLnBrk="1" hangingPunct="1"/>
              <a:t>9</a:t>
            </a:fld>
            <a:endParaRPr lang="en-US" dirty="0" smtClean="0">
              <a:latin typeface="Arial" charset="0"/>
            </a:endParaRPr>
          </a:p>
        </p:txBody>
      </p:sp>
      <p:sp>
        <p:nvSpPr>
          <p:cNvPr id="64517" name="Footer Placeholder 4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dirty="0" smtClean="0">
                <a:latin typeface="Arial" charset="0"/>
              </a:rPr>
              <a:t>SBA  Office of Inspector General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733800"/>
            <a:ext cx="5867400" cy="2468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FFCC00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Congress was addressing “the ‘ostrich’ type of situation where an individual has ‘buried his head in the sand’ and failed to make simple inquiries.” </a:t>
            </a:r>
          </a:p>
          <a:p>
            <a:pPr marL="342900" indent="-342900">
              <a:spcBef>
                <a:spcPct val="20000"/>
              </a:spcBef>
              <a:buClr>
                <a:srgbClr val="FFCC00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There must be at least a minimal review to avoid a finding of reckless disregard.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50184" name="Picture 8" descr="C:\Documents and Settings\GPHARRIS\Local Settings\Temporary Internet Files\Content.IE5\KDWUIRDY\MC9000842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038600"/>
            <a:ext cx="162401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6" name="Picture 10" descr="C:\Documents and Settings\GPHARRIS\Local Settings\Temporary Internet Files\Content.IE5\XWCIAUJA\MC90008423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81400"/>
            <a:ext cx="13747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080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3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18047</TotalTime>
  <Words>2025</Words>
  <Application>Microsoft Office PowerPoint</Application>
  <PresentationFormat>On-screen Show (4:3)</PresentationFormat>
  <Paragraphs>313</Paragraphs>
  <Slides>44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Stream</vt:lpstr>
      <vt:lpstr>Complimentary Administrative Remedies The Program Fraud Civil Remedies Act Suspension and Debarment </vt:lpstr>
      <vt:lpstr>Goals of this Training</vt:lpstr>
      <vt:lpstr>What We Will Cover</vt:lpstr>
      <vt:lpstr>The Program Fraud Civil Remedies Act of 1986  “PFCRA”</vt:lpstr>
      <vt:lpstr>What You Need to Know</vt:lpstr>
      <vt:lpstr>History and Intent of PFCRA</vt:lpstr>
      <vt:lpstr>Statutory Elements</vt:lpstr>
      <vt:lpstr>Knowledge</vt:lpstr>
      <vt:lpstr>Knowledge - continued</vt:lpstr>
      <vt:lpstr>Knowledge - continued</vt:lpstr>
      <vt:lpstr>Knowledge - continued</vt:lpstr>
      <vt:lpstr>PFCRA Cases are Based Upon Claims or Statements</vt:lpstr>
      <vt:lpstr>Remedies for False Claims </vt:lpstr>
      <vt:lpstr>Remedies for False Statements </vt:lpstr>
      <vt:lpstr>Vicarious Liability</vt:lpstr>
      <vt:lpstr>Procedure</vt:lpstr>
      <vt:lpstr>OIG Report</vt:lpstr>
      <vt:lpstr>Reviewing Official</vt:lpstr>
      <vt:lpstr>Suspension and Debarment</vt:lpstr>
      <vt:lpstr> What You Need to Know</vt:lpstr>
      <vt:lpstr>Two Federal Suspension and Debarment Systems Exist:  Nonprocurement and Procurement</vt:lpstr>
      <vt:lpstr>Nonprocurement and Procurement Suspension and Debarment Rules:</vt:lpstr>
      <vt:lpstr> Key Differences</vt:lpstr>
      <vt:lpstr>Suspension</vt:lpstr>
      <vt:lpstr>Debarment</vt:lpstr>
      <vt:lpstr>Cause for Debarment</vt:lpstr>
      <vt:lpstr>Conviction or Civil Judgment</vt:lpstr>
      <vt:lpstr>Violation of Terms of a Public Agreement Affecting Integrity</vt:lpstr>
      <vt:lpstr>Eligibility Issues</vt:lpstr>
      <vt:lpstr>Other Issues Affecting Present Responsibility</vt:lpstr>
      <vt:lpstr>Suspension and/or debarment protects the Government more than program termination alone.  Only suspension and/or debarment stop future violations in other programs.</vt:lpstr>
      <vt:lpstr>Effect of Suspension or Debarment</vt:lpstr>
      <vt:lpstr>Participants MAY, however:</vt:lpstr>
      <vt:lpstr>Unless an Exception has been granted, Agency Officials MAY NOT:</vt:lpstr>
      <vt:lpstr>Issue Spotting</vt:lpstr>
      <vt:lpstr>Issue Spotting</vt:lpstr>
      <vt:lpstr>CIGIE Activities</vt:lpstr>
      <vt:lpstr>Program Fraud Civil Remedies Act Working Group</vt:lpstr>
      <vt:lpstr>Suspension and Debarment Working Group</vt:lpstr>
      <vt:lpstr>CIGIE Training Institute  Audit, Inspection and Evaluation Academy</vt:lpstr>
      <vt:lpstr>Incorporating PFCRA, Suspension and Debarment into IG Processes and Procedures</vt:lpstr>
      <vt:lpstr>PFCRA</vt:lpstr>
      <vt:lpstr>Suspension and Debarment</vt:lpstr>
      <vt:lpstr>Questions?</vt:lpstr>
    </vt:vector>
  </TitlesOfParts>
  <Company>Housing and Urban Development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The Program Fraud Civil Remedies Act of 1986 for Agency Attorneys</dc:title>
  <dc:creator>H15540</dc:creator>
  <cp:lastModifiedBy>jhornste</cp:lastModifiedBy>
  <cp:revision>840</cp:revision>
  <cp:lastPrinted>2013-04-22T15:06:25Z</cp:lastPrinted>
  <dcterms:created xsi:type="dcterms:W3CDTF">2008-03-26T14:15:49Z</dcterms:created>
  <dcterms:modified xsi:type="dcterms:W3CDTF">2013-09-03T12:37:16Z</dcterms:modified>
</cp:coreProperties>
</file>