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25"/>
  </p:notesMasterIdLst>
  <p:handoutMasterIdLst>
    <p:handoutMasterId r:id="rId26"/>
  </p:handoutMasterIdLst>
  <p:sldIdLst>
    <p:sldId id="285" r:id="rId2"/>
    <p:sldId id="620" r:id="rId3"/>
    <p:sldId id="621" r:id="rId4"/>
    <p:sldId id="622" r:id="rId5"/>
    <p:sldId id="543" r:id="rId6"/>
    <p:sldId id="596" r:id="rId7"/>
    <p:sldId id="597" r:id="rId8"/>
    <p:sldId id="598" r:id="rId9"/>
    <p:sldId id="599" r:id="rId10"/>
    <p:sldId id="600" r:id="rId11"/>
    <p:sldId id="602" r:id="rId12"/>
    <p:sldId id="604" r:id="rId13"/>
    <p:sldId id="605" r:id="rId14"/>
    <p:sldId id="607" r:id="rId15"/>
    <p:sldId id="608" r:id="rId16"/>
    <p:sldId id="609" r:id="rId17"/>
    <p:sldId id="610" r:id="rId18"/>
    <p:sldId id="611" r:id="rId19"/>
    <p:sldId id="613" r:id="rId20"/>
    <p:sldId id="617" r:id="rId21"/>
    <p:sldId id="618" r:id="rId22"/>
    <p:sldId id="619" r:id="rId23"/>
    <p:sldId id="514" r:id="rId24"/>
  </p:sldIdLst>
  <p:sldSz cx="9144000" cy="6858000" type="screen4x3"/>
  <p:notesSz cx="7010400" cy="9296400"/>
  <p:defaultTextStyle>
    <a:defPPr>
      <a:defRPr lang="en-US"/>
    </a:defPPr>
    <a:lvl1pPr algn="ctr" rtl="0" fontAlgn="base">
      <a:spcBef>
        <a:spcPct val="0"/>
      </a:spcBef>
      <a:spcAft>
        <a:spcPct val="0"/>
      </a:spcAft>
      <a:defRPr sz="2400" kern="1200">
        <a:solidFill>
          <a:schemeClr val="tx1"/>
        </a:solidFill>
        <a:latin typeface="Arial" charset="0"/>
        <a:ea typeface="+mn-ea"/>
        <a:cs typeface="+mn-cs"/>
      </a:defRPr>
    </a:lvl1pPr>
    <a:lvl2pPr marL="456560" algn="ctr" rtl="0" fontAlgn="base">
      <a:spcBef>
        <a:spcPct val="0"/>
      </a:spcBef>
      <a:spcAft>
        <a:spcPct val="0"/>
      </a:spcAft>
      <a:defRPr sz="2400" kern="1200">
        <a:solidFill>
          <a:schemeClr val="tx1"/>
        </a:solidFill>
        <a:latin typeface="Arial" charset="0"/>
        <a:ea typeface="+mn-ea"/>
        <a:cs typeface="+mn-cs"/>
      </a:defRPr>
    </a:lvl2pPr>
    <a:lvl3pPr marL="913117" algn="ctr" rtl="0" fontAlgn="base">
      <a:spcBef>
        <a:spcPct val="0"/>
      </a:spcBef>
      <a:spcAft>
        <a:spcPct val="0"/>
      </a:spcAft>
      <a:defRPr sz="2400" kern="1200">
        <a:solidFill>
          <a:schemeClr val="tx1"/>
        </a:solidFill>
        <a:latin typeface="Arial" charset="0"/>
        <a:ea typeface="+mn-ea"/>
        <a:cs typeface="+mn-cs"/>
      </a:defRPr>
    </a:lvl3pPr>
    <a:lvl4pPr marL="1369677" algn="ctr" rtl="0" fontAlgn="base">
      <a:spcBef>
        <a:spcPct val="0"/>
      </a:spcBef>
      <a:spcAft>
        <a:spcPct val="0"/>
      </a:spcAft>
      <a:defRPr sz="2400" kern="1200">
        <a:solidFill>
          <a:schemeClr val="tx1"/>
        </a:solidFill>
        <a:latin typeface="Arial" charset="0"/>
        <a:ea typeface="+mn-ea"/>
        <a:cs typeface="+mn-cs"/>
      </a:defRPr>
    </a:lvl4pPr>
    <a:lvl5pPr marL="1826235" algn="ctr" rtl="0" fontAlgn="base">
      <a:spcBef>
        <a:spcPct val="0"/>
      </a:spcBef>
      <a:spcAft>
        <a:spcPct val="0"/>
      </a:spcAft>
      <a:defRPr sz="2400" kern="1200">
        <a:solidFill>
          <a:schemeClr val="tx1"/>
        </a:solidFill>
        <a:latin typeface="Arial" charset="0"/>
        <a:ea typeface="+mn-ea"/>
        <a:cs typeface="+mn-cs"/>
      </a:defRPr>
    </a:lvl5pPr>
    <a:lvl6pPr marL="2282796" algn="l" defTabSz="913117" rtl="0" eaLnBrk="1" latinLnBrk="0" hangingPunct="1">
      <a:defRPr sz="2400" kern="1200">
        <a:solidFill>
          <a:schemeClr val="tx1"/>
        </a:solidFill>
        <a:latin typeface="Arial" charset="0"/>
        <a:ea typeface="+mn-ea"/>
        <a:cs typeface="+mn-cs"/>
      </a:defRPr>
    </a:lvl6pPr>
    <a:lvl7pPr marL="2739352" algn="l" defTabSz="913117" rtl="0" eaLnBrk="1" latinLnBrk="0" hangingPunct="1">
      <a:defRPr sz="2400" kern="1200">
        <a:solidFill>
          <a:schemeClr val="tx1"/>
        </a:solidFill>
        <a:latin typeface="Arial" charset="0"/>
        <a:ea typeface="+mn-ea"/>
        <a:cs typeface="+mn-cs"/>
      </a:defRPr>
    </a:lvl7pPr>
    <a:lvl8pPr marL="3195913" algn="l" defTabSz="913117" rtl="0" eaLnBrk="1" latinLnBrk="0" hangingPunct="1">
      <a:defRPr sz="2400" kern="1200">
        <a:solidFill>
          <a:schemeClr val="tx1"/>
        </a:solidFill>
        <a:latin typeface="Arial" charset="0"/>
        <a:ea typeface="+mn-ea"/>
        <a:cs typeface="+mn-cs"/>
      </a:defRPr>
    </a:lvl8pPr>
    <a:lvl9pPr marL="3652470" algn="l" defTabSz="913117" rtl="0" eaLnBrk="1" latinLnBrk="0" hangingPunct="1">
      <a:defRPr sz="24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GAO" initials="" lastIdx="2" clrIdx="0"/>
  <p:cmAuthor id="1" name="Melissa Wolf" initials="" lastIdx="1" clrIdx="1"/>
  <p:cmAuthor id="2" name="Susan J Irving" initials="sji" lastIdx="1" clrIdx="2"/>
  <p:cmAuthor id="3" name="Tom Hackney" initials="TH" lastIdx="4" clrIdx="3"/>
  <p:cmAuthor id="4" name="Mike LaForge" initials="ML" lastIdx="3" clrIdx="4"/>
  <p:cmAuthor id="5" name="Maria C. Belaval" initials="" lastIdx="0"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A4DE"/>
    <a:srgbClr val="00AAE6"/>
    <a:srgbClr val="00008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89" autoAdjust="0"/>
    <p:restoredTop sz="79429" autoAdjust="0"/>
  </p:normalViewPr>
  <p:slideViewPr>
    <p:cSldViewPr showGuides="1">
      <p:cViewPr varScale="1">
        <p:scale>
          <a:sx n="96" d="100"/>
          <a:sy n="96" d="100"/>
        </p:scale>
        <p:origin x="1452" y="78"/>
      </p:cViewPr>
      <p:guideLst>
        <p:guide orient="horz" pos="2160"/>
        <p:guide pos="2880"/>
      </p:guideLst>
    </p:cSldViewPr>
  </p:slideViewPr>
  <p:notesTextViewPr>
    <p:cViewPr>
      <p:scale>
        <a:sx n="75" d="100"/>
        <a:sy n="75" d="100"/>
      </p:scale>
      <p:origin x="0" y="0"/>
    </p:cViewPr>
  </p:notesTextViewPr>
  <p:sorterViewPr>
    <p:cViewPr>
      <p:scale>
        <a:sx n="150" d="100"/>
        <a:sy n="150" d="100"/>
      </p:scale>
      <p:origin x="0" y="5340"/>
    </p:cViewPr>
  </p:sorterViewPr>
  <p:notesViewPr>
    <p:cSldViewPr showGuides="1">
      <p:cViewPr>
        <p:scale>
          <a:sx n="100" d="100"/>
          <a:sy n="100" d="100"/>
        </p:scale>
        <p:origin x="-1500"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A5C208-2734-4871-A224-A04A428BC799}" type="doc">
      <dgm:prSet loTypeId="urn:microsoft.com/office/officeart/2005/8/layout/vProcess5" loCatId="process" qsTypeId="urn:microsoft.com/office/officeart/2005/8/quickstyle/simple5" qsCatId="simple" csTypeId="urn:microsoft.com/office/officeart/2005/8/colors/colorful5" csCatId="colorful" phldr="1"/>
      <dgm:spPr/>
      <dgm:t>
        <a:bodyPr/>
        <a:lstStyle/>
        <a:p>
          <a:endParaRPr lang="en-US"/>
        </a:p>
      </dgm:t>
    </dgm:pt>
    <dgm:pt modelId="{6B72D9F2-6D08-4154-BA3E-D43D44F8213D}">
      <dgm:prSet/>
      <dgm:spPr>
        <a:xfrm rot="10800000">
          <a:off x="0" y="1015848"/>
          <a:ext cx="7848600" cy="1023573"/>
        </a:xfrm>
        <a:solidFill>
          <a:srgbClr val="00A4DE"/>
        </a:solidFill>
      </dgm:spPr>
      <dgm:t>
        <a:bodyPr/>
        <a:lstStyle/>
        <a:p>
          <a:pPr rtl="0"/>
          <a:r>
            <a:rPr lang="en-US" dirty="0" smtClean="0">
              <a:latin typeface="Arial" panose="020B0604020202020204" pitchFamily="34" charset="0"/>
              <a:ea typeface="+mn-ea"/>
              <a:cs typeface="Arial" panose="020B0604020202020204" pitchFamily="34" charset="0"/>
            </a:rPr>
            <a:t>Ongoing engagement and monitoring as implementation progresses to help identify challenges</a:t>
          </a:r>
          <a:endParaRPr lang="en-US" dirty="0">
            <a:latin typeface="Arial" panose="020B0604020202020204" pitchFamily="34" charset="0"/>
            <a:ea typeface="+mn-ea"/>
            <a:cs typeface="Arial" panose="020B0604020202020204" pitchFamily="34" charset="0"/>
          </a:endParaRPr>
        </a:p>
      </dgm:t>
    </dgm:pt>
    <dgm:pt modelId="{174EF358-94CE-4792-ADE5-559A39F7FB35}" type="parTrans" cxnId="{FFDF4AE9-ADA0-4CCA-9416-310132933A56}">
      <dgm:prSet/>
      <dgm:spPr/>
      <dgm:t>
        <a:bodyPr/>
        <a:lstStyle/>
        <a:p>
          <a:endParaRPr lang="en-US"/>
        </a:p>
      </dgm:t>
    </dgm:pt>
    <dgm:pt modelId="{E81AF707-79E9-40BE-BDAF-3F44AE9FB96A}" type="sibTrans" cxnId="{FFDF4AE9-ADA0-4CCA-9416-310132933A56}">
      <dgm:prSet/>
      <dgm:spPr/>
      <dgm:t>
        <a:bodyPr/>
        <a:lstStyle/>
        <a:p>
          <a:endParaRPr lang="en-US" dirty="0"/>
        </a:p>
      </dgm:t>
    </dgm:pt>
    <dgm:pt modelId="{046BB1B0-417C-4938-A775-6AA899A013EF}">
      <dgm:prSet/>
      <dgm:spPr>
        <a:xfrm>
          <a:off x="0" y="4056619"/>
          <a:ext cx="7848600" cy="665522"/>
        </a:xfrm>
        <a:solidFill>
          <a:schemeClr val="accent6">
            <a:lumMod val="50000"/>
          </a:schemeClr>
        </a:solidFill>
      </dgm:spPr>
      <dgm:t>
        <a:bodyPr/>
        <a:lstStyle/>
        <a:p>
          <a:pPr rtl="0">
            <a:lnSpc>
              <a:spcPct val="85000"/>
            </a:lnSpc>
            <a:spcAft>
              <a:spcPts val="600"/>
            </a:spcAft>
          </a:pPr>
          <a:r>
            <a:rPr lang="en-US" dirty="0" smtClean="0">
              <a:latin typeface="Arial" panose="020B0604020202020204" pitchFamily="34" charset="0"/>
              <a:ea typeface="+mn-ea"/>
              <a:cs typeface="Arial" panose="020B0604020202020204" pitchFamily="34" charset="0"/>
            </a:rPr>
            <a:t>Interim progress reports to Congress to help ensure effective implementation </a:t>
          </a:r>
          <a:endParaRPr lang="en-US" dirty="0">
            <a:latin typeface="Arial" panose="020B0604020202020204" pitchFamily="34" charset="0"/>
            <a:ea typeface="+mn-ea"/>
            <a:cs typeface="Arial" panose="020B0604020202020204" pitchFamily="34" charset="0"/>
          </a:endParaRPr>
        </a:p>
      </dgm:t>
    </dgm:pt>
    <dgm:pt modelId="{85E37872-E8C4-4347-AD02-B7811E438E99}" type="parTrans" cxnId="{570BE02F-D80B-4AC0-9224-E61B48A0B221}">
      <dgm:prSet/>
      <dgm:spPr/>
      <dgm:t>
        <a:bodyPr/>
        <a:lstStyle/>
        <a:p>
          <a:endParaRPr lang="en-US"/>
        </a:p>
      </dgm:t>
    </dgm:pt>
    <dgm:pt modelId="{1A25263C-6D4A-4A00-BA55-8DB4387570E5}" type="sibTrans" cxnId="{570BE02F-D80B-4AC0-9224-E61B48A0B221}">
      <dgm:prSet/>
      <dgm:spPr/>
      <dgm:t>
        <a:bodyPr/>
        <a:lstStyle/>
        <a:p>
          <a:endParaRPr lang="en-US"/>
        </a:p>
      </dgm:t>
    </dgm:pt>
    <dgm:pt modelId="{0756FE6C-C081-4E47-9F54-B14898DFD8BD}">
      <dgm:prSet/>
      <dgm:spPr>
        <a:xfrm rot="10800000">
          <a:off x="0" y="1015848"/>
          <a:ext cx="7848600" cy="1023573"/>
        </a:xfrm>
        <a:solidFill>
          <a:srgbClr val="0070C0"/>
        </a:solidFill>
      </dgm:spPr>
      <dgm:t>
        <a:bodyPr/>
        <a:lstStyle/>
        <a:p>
          <a:pPr rtl="0">
            <a:lnSpc>
              <a:spcPct val="85000"/>
            </a:lnSpc>
            <a:spcAft>
              <a:spcPts val="600"/>
            </a:spcAft>
          </a:pPr>
          <a:r>
            <a:rPr lang="en-US" dirty="0" smtClean="0">
              <a:latin typeface="Arial" panose="020B0604020202020204" pitchFamily="34" charset="0"/>
              <a:ea typeface="+mn-ea"/>
              <a:cs typeface="Arial" panose="020B0604020202020204" pitchFamily="34" charset="0"/>
            </a:rPr>
            <a:t>Constructive engagement with OMB and Treasury to help ensure challenges are addressed early</a:t>
          </a:r>
          <a:endParaRPr lang="en-US" dirty="0">
            <a:latin typeface="Arial" panose="020B0604020202020204" pitchFamily="34" charset="0"/>
            <a:ea typeface="+mn-ea"/>
            <a:cs typeface="Arial" panose="020B0604020202020204" pitchFamily="34" charset="0"/>
          </a:endParaRPr>
        </a:p>
      </dgm:t>
    </dgm:pt>
    <dgm:pt modelId="{82F5F50F-9A1D-4B84-9A45-8B2E0AD9EEB5}" type="parTrans" cxnId="{B7B9E428-E9B8-43A1-B626-6F70EF09C6EF}">
      <dgm:prSet/>
      <dgm:spPr/>
      <dgm:t>
        <a:bodyPr/>
        <a:lstStyle/>
        <a:p>
          <a:endParaRPr lang="en-US"/>
        </a:p>
      </dgm:t>
    </dgm:pt>
    <dgm:pt modelId="{4BE8FECA-1946-4E74-8EA7-8BD59176AF76}" type="sibTrans" cxnId="{B7B9E428-E9B8-43A1-B626-6F70EF09C6EF}">
      <dgm:prSet/>
      <dgm:spPr/>
      <dgm:t>
        <a:bodyPr/>
        <a:lstStyle/>
        <a:p>
          <a:endParaRPr lang="en-US" dirty="0"/>
        </a:p>
      </dgm:t>
    </dgm:pt>
    <dgm:pt modelId="{BD4CA884-3DAC-4F8C-99A1-640C08817E91}" type="pres">
      <dgm:prSet presAssocID="{B7A5C208-2734-4871-A224-A04A428BC799}" presName="outerComposite" presStyleCnt="0">
        <dgm:presLayoutVars>
          <dgm:chMax val="5"/>
          <dgm:dir/>
          <dgm:resizeHandles val="exact"/>
        </dgm:presLayoutVars>
      </dgm:prSet>
      <dgm:spPr/>
      <dgm:t>
        <a:bodyPr/>
        <a:lstStyle/>
        <a:p>
          <a:endParaRPr lang="en-US"/>
        </a:p>
      </dgm:t>
    </dgm:pt>
    <dgm:pt modelId="{442E6507-5BB0-4668-9589-D624E28A3436}" type="pres">
      <dgm:prSet presAssocID="{B7A5C208-2734-4871-A224-A04A428BC799}" presName="dummyMaxCanvas" presStyleCnt="0">
        <dgm:presLayoutVars/>
      </dgm:prSet>
      <dgm:spPr/>
      <dgm:t>
        <a:bodyPr/>
        <a:lstStyle/>
        <a:p>
          <a:endParaRPr lang="en-US"/>
        </a:p>
      </dgm:t>
    </dgm:pt>
    <dgm:pt modelId="{9222C83D-98A7-4525-9997-5994AD6D2E7E}" type="pres">
      <dgm:prSet presAssocID="{B7A5C208-2734-4871-A224-A04A428BC799}" presName="ThreeNodes_1" presStyleLbl="node1" presStyleIdx="0" presStyleCnt="3">
        <dgm:presLayoutVars>
          <dgm:bulletEnabled val="1"/>
        </dgm:presLayoutVars>
      </dgm:prSet>
      <dgm:spPr/>
      <dgm:t>
        <a:bodyPr/>
        <a:lstStyle/>
        <a:p>
          <a:endParaRPr lang="en-US"/>
        </a:p>
      </dgm:t>
    </dgm:pt>
    <dgm:pt modelId="{3A44FC22-9937-43E8-8A12-6839C6909CB3}" type="pres">
      <dgm:prSet presAssocID="{B7A5C208-2734-4871-A224-A04A428BC799}" presName="ThreeNodes_2" presStyleLbl="node1" presStyleIdx="1" presStyleCnt="3">
        <dgm:presLayoutVars>
          <dgm:bulletEnabled val="1"/>
        </dgm:presLayoutVars>
      </dgm:prSet>
      <dgm:spPr/>
      <dgm:t>
        <a:bodyPr/>
        <a:lstStyle/>
        <a:p>
          <a:endParaRPr lang="en-US"/>
        </a:p>
      </dgm:t>
    </dgm:pt>
    <dgm:pt modelId="{05BF53F4-E561-46AF-A789-DA385E160CF0}" type="pres">
      <dgm:prSet presAssocID="{B7A5C208-2734-4871-A224-A04A428BC799}" presName="ThreeNodes_3" presStyleLbl="node1" presStyleIdx="2" presStyleCnt="3">
        <dgm:presLayoutVars>
          <dgm:bulletEnabled val="1"/>
        </dgm:presLayoutVars>
      </dgm:prSet>
      <dgm:spPr/>
      <dgm:t>
        <a:bodyPr/>
        <a:lstStyle/>
        <a:p>
          <a:endParaRPr lang="en-US"/>
        </a:p>
      </dgm:t>
    </dgm:pt>
    <dgm:pt modelId="{A808AE4A-ABC4-4299-91A6-97147E35685F}" type="pres">
      <dgm:prSet presAssocID="{B7A5C208-2734-4871-A224-A04A428BC799}" presName="ThreeConn_1-2" presStyleLbl="fgAccFollowNode1" presStyleIdx="0" presStyleCnt="2">
        <dgm:presLayoutVars>
          <dgm:bulletEnabled val="1"/>
        </dgm:presLayoutVars>
      </dgm:prSet>
      <dgm:spPr/>
      <dgm:t>
        <a:bodyPr/>
        <a:lstStyle/>
        <a:p>
          <a:endParaRPr lang="en-US"/>
        </a:p>
      </dgm:t>
    </dgm:pt>
    <dgm:pt modelId="{DD1C9DA0-0040-4EEE-9A91-2525AB938044}" type="pres">
      <dgm:prSet presAssocID="{B7A5C208-2734-4871-A224-A04A428BC799}" presName="ThreeConn_2-3" presStyleLbl="fgAccFollowNode1" presStyleIdx="1" presStyleCnt="2">
        <dgm:presLayoutVars>
          <dgm:bulletEnabled val="1"/>
        </dgm:presLayoutVars>
      </dgm:prSet>
      <dgm:spPr/>
      <dgm:t>
        <a:bodyPr/>
        <a:lstStyle/>
        <a:p>
          <a:endParaRPr lang="en-US"/>
        </a:p>
      </dgm:t>
    </dgm:pt>
    <dgm:pt modelId="{30D0692A-5FA8-4D71-8ABD-324BA1986CE3}" type="pres">
      <dgm:prSet presAssocID="{B7A5C208-2734-4871-A224-A04A428BC799}" presName="ThreeNodes_1_text" presStyleLbl="node1" presStyleIdx="2" presStyleCnt="3">
        <dgm:presLayoutVars>
          <dgm:bulletEnabled val="1"/>
        </dgm:presLayoutVars>
      </dgm:prSet>
      <dgm:spPr/>
      <dgm:t>
        <a:bodyPr/>
        <a:lstStyle/>
        <a:p>
          <a:endParaRPr lang="en-US"/>
        </a:p>
      </dgm:t>
    </dgm:pt>
    <dgm:pt modelId="{D8FB4A92-F3A2-4E7A-AAAD-61F2EA8F8CB3}" type="pres">
      <dgm:prSet presAssocID="{B7A5C208-2734-4871-A224-A04A428BC799}" presName="ThreeNodes_2_text" presStyleLbl="node1" presStyleIdx="2" presStyleCnt="3">
        <dgm:presLayoutVars>
          <dgm:bulletEnabled val="1"/>
        </dgm:presLayoutVars>
      </dgm:prSet>
      <dgm:spPr/>
      <dgm:t>
        <a:bodyPr/>
        <a:lstStyle/>
        <a:p>
          <a:endParaRPr lang="en-US"/>
        </a:p>
      </dgm:t>
    </dgm:pt>
    <dgm:pt modelId="{0ADB0600-54CB-47BB-83E6-76DC8BD48C8F}" type="pres">
      <dgm:prSet presAssocID="{B7A5C208-2734-4871-A224-A04A428BC799}" presName="ThreeNodes_3_text" presStyleLbl="node1" presStyleIdx="2" presStyleCnt="3">
        <dgm:presLayoutVars>
          <dgm:bulletEnabled val="1"/>
        </dgm:presLayoutVars>
      </dgm:prSet>
      <dgm:spPr/>
      <dgm:t>
        <a:bodyPr/>
        <a:lstStyle/>
        <a:p>
          <a:endParaRPr lang="en-US"/>
        </a:p>
      </dgm:t>
    </dgm:pt>
  </dgm:ptLst>
  <dgm:cxnLst>
    <dgm:cxn modelId="{FFDF4AE9-ADA0-4CCA-9416-310132933A56}" srcId="{B7A5C208-2734-4871-A224-A04A428BC799}" destId="{6B72D9F2-6D08-4154-BA3E-D43D44F8213D}" srcOrd="0" destOrd="0" parTransId="{174EF358-94CE-4792-ADE5-559A39F7FB35}" sibTransId="{E81AF707-79E9-40BE-BDAF-3F44AE9FB96A}"/>
    <dgm:cxn modelId="{A3C9F692-6963-4A51-BA27-1E639C4213E2}" type="presOf" srcId="{E81AF707-79E9-40BE-BDAF-3F44AE9FB96A}" destId="{A808AE4A-ABC4-4299-91A6-97147E35685F}" srcOrd="0" destOrd="0" presId="urn:microsoft.com/office/officeart/2005/8/layout/vProcess5"/>
    <dgm:cxn modelId="{9AA6E60C-BC8C-4D15-A16E-D93919593126}" type="presOf" srcId="{046BB1B0-417C-4938-A775-6AA899A013EF}" destId="{05BF53F4-E561-46AF-A789-DA385E160CF0}" srcOrd="0" destOrd="0" presId="urn:microsoft.com/office/officeart/2005/8/layout/vProcess5"/>
    <dgm:cxn modelId="{B7B9E428-E9B8-43A1-B626-6F70EF09C6EF}" srcId="{B7A5C208-2734-4871-A224-A04A428BC799}" destId="{0756FE6C-C081-4E47-9F54-B14898DFD8BD}" srcOrd="1" destOrd="0" parTransId="{82F5F50F-9A1D-4B84-9A45-8B2E0AD9EEB5}" sibTransId="{4BE8FECA-1946-4E74-8EA7-8BD59176AF76}"/>
    <dgm:cxn modelId="{DAF12362-B20B-44D1-90E3-3246AE2C2CE6}" type="presOf" srcId="{6B72D9F2-6D08-4154-BA3E-D43D44F8213D}" destId="{30D0692A-5FA8-4D71-8ABD-324BA1986CE3}" srcOrd="1" destOrd="0" presId="urn:microsoft.com/office/officeart/2005/8/layout/vProcess5"/>
    <dgm:cxn modelId="{570BE02F-D80B-4AC0-9224-E61B48A0B221}" srcId="{B7A5C208-2734-4871-A224-A04A428BC799}" destId="{046BB1B0-417C-4938-A775-6AA899A013EF}" srcOrd="2" destOrd="0" parTransId="{85E37872-E8C4-4347-AD02-B7811E438E99}" sibTransId="{1A25263C-6D4A-4A00-BA55-8DB4387570E5}"/>
    <dgm:cxn modelId="{97081E38-63FA-405A-8434-5CFBADE22CCD}" type="presOf" srcId="{B7A5C208-2734-4871-A224-A04A428BC799}" destId="{BD4CA884-3DAC-4F8C-99A1-640C08817E91}" srcOrd="0" destOrd="0" presId="urn:microsoft.com/office/officeart/2005/8/layout/vProcess5"/>
    <dgm:cxn modelId="{BEE6B251-FB71-410B-9615-DC84E0C86060}" type="presOf" srcId="{4BE8FECA-1946-4E74-8EA7-8BD59176AF76}" destId="{DD1C9DA0-0040-4EEE-9A91-2525AB938044}" srcOrd="0" destOrd="0" presId="urn:microsoft.com/office/officeart/2005/8/layout/vProcess5"/>
    <dgm:cxn modelId="{93D62479-9AA4-4E0B-9C57-DF8A2D1FE70F}" type="presOf" srcId="{6B72D9F2-6D08-4154-BA3E-D43D44F8213D}" destId="{9222C83D-98A7-4525-9997-5994AD6D2E7E}" srcOrd="0" destOrd="0" presId="urn:microsoft.com/office/officeart/2005/8/layout/vProcess5"/>
    <dgm:cxn modelId="{781DCB4E-D4A0-4219-9B8E-98A2454C9F30}" type="presOf" srcId="{046BB1B0-417C-4938-A775-6AA899A013EF}" destId="{0ADB0600-54CB-47BB-83E6-76DC8BD48C8F}" srcOrd="1" destOrd="0" presId="urn:microsoft.com/office/officeart/2005/8/layout/vProcess5"/>
    <dgm:cxn modelId="{69344574-E39E-4765-A2CB-1B5CBD57F537}" type="presOf" srcId="{0756FE6C-C081-4E47-9F54-B14898DFD8BD}" destId="{3A44FC22-9937-43E8-8A12-6839C6909CB3}" srcOrd="0" destOrd="0" presId="urn:microsoft.com/office/officeart/2005/8/layout/vProcess5"/>
    <dgm:cxn modelId="{140A620E-90CD-46DA-8EBD-21F1B5B77239}" type="presOf" srcId="{0756FE6C-C081-4E47-9F54-B14898DFD8BD}" destId="{D8FB4A92-F3A2-4E7A-AAAD-61F2EA8F8CB3}" srcOrd="1" destOrd="0" presId="urn:microsoft.com/office/officeart/2005/8/layout/vProcess5"/>
    <dgm:cxn modelId="{F04E2418-D5EA-495A-BB39-5501EF1BD6C4}" type="presParOf" srcId="{BD4CA884-3DAC-4F8C-99A1-640C08817E91}" destId="{442E6507-5BB0-4668-9589-D624E28A3436}" srcOrd="0" destOrd="0" presId="urn:microsoft.com/office/officeart/2005/8/layout/vProcess5"/>
    <dgm:cxn modelId="{FF9A137A-4A20-44BE-8D14-4B56C5B2720F}" type="presParOf" srcId="{BD4CA884-3DAC-4F8C-99A1-640C08817E91}" destId="{9222C83D-98A7-4525-9997-5994AD6D2E7E}" srcOrd="1" destOrd="0" presId="urn:microsoft.com/office/officeart/2005/8/layout/vProcess5"/>
    <dgm:cxn modelId="{3822EA73-6298-4B5D-9F03-67A28F603527}" type="presParOf" srcId="{BD4CA884-3DAC-4F8C-99A1-640C08817E91}" destId="{3A44FC22-9937-43E8-8A12-6839C6909CB3}" srcOrd="2" destOrd="0" presId="urn:microsoft.com/office/officeart/2005/8/layout/vProcess5"/>
    <dgm:cxn modelId="{9A8B8ECB-2A11-4821-995F-4299F7CB0BC5}" type="presParOf" srcId="{BD4CA884-3DAC-4F8C-99A1-640C08817E91}" destId="{05BF53F4-E561-46AF-A789-DA385E160CF0}" srcOrd="3" destOrd="0" presId="urn:microsoft.com/office/officeart/2005/8/layout/vProcess5"/>
    <dgm:cxn modelId="{39DE3F43-6C9C-432F-A4C4-EC40ED21B03D}" type="presParOf" srcId="{BD4CA884-3DAC-4F8C-99A1-640C08817E91}" destId="{A808AE4A-ABC4-4299-91A6-97147E35685F}" srcOrd="4" destOrd="0" presId="urn:microsoft.com/office/officeart/2005/8/layout/vProcess5"/>
    <dgm:cxn modelId="{034E3BD1-4526-4ED6-AB3D-01681157EA1A}" type="presParOf" srcId="{BD4CA884-3DAC-4F8C-99A1-640C08817E91}" destId="{DD1C9DA0-0040-4EEE-9A91-2525AB938044}" srcOrd="5" destOrd="0" presId="urn:microsoft.com/office/officeart/2005/8/layout/vProcess5"/>
    <dgm:cxn modelId="{3BE5BCB7-9B0D-4C15-ACE6-E127ABE4DA32}" type="presParOf" srcId="{BD4CA884-3DAC-4F8C-99A1-640C08817E91}" destId="{30D0692A-5FA8-4D71-8ABD-324BA1986CE3}" srcOrd="6" destOrd="0" presId="urn:microsoft.com/office/officeart/2005/8/layout/vProcess5"/>
    <dgm:cxn modelId="{50600DE9-2B0E-4280-BABE-E9A5E560EFB3}" type="presParOf" srcId="{BD4CA884-3DAC-4F8C-99A1-640C08817E91}" destId="{D8FB4A92-F3A2-4E7A-AAAD-61F2EA8F8CB3}" srcOrd="7" destOrd="0" presId="urn:microsoft.com/office/officeart/2005/8/layout/vProcess5"/>
    <dgm:cxn modelId="{30B212D2-5876-465B-B708-E3363C139551}" type="presParOf" srcId="{BD4CA884-3DAC-4F8C-99A1-640C08817E91}" destId="{0ADB0600-54CB-47BB-83E6-76DC8BD48C8F}" srcOrd="8"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25F9FC2-6F52-4011-8631-AAFDDEA332ED}"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AEAB5671-AEFC-4DB6-A4E3-9F1DC5DCF3FA}">
      <dgm:prSet phldrT="[Text]"/>
      <dgm:spPr>
        <a:solidFill>
          <a:srgbClr val="0070C0"/>
        </a:solidFill>
      </dgm:spPr>
      <dgm:t>
        <a:bodyPr/>
        <a:lstStyle/>
        <a:p>
          <a:r>
            <a:rPr lang="en-US" b="1" dirty="0" smtClean="0"/>
            <a:t>November 2017 </a:t>
          </a:r>
          <a:r>
            <a:rPr lang="en-US" dirty="0" smtClean="0"/>
            <a:t>(Mandated report)</a:t>
          </a:r>
          <a:endParaRPr lang="en-US" dirty="0"/>
        </a:p>
      </dgm:t>
    </dgm:pt>
    <dgm:pt modelId="{1E36EF53-D706-4BCA-ADD9-36384D1FDAF8}" type="parTrans" cxnId="{7E038D49-B78B-4045-9642-8AAF3F93CD33}">
      <dgm:prSet/>
      <dgm:spPr/>
      <dgm:t>
        <a:bodyPr/>
        <a:lstStyle/>
        <a:p>
          <a:endParaRPr lang="en-US"/>
        </a:p>
      </dgm:t>
    </dgm:pt>
    <dgm:pt modelId="{6328356B-121C-4916-932D-A561E679ED0B}" type="sibTrans" cxnId="{7E038D49-B78B-4045-9642-8AAF3F93CD33}">
      <dgm:prSet/>
      <dgm:spPr/>
      <dgm:t>
        <a:bodyPr/>
        <a:lstStyle/>
        <a:p>
          <a:endParaRPr lang="en-US"/>
        </a:p>
      </dgm:t>
    </dgm:pt>
    <dgm:pt modelId="{787D9F5F-C8BC-4456-969E-E7C6A8448B31}">
      <dgm:prSet/>
      <dgm:spPr/>
      <dgm:t>
        <a:bodyPr/>
        <a:lstStyle/>
        <a:p>
          <a:r>
            <a:rPr lang="en-US" dirty="0" smtClean="0"/>
            <a:t>Assess the completeness, timeliness, and accuracy of the data submitted under the DATA Act and the implementation and use of data standards by conducting a random sample of data in USAspending.gov. </a:t>
          </a:r>
          <a:endParaRPr lang="en-US" dirty="0"/>
        </a:p>
      </dgm:t>
    </dgm:pt>
    <dgm:pt modelId="{E97D50D0-E92C-4CB0-87EE-FEE5B98CCD78}" type="parTrans" cxnId="{14C8BCB6-E21B-4CC8-89CF-2E961DFB0383}">
      <dgm:prSet/>
      <dgm:spPr/>
      <dgm:t>
        <a:bodyPr/>
        <a:lstStyle/>
        <a:p>
          <a:endParaRPr lang="en-US"/>
        </a:p>
      </dgm:t>
    </dgm:pt>
    <dgm:pt modelId="{A5664F1A-654E-4851-937A-CE1395E6629F}" type="sibTrans" cxnId="{14C8BCB6-E21B-4CC8-89CF-2E961DFB0383}">
      <dgm:prSet/>
      <dgm:spPr/>
      <dgm:t>
        <a:bodyPr/>
        <a:lstStyle/>
        <a:p>
          <a:endParaRPr lang="en-US"/>
        </a:p>
      </dgm:t>
    </dgm:pt>
    <dgm:pt modelId="{C6A450AF-3631-457D-B2A6-7C7AF9202A8D}">
      <dgm:prSet/>
      <dgm:spPr/>
      <dgm:t>
        <a:bodyPr/>
        <a:lstStyle/>
        <a:p>
          <a:r>
            <a:rPr lang="en-US" dirty="0" smtClean="0"/>
            <a:t>Assess OMB and Treasury’s progress toward addressing issues related to implementation of the DATA Act.</a:t>
          </a:r>
          <a:endParaRPr lang="en-US" dirty="0"/>
        </a:p>
      </dgm:t>
    </dgm:pt>
    <dgm:pt modelId="{7CE21F6F-9372-49BD-83E9-201C27C07318}" type="parTrans" cxnId="{77CB0BF4-7DFA-4BE1-8B16-383230EBD39B}">
      <dgm:prSet/>
      <dgm:spPr/>
      <dgm:t>
        <a:bodyPr/>
        <a:lstStyle/>
        <a:p>
          <a:endParaRPr lang="en-US"/>
        </a:p>
      </dgm:t>
    </dgm:pt>
    <dgm:pt modelId="{C45BE4D8-9098-4492-835D-771136ABCD63}" type="sibTrans" cxnId="{77CB0BF4-7DFA-4BE1-8B16-383230EBD39B}">
      <dgm:prSet/>
      <dgm:spPr/>
      <dgm:t>
        <a:bodyPr/>
        <a:lstStyle/>
        <a:p>
          <a:endParaRPr lang="en-US"/>
        </a:p>
      </dgm:t>
    </dgm:pt>
    <dgm:pt modelId="{4610F2A7-96B8-4B31-86AC-D4B356E77AD5}">
      <dgm:prSet/>
      <dgm:spPr>
        <a:solidFill>
          <a:schemeClr val="accent6">
            <a:lumMod val="50000"/>
          </a:schemeClr>
        </a:solidFill>
      </dgm:spPr>
      <dgm:t>
        <a:bodyPr/>
        <a:lstStyle/>
        <a:p>
          <a:r>
            <a:rPr lang="en-US" b="1" dirty="0" smtClean="0"/>
            <a:t>Spring 2018 </a:t>
          </a:r>
          <a:r>
            <a:rPr lang="en-US" dirty="0" smtClean="0"/>
            <a:t>(Supplemental report)</a:t>
          </a:r>
          <a:endParaRPr lang="en-US" dirty="0"/>
        </a:p>
      </dgm:t>
    </dgm:pt>
    <dgm:pt modelId="{80E96ADE-C6AE-4243-B77B-3A9675294D67}" type="parTrans" cxnId="{4204FB19-8902-4CB8-9A36-5DF466C64E1B}">
      <dgm:prSet/>
      <dgm:spPr/>
      <dgm:t>
        <a:bodyPr/>
        <a:lstStyle/>
        <a:p>
          <a:endParaRPr lang="en-US"/>
        </a:p>
      </dgm:t>
    </dgm:pt>
    <dgm:pt modelId="{BEE09811-38BC-4682-BBBF-84E167B855D8}" type="sibTrans" cxnId="{4204FB19-8902-4CB8-9A36-5DF466C64E1B}">
      <dgm:prSet/>
      <dgm:spPr/>
      <dgm:t>
        <a:bodyPr/>
        <a:lstStyle/>
        <a:p>
          <a:endParaRPr lang="en-US"/>
        </a:p>
      </dgm:t>
    </dgm:pt>
    <dgm:pt modelId="{0B55ED4E-B3A7-4176-850F-D6E6ABF546B8}">
      <dgm:prSet/>
      <dgm:spPr/>
      <dgm:t>
        <a:bodyPr/>
        <a:lstStyle/>
        <a:p>
          <a:r>
            <a:rPr lang="en-US" dirty="0" smtClean="0"/>
            <a:t>Obtain, review, and summarize the OIGs November 2017 reports on the data completeness, timeliness, quality, and accuracy of the data sampled and the implementation and use of data standards by Federal agencies.</a:t>
          </a:r>
          <a:endParaRPr lang="en-US" dirty="0"/>
        </a:p>
      </dgm:t>
    </dgm:pt>
    <dgm:pt modelId="{BC05391A-DB7E-47AC-82D8-F061133EA1B9}" type="parTrans" cxnId="{907F7F72-EA94-47FC-AFE3-31CE0389D67D}">
      <dgm:prSet/>
      <dgm:spPr/>
      <dgm:t>
        <a:bodyPr/>
        <a:lstStyle/>
        <a:p>
          <a:endParaRPr lang="en-US"/>
        </a:p>
      </dgm:t>
    </dgm:pt>
    <dgm:pt modelId="{BDC43624-2AD7-4D9C-9259-1ADDE9EBE3B9}" type="sibTrans" cxnId="{907F7F72-EA94-47FC-AFE3-31CE0389D67D}">
      <dgm:prSet/>
      <dgm:spPr/>
      <dgm:t>
        <a:bodyPr/>
        <a:lstStyle/>
        <a:p>
          <a:endParaRPr lang="en-US"/>
        </a:p>
      </dgm:t>
    </dgm:pt>
    <dgm:pt modelId="{0B963151-D9CC-4016-B083-24715226DA69}">
      <dgm:prSet/>
      <dgm:spPr/>
      <dgm:t>
        <a:bodyPr/>
        <a:lstStyle/>
        <a:p>
          <a:endParaRPr lang="en-US" dirty="0"/>
        </a:p>
      </dgm:t>
    </dgm:pt>
    <dgm:pt modelId="{697B02AF-E896-4F61-B20A-112FA8314380}" type="parTrans" cxnId="{FCA542A3-E828-4F19-A3DE-296E05D5D382}">
      <dgm:prSet/>
      <dgm:spPr/>
      <dgm:t>
        <a:bodyPr/>
        <a:lstStyle/>
        <a:p>
          <a:endParaRPr lang="en-US"/>
        </a:p>
      </dgm:t>
    </dgm:pt>
    <dgm:pt modelId="{542FEADC-8B12-4087-B309-6539CDD475FF}" type="sibTrans" cxnId="{FCA542A3-E828-4F19-A3DE-296E05D5D382}">
      <dgm:prSet/>
      <dgm:spPr/>
      <dgm:t>
        <a:bodyPr/>
        <a:lstStyle/>
        <a:p>
          <a:endParaRPr lang="en-US"/>
        </a:p>
      </dgm:t>
    </dgm:pt>
    <dgm:pt modelId="{FFFA147F-AC26-4BBB-8DDB-348E248CFE6E}">
      <dgm:prSet/>
      <dgm:spPr/>
      <dgm:t>
        <a:bodyPr/>
        <a:lstStyle/>
        <a:p>
          <a:endParaRPr lang="en-US" dirty="0"/>
        </a:p>
      </dgm:t>
    </dgm:pt>
    <dgm:pt modelId="{9B2AA54D-074A-4F16-827E-FBCCA6886E91}" type="parTrans" cxnId="{B4D36945-CE96-4F9C-A6DF-E2977610B02E}">
      <dgm:prSet/>
      <dgm:spPr/>
      <dgm:t>
        <a:bodyPr/>
        <a:lstStyle/>
        <a:p>
          <a:endParaRPr lang="en-US"/>
        </a:p>
      </dgm:t>
    </dgm:pt>
    <dgm:pt modelId="{EE9CE370-452B-485F-9628-97514F7EDC6B}" type="sibTrans" cxnId="{B4D36945-CE96-4F9C-A6DF-E2977610B02E}">
      <dgm:prSet/>
      <dgm:spPr/>
      <dgm:t>
        <a:bodyPr/>
        <a:lstStyle/>
        <a:p>
          <a:endParaRPr lang="en-US"/>
        </a:p>
      </dgm:t>
    </dgm:pt>
    <dgm:pt modelId="{8FD56E3B-F0AA-4DE4-B704-4DBCF4E5E8E4}" type="pres">
      <dgm:prSet presAssocID="{425F9FC2-6F52-4011-8631-AAFDDEA332ED}" presName="linear" presStyleCnt="0">
        <dgm:presLayoutVars>
          <dgm:animLvl val="lvl"/>
          <dgm:resizeHandles val="exact"/>
        </dgm:presLayoutVars>
      </dgm:prSet>
      <dgm:spPr/>
      <dgm:t>
        <a:bodyPr/>
        <a:lstStyle/>
        <a:p>
          <a:endParaRPr lang="en-US"/>
        </a:p>
      </dgm:t>
    </dgm:pt>
    <dgm:pt modelId="{C6515DCA-55B2-4F84-95B4-38933E51177D}" type="pres">
      <dgm:prSet presAssocID="{AEAB5671-AEFC-4DB6-A4E3-9F1DC5DCF3FA}" presName="parentText" presStyleLbl="node1" presStyleIdx="0" presStyleCnt="2">
        <dgm:presLayoutVars>
          <dgm:chMax val="0"/>
          <dgm:bulletEnabled val="1"/>
        </dgm:presLayoutVars>
      </dgm:prSet>
      <dgm:spPr/>
      <dgm:t>
        <a:bodyPr/>
        <a:lstStyle/>
        <a:p>
          <a:endParaRPr lang="en-US"/>
        </a:p>
      </dgm:t>
    </dgm:pt>
    <dgm:pt modelId="{3E52802E-7AF0-4551-B04F-F309C360BFF6}" type="pres">
      <dgm:prSet presAssocID="{AEAB5671-AEFC-4DB6-A4E3-9F1DC5DCF3FA}" presName="childText" presStyleLbl="revTx" presStyleIdx="0" presStyleCnt="2">
        <dgm:presLayoutVars>
          <dgm:bulletEnabled val="1"/>
        </dgm:presLayoutVars>
      </dgm:prSet>
      <dgm:spPr/>
      <dgm:t>
        <a:bodyPr/>
        <a:lstStyle/>
        <a:p>
          <a:endParaRPr lang="en-US"/>
        </a:p>
      </dgm:t>
    </dgm:pt>
    <dgm:pt modelId="{43CF99F7-2866-4DD1-9963-A113B40A6A6E}" type="pres">
      <dgm:prSet presAssocID="{4610F2A7-96B8-4B31-86AC-D4B356E77AD5}" presName="parentText" presStyleLbl="node1" presStyleIdx="1" presStyleCnt="2">
        <dgm:presLayoutVars>
          <dgm:chMax val="0"/>
          <dgm:bulletEnabled val="1"/>
        </dgm:presLayoutVars>
      </dgm:prSet>
      <dgm:spPr/>
      <dgm:t>
        <a:bodyPr/>
        <a:lstStyle/>
        <a:p>
          <a:endParaRPr lang="en-US"/>
        </a:p>
      </dgm:t>
    </dgm:pt>
    <dgm:pt modelId="{29AFF51F-E5D4-4B7E-82FE-23BE7645AF03}" type="pres">
      <dgm:prSet presAssocID="{4610F2A7-96B8-4B31-86AC-D4B356E77AD5}" presName="childText" presStyleLbl="revTx" presStyleIdx="1" presStyleCnt="2" custLinFactNeighborY="23821">
        <dgm:presLayoutVars>
          <dgm:bulletEnabled val="1"/>
        </dgm:presLayoutVars>
      </dgm:prSet>
      <dgm:spPr/>
      <dgm:t>
        <a:bodyPr/>
        <a:lstStyle/>
        <a:p>
          <a:endParaRPr lang="en-US"/>
        </a:p>
      </dgm:t>
    </dgm:pt>
  </dgm:ptLst>
  <dgm:cxnLst>
    <dgm:cxn modelId="{6AED8F7B-B474-49F2-A558-6C83546CCDFD}" type="presOf" srcId="{425F9FC2-6F52-4011-8631-AAFDDEA332ED}" destId="{8FD56E3B-F0AA-4DE4-B704-4DBCF4E5E8E4}" srcOrd="0" destOrd="0" presId="urn:microsoft.com/office/officeart/2005/8/layout/vList2"/>
    <dgm:cxn modelId="{14C8BCB6-E21B-4CC8-89CF-2E961DFB0383}" srcId="{AEAB5671-AEFC-4DB6-A4E3-9F1DC5DCF3FA}" destId="{787D9F5F-C8BC-4456-969E-E7C6A8448B31}" srcOrd="0" destOrd="0" parTransId="{E97D50D0-E92C-4CB0-87EE-FEE5B98CCD78}" sibTransId="{A5664F1A-654E-4851-937A-CE1395E6629F}"/>
    <dgm:cxn modelId="{5D39E6D8-9A00-4258-AF3F-C6184C7EDDED}" type="presOf" srcId="{4610F2A7-96B8-4B31-86AC-D4B356E77AD5}" destId="{43CF99F7-2866-4DD1-9963-A113B40A6A6E}" srcOrd="0" destOrd="0" presId="urn:microsoft.com/office/officeart/2005/8/layout/vList2"/>
    <dgm:cxn modelId="{7BD44A24-3084-4E5B-AFB8-6172B92B9C0A}" type="presOf" srcId="{FFFA147F-AC26-4BBB-8DDB-348E248CFE6E}" destId="{3E52802E-7AF0-4551-B04F-F309C360BFF6}" srcOrd="0" destOrd="1" presId="urn:microsoft.com/office/officeart/2005/8/layout/vList2"/>
    <dgm:cxn modelId="{FC2FCFA1-2C01-47D5-B31A-9AE4C2EEC0F4}" type="presOf" srcId="{AEAB5671-AEFC-4DB6-A4E3-9F1DC5DCF3FA}" destId="{C6515DCA-55B2-4F84-95B4-38933E51177D}" srcOrd="0" destOrd="0" presId="urn:microsoft.com/office/officeart/2005/8/layout/vList2"/>
    <dgm:cxn modelId="{FCA542A3-E828-4F19-A3DE-296E05D5D382}" srcId="{AEAB5671-AEFC-4DB6-A4E3-9F1DC5DCF3FA}" destId="{0B963151-D9CC-4016-B083-24715226DA69}" srcOrd="3" destOrd="0" parTransId="{697B02AF-E896-4F61-B20A-112FA8314380}" sibTransId="{542FEADC-8B12-4087-B309-6539CDD475FF}"/>
    <dgm:cxn modelId="{8988B363-1A94-4FCB-BAD7-6DE9A8882605}" type="presOf" srcId="{0B963151-D9CC-4016-B083-24715226DA69}" destId="{3E52802E-7AF0-4551-B04F-F309C360BFF6}" srcOrd="0" destOrd="3" presId="urn:microsoft.com/office/officeart/2005/8/layout/vList2"/>
    <dgm:cxn modelId="{BD9445B6-D760-41E5-B556-26A8AA52FE29}" type="presOf" srcId="{787D9F5F-C8BC-4456-969E-E7C6A8448B31}" destId="{3E52802E-7AF0-4551-B04F-F309C360BFF6}" srcOrd="0" destOrd="0" presId="urn:microsoft.com/office/officeart/2005/8/layout/vList2"/>
    <dgm:cxn modelId="{B4D36945-CE96-4F9C-A6DF-E2977610B02E}" srcId="{AEAB5671-AEFC-4DB6-A4E3-9F1DC5DCF3FA}" destId="{FFFA147F-AC26-4BBB-8DDB-348E248CFE6E}" srcOrd="1" destOrd="0" parTransId="{9B2AA54D-074A-4F16-827E-FBCCA6886E91}" sibTransId="{EE9CE370-452B-485F-9628-97514F7EDC6B}"/>
    <dgm:cxn modelId="{4204FB19-8902-4CB8-9A36-5DF466C64E1B}" srcId="{425F9FC2-6F52-4011-8631-AAFDDEA332ED}" destId="{4610F2A7-96B8-4B31-86AC-D4B356E77AD5}" srcOrd="1" destOrd="0" parTransId="{80E96ADE-C6AE-4243-B77B-3A9675294D67}" sibTransId="{BEE09811-38BC-4682-BBBF-84E167B855D8}"/>
    <dgm:cxn modelId="{6B9C2B31-DC85-4D26-8C92-1D0394C8518B}" type="presOf" srcId="{0B55ED4E-B3A7-4176-850F-D6E6ABF546B8}" destId="{29AFF51F-E5D4-4B7E-82FE-23BE7645AF03}" srcOrd="0" destOrd="0" presId="urn:microsoft.com/office/officeart/2005/8/layout/vList2"/>
    <dgm:cxn modelId="{77CB0BF4-7DFA-4BE1-8B16-383230EBD39B}" srcId="{AEAB5671-AEFC-4DB6-A4E3-9F1DC5DCF3FA}" destId="{C6A450AF-3631-457D-B2A6-7C7AF9202A8D}" srcOrd="2" destOrd="0" parTransId="{7CE21F6F-9372-49BD-83E9-201C27C07318}" sibTransId="{C45BE4D8-9098-4492-835D-771136ABCD63}"/>
    <dgm:cxn modelId="{D7B86E88-DBF2-4B10-AEAC-934C479710BA}" type="presOf" srcId="{C6A450AF-3631-457D-B2A6-7C7AF9202A8D}" destId="{3E52802E-7AF0-4551-B04F-F309C360BFF6}" srcOrd="0" destOrd="2" presId="urn:microsoft.com/office/officeart/2005/8/layout/vList2"/>
    <dgm:cxn modelId="{7E038D49-B78B-4045-9642-8AAF3F93CD33}" srcId="{425F9FC2-6F52-4011-8631-AAFDDEA332ED}" destId="{AEAB5671-AEFC-4DB6-A4E3-9F1DC5DCF3FA}" srcOrd="0" destOrd="0" parTransId="{1E36EF53-D706-4BCA-ADD9-36384D1FDAF8}" sibTransId="{6328356B-121C-4916-932D-A561E679ED0B}"/>
    <dgm:cxn modelId="{907F7F72-EA94-47FC-AFE3-31CE0389D67D}" srcId="{4610F2A7-96B8-4B31-86AC-D4B356E77AD5}" destId="{0B55ED4E-B3A7-4176-850F-D6E6ABF546B8}" srcOrd="0" destOrd="0" parTransId="{BC05391A-DB7E-47AC-82D8-F061133EA1B9}" sibTransId="{BDC43624-2AD7-4D9C-9259-1ADDE9EBE3B9}"/>
    <dgm:cxn modelId="{8D389B45-AC12-4266-87D4-DC0BAA3A2A19}" type="presParOf" srcId="{8FD56E3B-F0AA-4DE4-B704-4DBCF4E5E8E4}" destId="{C6515DCA-55B2-4F84-95B4-38933E51177D}" srcOrd="0" destOrd="0" presId="urn:microsoft.com/office/officeart/2005/8/layout/vList2"/>
    <dgm:cxn modelId="{96B72435-6075-461F-A583-D476A3E7F72D}" type="presParOf" srcId="{8FD56E3B-F0AA-4DE4-B704-4DBCF4E5E8E4}" destId="{3E52802E-7AF0-4551-B04F-F309C360BFF6}" srcOrd="1" destOrd="0" presId="urn:microsoft.com/office/officeart/2005/8/layout/vList2"/>
    <dgm:cxn modelId="{60EDB35B-D69A-47F1-BFC1-EBA227D0E68D}" type="presParOf" srcId="{8FD56E3B-F0AA-4DE4-B704-4DBCF4E5E8E4}" destId="{43CF99F7-2866-4DD1-9963-A113B40A6A6E}" srcOrd="2" destOrd="0" presId="urn:microsoft.com/office/officeart/2005/8/layout/vList2"/>
    <dgm:cxn modelId="{ED6A80A3-6443-49F5-B910-1CA91439F14B}" type="presParOf" srcId="{8FD56E3B-F0AA-4DE4-B704-4DBCF4E5E8E4}" destId="{29AFF51F-E5D4-4B7E-82FE-23BE7645AF03}"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2C83D-98A7-4525-9997-5994AD6D2E7E}">
      <dsp:nvSpPr>
        <dsp:cNvPr id="0" name=""/>
        <dsp:cNvSpPr/>
      </dsp:nvSpPr>
      <dsp:spPr>
        <a:xfrm>
          <a:off x="0" y="0"/>
          <a:ext cx="6412230" cy="1280160"/>
        </a:xfrm>
        <a:prstGeom prst="roundRect">
          <a:avLst>
            <a:gd name="adj" fmla="val 10000"/>
          </a:avLst>
        </a:prstGeom>
        <a:solidFill>
          <a:srgbClr val="00A4DE"/>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90000"/>
            </a:lnSpc>
            <a:spcBef>
              <a:spcPct val="0"/>
            </a:spcBef>
            <a:spcAft>
              <a:spcPct val="35000"/>
            </a:spcAft>
          </a:pPr>
          <a:r>
            <a:rPr lang="en-US" sz="2300" kern="1200" dirty="0" smtClean="0">
              <a:latin typeface="Arial" panose="020B0604020202020204" pitchFamily="34" charset="0"/>
              <a:ea typeface="+mn-ea"/>
              <a:cs typeface="Arial" panose="020B0604020202020204" pitchFamily="34" charset="0"/>
            </a:rPr>
            <a:t>Ongoing engagement and monitoring as implementation progresses to help identify challenges</a:t>
          </a:r>
          <a:endParaRPr lang="en-US" sz="2300" kern="1200" dirty="0">
            <a:latin typeface="Arial" panose="020B0604020202020204" pitchFamily="34" charset="0"/>
            <a:ea typeface="+mn-ea"/>
            <a:cs typeface="Arial" panose="020B0604020202020204" pitchFamily="34" charset="0"/>
          </a:endParaRPr>
        </a:p>
      </dsp:txBody>
      <dsp:txXfrm>
        <a:off x="37495" y="37495"/>
        <a:ext cx="5030836" cy="1205170"/>
      </dsp:txXfrm>
    </dsp:sp>
    <dsp:sp modelId="{3A44FC22-9937-43E8-8A12-6839C6909CB3}">
      <dsp:nvSpPr>
        <dsp:cNvPr id="0" name=""/>
        <dsp:cNvSpPr/>
      </dsp:nvSpPr>
      <dsp:spPr>
        <a:xfrm>
          <a:off x="565784" y="1493520"/>
          <a:ext cx="6412230" cy="1280160"/>
        </a:xfrm>
        <a:prstGeom prst="roundRect">
          <a:avLst>
            <a:gd name="adj" fmla="val 10000"/>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85000"/>
            </a:lnSpc>
            <a:spcBef>
              <a:spcPct val="0"/>
            </a:spcBef>
            <a:spcAft>
              <a:spcPts val="600"/>
            </a:spcAft>
          </a:pPr>
          <a:r>
            <a:rPr lang="en-US" sz="2300" kern="1200" dirty="0" smtClean="0">
              <a:latin typeface="Arial" panose="020B0604020202020204" pitchFamily="34" charset="0"/>
              <a:ea typeface="+mn-ea"/>
              <a:cs typeface="Arial" panose="020B0604020202020204" pitchFamily="34" charset="0"/>
            </a:rPr>
            <a:t>Constructive engagement with OMB and Treasury to help ensure challenges are addressed early</a:t>
          </a:r>
          <a:endParaRPr lang="en-US" sz="2300" kern="1200" dirty="0">
            <a:latin typeface="Arial" panose="020B0604020202020204" pitchFamily="34" charset="0"/>
            <a:ea typeface="+mn-ea"/>
            <a:cs typeface="Arial" panose="020B0604020202020204" pitchFamily="34" charset="0"/>
          </a:endParaRPr>
        </a:p>
      </dsp:txBody>
      <dsp:txXfrm>
        <a:off x="603279" y="1531015"/>
        <a:ext cx="4939351" cy="1205170"/>
      </dsp:txXfrm>
    </dsp:sp>
    <dsp:sp modelId="{05BF53F4-E561-46AF-A789-DA385E160CF0}">
      <dsp:nvSpPr>
        <dsp:cNvPr id="0" name=""/>
        <dsp:cNvSpPr/>
      </dsp:nvSpPr>
      <dsp:spPr>
        <a:xfrm>
          <a:off x="1131569" y="2987040"/>
          <a:ext cx="6412230" cy="1280160"/>
        </a:xfrm>
        <a:prstGeom prst="roundRect">
          <a:avLst>
            <a:gd name="adj" fmla="val 10000"/>
          </a:avLst>
        </a:prstGeom>
        <a:solidFill>
          <a:schemeClr val="accent6">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rtl="0">
            <a:lnSpc>
              <a:spcPct val="85000"/>
            </a:lnSpc>
            <a:spcBef>
              <a:spcPct val="0"/>
            </a:spcBef>
            <a:spcAft>
              <a:spcPts val="600"/>
            </a:spcAft>
          </a:pPr>
          <a:r>
            <a:rPr lang="en-US" sz="2300" kern="1200" dirty="0" smtClean="0">
              <a:latin typeface="Arial" panose="020B0604020202020204" pitchFamily="34" charset="0"/>
              <a:ea typeface="+mn-ea"/>
              <a:cs typeface="Arial" panose="020B0604020202020204" pitchFamily="34" charset="0"/>
            </a:rPr>
            <a:t>Interim progress reports to Congress to help ensure effective implementation </a:t>
          </a:r>
          <a:endParaRPr lang="en-US" sz="2300" kern="1200" dirty="0">
            <a:latin typeface="Arial" panose="020B0604020202020204" pitchFamily="34" charset="0"/>
            <a:ea typeface="+mn-ea"/>
            <a:cs typeface="Arial" panose="020B0604020202020204" pitchFamily="34" charset="0"/>
          </a:endParaRPr>
        </a:p>
      </dsp:txBody>
      <dsp:txXfrm>
        <a:off x="1169064" y="3024535"/>
        <a:ext cx="4939351" cy="1205170"/>
      </dsp:txXfrm>
    </dsp:sp>
    <dsp:sp modelId="{A808AE4A-ABC4-4299-91A6-97147E35685F}">
      <dsp:nvSpPr>
        <dsp:cNvPr id="0" name=""/>
        <dsp:cNvSpPr/>
      </dsp:nvSpPr>
      <dsp:spPr>
        <a:xfrm>
          <a:off x="5580126" y="970788"/>
          <a:ext cx="832104" cy="832104"/>
        </a:xfrm>
        <a:prstGeom prst="downArrow">
          <a:avLst>
            <a:gd name="adj1" fmla="val 55000"/>
            <a:gd name="adj2" fmla="val 45000"/>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5767349" y="970788"/>
        <a:ext cx="457658" cy="626158"/>
      </dsp:txXfrm>
    </dsp:sp>
    <dsp:sp modelId="{DD1C9DA0-0040-4EEE-9A91-2525AB938044}">
      <dsp:nvSpPr>
        <dsp:cNvPr id="0" name=""/>
        <dsp:cNvSpPr/>
      </dsp:nvSpPr>
      <dsp:spPr>
        <a:xfrm>
          <a:off x="6145911" y="2455773"/>
          <a:ext cx="832104" cy="832104"/>
        </a:xfrm>
        <a:prstGeom prst="downArrow">
          <a:avLst>
            <a:gd name="adj1" fmla="val 55000"/>
            <a:gd name="adj2" fmla="val 45000"/>
          </a:avLst>
        </a:prstGeom>
        <a:solidFill>
          <a:schemeClr val="accent5">
            <a:tint val="40000"/>
            <a:alpha val="90000"/>
            <a:hueOff val="1360219"/>
            <a:satOff val="-33884"/>
            <a:lumOff val="-8513"/>
            <a:alphaOff val="0"/>
          </a:schemeClr>
        </a:solidFill>
        <a:ln w="9525" cap="flat" cmpd="sng" algn="ctr">
          <a:solidFill>
            <a:schemeClr val="accent5">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endParaRPr lang="en-US" sz="3600" kern="1200" dirty="0"/>
        </a:p>
      </dsp:txBody>
      <dsp:txXfrm>
        <a:off x="6333134" y="2455773"/>
        <a:ext cx="457658" cy="62615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515DCA-55B2-4F84-95B4-38933E51177D}">
      <dsp:nvSpPr>
        <dsp:cNvPr id="0" name=""/>
        <dsp:cNvSpPr/>
      </dsp:nvSpPr>
      <dsp:spPr>
        <a:xfrm>
          <a:off x="0" y="263117"/>
          <a:ext cx="8153400" cy="538200"/>
        </a:xfrm>
        <a:prstGeom prst="roundRect">
          <a:avLst/>
        </a:prstGeom>
        <a:solidFill>
          <a:srgbClr val="0070C0"/>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smtClean="0"/>
            <a:t>November 2017 </a:t>
          </a:r>
          <a:r>
            <a:rPr lang="en-US" sz="2300" kern="1200" dirty="0" smtClean="0"/>
            <a:t>(Mandated report)</a:t>
          </a:r>
          <a:endParaRPr lang="en-US" sz="2300" kern="1200" dirty="0"/>
        </a:p>
      </dsp:txBody>
      <dsp:txXfrm>
        <a:off x="26273" y="289390"/>
        <a:ext cx="8100854" cy="485654"/>
      </dsp:txXfrm>
    </dsp:sp>
    <dsp:sp modelId="{3E52802E-7AF0-4551-B04F-F309C360BFF6}">
      <dsp:nvSpPr>
        <dsp:cNvPr id="0" name=""/>
        <dsp:cNvSpPr/>
      </dsp:nvSpPr>
      <dsp:spPr>
        <a:xfrm>
          <a:off x="0" y="801317"/>
          <a:ext cx="8153400" cy="1904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t>Assess the completeness, timeliness, and accuracy of the data submitted under the DATA Act and the implementation and use of data standards by conducting a random sample of data in USAspending.gov. </a:t>
          </a:r>
          <a:endParaRPr lang="en-US" sz="1800" kern="1200" dirty="0"/>
        </a:p>
        <a:p>
          <a:pPr marL="171450" lvl="1" indent="-171450" algn="l" defTabSz="800100">
            <a:lnSpc>
              <a:spcPct val="90000"/>
            </a:lnSpc>
            <a:spcBef>
              <a:spcPct val="0"/>
            </a:spcBef>
            <a:spcAft>
              <a:spcPct val="20000"/>
            </a:spcAft>
            <a:buChar char="••"/>
          </a:pPr>
          <a:endParaRPr lang="en-US" sz="1800" kern="1200" dirty="0"/>
        </a:p>
        <a:p>
          <a:pPr marL="171450" lvl="1" indent="-171450" algn="l" defTabSz="800100">
            <a:lnSpc>
              <a:spcPct val="90000"/>
            </a:lnSpc>
            <a:spcBef>
              <a:spcPct val="0"/>
            </a:spcBef>
            <a:spcAft>
              <a:spcPct val="20000"/>
            </a:spcAft>
            <a:buChar char="••"/>
          </a:pPr>
          <a:r>
            <a:rPr lang="en-US" sz="1800" kern="1200" dirty="0" smtClean="0"/>
            <a:t>Assess OMB and Treasury’s progress toward addressing issues related to implementation of the DATA Act.</a:t>
          </a:r>
          <a:endParaRPr lang="en-US" sz="1800" kern="1200" dirty="0"/>
        </a:p>
        <a:p>
          <a:pPr marL="171450" lvl="1" indent="-171450" algn="l" defTabSz="800100">
            <a:lnSpc>
              <a:spcPct val="90000"/>
            </a:lnSpc>
            <a:spcBef>
              <a:spcPct val="0"/>
            </a:spcBef>
            <a:spcAft>
              <a:spcPct val="20000"/>
            </a:spcAft>
            <a:buChar char="••"/>
          </a:pPr>
          <a:endParaRPr lang="en-US" sz="1800" kern="1200" dirty="0"/>
        </a:p>
      </dsp:txBody>
      <dsp:txXfrm>
        <a:off x="0" y="801317"/>
        <a:ext cx="8153400" cy="1904400"/>
      </dsp:txXfrm>
    </dsp:sp>
    <dsp:sp modelId="{43CF99F7-2866-4DD1-9963-A113B40A6A6E}">
      <dsp:nvSpPr>
        <dsp:cNvPr id="0" name=""/>
        <dsp:cNvSpPr/>
      </dsp:nvSpPr>
      <dsp:spPr>
        <a:xfrm>
          <a:off x="0" y="2705717"/>
          <a:ext cx="8153400" cy="538200"/>
        </a:xfrm>
        <a:prstGeom prst="roundRect">
          <a:avLst/>
        </a:prstGeom>
        <a:solidFill>
          <a:schemeClr val="accent6">
            <a:lumMod val="5000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7630" tIns="87630" rIns="87630" bIns="87630" numCol="1" spcCol="1270" anchor="ctr" anchorCtr="0">
          <a:noAutofit/>
        </a:bodyPr>
        <a:lstStyle/>
        <a:p>
          <a:pPr lvl="0" algn="l" defTabSz="1022350">
            <a:lnSpc>
              <a:spcPct val="90000"/>
            </a:lnSpc>
            <a:spcBef>
              <a:spcPct val="0"/>
            </a:spcBef>
            <a:spcAft>
              <a:spcPct val="35000"/>
            </a:spcAft>
          </a:pPr>
          <a:r>
            <a:rPr lang="en-US" sz="2300" b="1" kern="1200" dirty="0" smtClean="0"/>
            <a:t>Spring 2018 </a:t>
          </a:r>
          <a:r>
            <a:rPr lang="en-US" sz="2300" kern="1200" dirty="0" smtClean="0"/>
            <a:t>(Supplemental report)</a:t>
          </a:r>
          <a:endParaRPr lang="en-US" sz="2300" kern="1200" dirty="0"/>
        </a:p>
      </dsp:txBody>
      <dsp:txXfrm>
        <a:off x="26273" y="2731990"/>
        <a:ext cx="8100854" cy="485654"/>
      </dsp:txXfrm>
    </dsp:sp>
    <dsp:sp modelId="{29AFF51F-E5D4-4B7E-82FE-23BE7645AF03}">
      <dsp:nvSpPr>
        <dsp:cNvPr id="0" name=""/>
        <dsp:cNvSpPr/>
      </dsp:nvSpPr>
      <dsp:spPr>
        <a:xfrm>
          <a:off x="0" y="3372122"/>
          <a:ext cx="8153400" cy="7855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8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smtClean="0"/>
            <a:t>Obtain, review, and summarize the OIGs November 2017 reports on the data completeness, timeliness, quality, and accuracy of the data sampled and the implementation and use of data standards by Federal agencies.</a:t>
          </a:r>
          <a:endParaRPr lang="en-US" sz="1800" kern="1200" dirty="0"/>
        </a:p>
      </dsp:txBody>
      <dsp:txXfrm>
        <a:off x="0" y="3372122"/>
        <a:ext cx="8153400" cy="78556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7218" name="Rectangle 2"/>
          <p:cNvSpPr>
            <a:spLocks noGrp="1" noChangeArrowheads="1"/>
          </p:cNvSpPr>
          <p:nvPr>
            <p:ph type="hdr" sz="quarter"/>
          </p:nvPr>
        </p:nvSpPr>
        <p:spPr bwMode="auto">
          <a:xfrm>
            <a:off x="5" y="3"/>
            <a:ext cx="3038473" cy="465138"/>
          </a:xfrm>
          <a:prstGeom prst="rect">
            <a:avLst/>
          </a:prstGeom>
          <a:noFill/>
          <a:ln w="9525">
            <a:noFill/>
            <a:miter lim="800000"/>
            <a:headEnd/>
            <a:tailEnd/>
          </a:ln>
          <a:effectLst/>
        </p:spPr>
        <p:txBody>
          <a:bodyPr vert="horz" wrap="square" lIns="91405" tIns="45702" rIns="91405" bIns="45702" numCol="1" anchor="t" anchorCtr="0" compatLnSpc="1">
            <a:prstTxWarp prst="textNoShape">
              <a:avLst/>
            </a:prstTxWarp>
          </a:bodyPr>
          <a:lstStyle>
            <a:lvl1pPr algn="l">
              <a:defRPr sz="1200"/>
            </a:lvl1pPr>
          </a:lstStyle>
          <a:p>
            <a:endParaRPr lang="en-US" dirty="0"/>
          </a:p>
        </p:txBody>
      </p:sp>
      <p:sp>
        <p:nvSpPr>
          <p:cNvPr id="137219" name="Rectangle 3"/>
          <p:cNvSpPr>
            <a:spLocks noGrp="1" noChangeArrowheads="1"/>
          </p:cNvSpPr>
          <p:nvPr>
            <p:ph type="dt" sz="quarter" idx="1"/>
          </p:nvPr>
        </p:nvSpPr>
        <p:spPr bwMode="auto">
          <a:xfrm>
            <a:off x="3970341" y="3"/>
            <a:ext cx="3038473" cy="465138"/>
          </a:xfrm>
          <a:prstGeom prst="rect">
            <a:avLst/>
          </a:prstGeom>
          <a:noFill/>
          <a:ln w="9525">
            <a:noFill/>
            <a:miter lim="800000"/>
            <a:headEnd/>
            <a:tailEnd/>
          </a:ln>
          <a:effectLst/>
        </p:spPr>
        <p:txBody>
          <a:bodyPr vert="horz" wrap="square" lIns="91405" tIns="45702" rIns="91405" bIns="45702" numCol="1" anchor="t" anchorCtr="0" compatLnSpc="1">
            <a:prstTxWarp prst="textNoShape">
              <a:avLst/>
            </a:prstTxWarp>
          </a:bodyPr>
          <a:lstStyle>
            <a:lvl1pPr algn="r">
              <a:defRPr sz="1200"/>
            </a:lvl1pPr>
          </a:lstStyle>
          <a:p>
            <a:endParaRPr lang="en-US" dirty="0"/>
          </a:p>
        </p:txBody>
      </p:sp>
      <p:sp>
        <p:nvSpPr>
          <p:cNvPr id="137220" name="Rectangle 4"/>
          <p:cNvSpPr>
            <a:spLocks noGrp="1" noChangeArrowheads="1"/>
          </p:cNvSpPr>
          <p:nvPr>
            <p:ph type="ftr" sz="quarter" idx="2"/>
          </p:nvPr>
        </p:nvSpPr>
        <p:spPr bwMode="auto">
          <a:xfrm>
            <a:off x="5" y="8829676"/>
            <a:ext cx="3038473" cy="465138"/>
          </a:xfrm>
          <a:prstGeom prst="rect">
            <a:avLst/>
          </a:prstGeom>
          <a:noFill/>
          <a:ln w="9525">
            <a:noFill/>
            <a:miter lim="800000"/>
            <a:headEnd/>
            <a:tailEnd/>
          </a:ln>
          <a:effectLst/>
        </p:spPr>
        <p:txBody>
          <a:bodyPr vert="horz" wrap="square" lIns="91405" tIns="45702" rIns="91405" bIns="45702" numCol="1" anchor="b" anchorCtr="0" compatLnSpc="1">
            <a:prstTxWarp prst="textNoShape">
              <a:avLst/>
            </a:prstTxWarp>
          </a:bodyPr>
          <a:lstStyle>
            <a:lvl1pPr algn="l">
              <a:defRPr sz="1200"/>
            </a:lvl1pPr>
          </a:lstStyle>
          <a:p>
            <a:endParaRPr lang="en-US" dirty="0"/>
          </a:p>
        </p:txBody>
      </p:sp>
      <p:sp>
        <p:nvSpPr>
          <p:cNvPr id="137221" name="Rectangle 5"/>
          <p:cNvSpPr>
            <a:spLocks noGrp="1" noChangeArrowheads="1"/>
          </p:cNvSpPr>
          <p:nvPr>
            <p:ph type="sldNum" sz="quarter" idx="3"/>
          </p:nvPr>
        </p:nvSpPr>
        <p:spPr bwMode="auto">
          <a:xfrm>
            <a:off x="3970341" y="8829676"/>
            <a:ext cx="3038473" cy="465138"/>
          </a:xfrm>
          <a:prstGeom prst="rect">
            <a:avLst/>
          </a:prstGeom>
          <a:noFill/>
          <a:ln w="9525">
            <a:noFill/>
            <a:miter lim="800000"/>
            <a:headEnd/>
            <a:tailEnd/>
          </a:ln>
          <a:effectLst/>
        </p:spPr>
        <p:txBody>
          <a:bodyPr vert="horz" wrap="square" lIns="91405" tIns="45702" rIns="91405" bIns="45702" numCol="1" anchor="b" anchorCtr="0" compatLnSpc="1">
            <a:prstTxWarp prst="textNoShape">
              <a:avLst/>
            </a:prstTxWarp>
          </a:bodyPr>
          <a:lstStyle>
            <a:lvl1pPr algn="r">
              <a:defRPr sz="1200"/>
            </a:lvl1pPr>
          </a:lstStyle>
          <a:p>
            <a:fld id="{D281C779-28E7-4EF3-B76D-BE72E0808EB5}" type="slidenum">
              <a:rPr lang="en-US"/>
              <a:pPr/>
              <a:t>‹#›</a:t>
            </a:fld>
            <a:endParaRPr lang="en-US" dirty="0"/>
          </a:p>
        </p:txBody>
      </p:sp>
    </p:spTree>
    <p:extLst>
      <p:ext uri="{BB962C8B-B14F-4D97-AF65-F5344CB8AC3E}">
        <p14:creationId xmlns:p14="http://schemas.microsoft.com/office/powerpoint/2010/main" val="36390812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5" y="3"/>
            <a:ext cx="3038473" cy="465138"/>
          </a:xfrm>
          <a:prstGeom prst="rect">
            <a:avLst/>
          </a:prstGeom>
          <a:noFill/>
          <a:ln w="9525">
            <a:noFill/>
            <a:miter lim="800000"/>
            <a:headEnd/>
            <a:tailEnd/>
          </a:ln>
          <a:effectLst/>
        </p:spPr>
        <p:txBody>
          <a:bodyPr vert="horz" wrap="square" lIns="93138" tIns="46569" rIns="93138" bIns="46569" numCol="1" anchor="t" anchorCtr="0" compatLnSpc="1">
            <a:prstTxWarp prst="textNoShape">
              <a:avLst/>
            </a:prstTxWarp>
          </a:bodyPr>
          <a:lstStyle>
            <a:lvl1pPr algn="l" defTabSz="931489">
              <a:defRPr sz="1200"/>
            </a:lvl1pPr>
          </a:lstStyle>
          <a:p>
            <a:endParaRPr lang="en-US" dirty="0"/>
          </a:p>
        </p:txBody>
      </p:sp>
      <p:sp>
        <p:nvSpPr>
          <p:cNvPr id="4099" name="Rectangle 3"/>
          <p:cNvSpPr>
            <a:spLocks noGrp="1" noChangeArrowheads="1"/>
          </p:cNvSpPr>
          <p:nvPr>
            <p:ph type="dt" idx="1"/>
          </p:nvPr>
        </p:nvSpPr>
        <p:spPr bwMode="auto">
          <a:xfrm>
            <a:off x="3970341" y="3"/>
            <a:ext cx="3038473" cy="465138"/>
          </a:xfrm>
          <a:prstGeom prst="rect">
            <a:avLst/>
          </a:prstGeom>
          <a:noFill/>
          <a:ln w="9525">
            <a:noFill/>
            <a:miter lim="800000"/>
            <a:headEnd/>
            <a:tailEnd/>
          </a:ln>
          <a:effectLst/>
        </p:spPr>
        <p:txBody>
          <a:bodyPr vert="horz" wrap="square" lIns="93138" tIns="46569" rIns="93138" bIns="46569" numCol="1" anchor="t" anchorCtr="0" compatLnSpc="1">
            <a:prstTxWarp prst="textNoShape">
              <a:avLst/>
            </a:prstTxWarp>
          </a:bodyPr>
          <a:lstStyle>
            <a:lvl1pPr algn="r" defTabSz="931489">
              <a:defRPr sz="1200"/>
            </a:lvl1pPr>
          </a:lstStyle>
          <a:p>
            <a:endParaRPr lang="en-US" dirty="0"/>
          </a:p>
        </p:txBody>
      </p:sp>
      <p:sp>
        <p:nvSpPr>
          <p:cNvPr id="4100" name="Rectangle 4"/>
          <p:cNvSpPr>
            <a:spLocks noGrp="1" noRot="1" noChangeAspect="1" noChangeArrowheads="1" noTextEdit="1"/>
          </p:cNvSpPr>
          <p:nvPr>
            <p:ph type="sldImg" idx="2"/>
          </p:nvPr>
        </p:nvSpPr>
        <p:spPr bwMode="auto">
          <a:xfrm>
            <a:off x="1181100" y="695325"/>
            <a:ext cx="4648200" cy="3486150"/>
          </a:xfrm>
          <a:prstGeom prst="rect">
            <a:avLst/>
          </a:prstGeom>
          <a:noFill/>
          <a:ln w="9525">
            <a:solidFill>
              <a:srgbClr val="000000"/>
            </a:solidFill>
            <a:miter lim="800000"/>
            <a:headEnd/>
            <a:tailEnd/>
          </a:ln>
          <a:effectLst/>
        </p:spPr>
      </p:sp>
      <p:sp>
        <p:nvSpPr>
          <p:cNvPr id="4101" name="Rectangle 5"/>
          <p:cNvSpPr>
            <a:spLocks noGrp="1" noChangeArrowheads="1"/>
          </p:cNvSpPr>
          <p:nvPr>
            <p:ph type="body" sz="quarter" idx="3"/>
          </p:nvPr>
        </p:nvSpPr>
        <p:spPr bwMode="auto">
          <a:xfrm>
            <a:off x="701677" y="4416429"/>
            <a:ext cx="5607050" cy="4183063"/>
          </a:xfrm>
          <a:prstGeom prst="rect">
            <a:avLst/>
          </a:prstGeom>
          <a:noFill/>
          <a:ln w="9525">
            <a:noFill/>
            <a:miter lim="800000"/>
            <a:headEnd/>
            <a:tailEnd/>
          </a:ln>
          <a:effectLst/>
        </p:spPr>
        <p:txBody>
          <a:bodyPr vert="horz" wrap="square" lIns="93138" tIns="46569" rIns="93138" bIns="46569"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2" name="Rectangle 6"/>
          <p:cNvSpPr>
            <a:spLocks noGrp="1" noChangeArrowheads="1"/>
          </p:cNvSpPr>
          <p:nvPr>
            <p:ph type="ftr" sz="quarter" idx="4"/>
          </p:nvPr>
        </p:nvSpPr>
        <p:spPr bwMode="auto">
          <a:xfrm>
            <a:off x="5" y="8829676"/>
            <a:ext cx="3038473" cy="465138"/>
          </a:xfrm>
          <a:prstGeom prst="rect">
            <a:avLst/>
          </a:prstGeom>
          <a:noFill/>
          <a:ln w="9525">
            <a:noFill/>
            <a:miter lim="800000"/>
            <a:headEnd/>
            <a:tailEnd/>
          </a:ln>
          <a:effectLst/>
        </p:spPr>
        <p:txBody>
          <a:bodyPr vert="horz" wrap="square" lIns="93138" tIns="46569" rIns="93138" bIns="46569" numCol="1" anchor="b" anchorCtr="0" compatLnSpc="1">
            <a:prstTxWarp prst="textNoShape">
              <a:avLst/>
            </a:prstTxWarp>
          </a:bodyPr>
          <a:lstStyle>
            <a:lvl1pPr algn="l" defTabSz="931489">
              <a:defRPr sz="1200"/>
            </a:lvl1pPr>
          </a:lstStyle>
          <a:p>
            <a:endParaRPr lang="en-US" dirty="0"/>
          </a:p>
        </p:txBody>
      </p:sp>
      <p:sp>
        <p:nvSpPr>
          <p:cNvPr id="4103" name="Rectangle 7"/>
          <p:cNvSpPr>
            <a:spLocks noGrp="1" noChangeArrowheads="1"/>
          </p:cNvSpPr>
          <p:nvPr>
            <p:ph type="sldNum" sz="quarter" idx="5"/>
          </p:nvPr>
        </p:nvSpPr>
        <p:spPr bwMode="auto">
          <a:xfrm>
            <a:off x="3970341" y="8829676"/>
            <a:ext cx="3038473" cy="465138"/>
          </a:xfrm>
          <a:prstGeom prst="rect">
            <a:avLst/>
          </a:prstGeom>
          <a:noFill/>
          <a:ln w="9525">
            <a:noFill/>
            <a:miter lim="800000"/>
            <a:headEnd/>
            <a:tailEnd/>
          </a:ln>
          <a:effectLst/>
        </p:spPr>
        <p:txBody>
          <a:bodyPr vert="horz" wrap="square" lIns="93138" tIns="46569" rIns="93138" bIns="46569" numCol="1" anchor="b" anchorCtr="0" compatLnSpc="1">
            <a:prstTxWarp prst="textNoShape">
              <a:avLst/>
            </a:prstTxWarp>
          </a:bodyPr>
          <a:lstStyle>
            <a:lvl1pPr algn="r" defTabSz="931489">
              <a:defRPr sz="1200"/>
            </a:lvl1pPr>
          </a:lstStyle>
          <a:p>
            <a:fld id="{EAA08546-4F22-4B7D-BD45-3A1F1ACCD5F5}" type="slidenum">
              <a:rPr lang="en-US"/>
              <a:pPr/>
              <a:t>‹#›</a:t>
            </a:fld>
            <a:endParaRPr lang="en-US" dirty="0"/>
          </a:p>
        </p:txBody>
      </p:sp>
    </p:spTree>
    <p:extLst>
      <p:ext uri="{BB962C8B-B14F-4D97-AF65-F5344CB8AC3E}">
        <p14:creationId xmlns:p14="http://schemas.microsoft.com/office/powerpoint/2010/main" val="15962560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6560" algn="l" rtl="0" fontAlgn="base">
      <a:spcBef>
        <a:spcPct val="30000"/>
      </a:spcBef>
      <a:spcAft>
        <a:spcPct val="0"/>
      </a:spcAft>
      <a:defRPr sz="1200" kern="1200">
        <a:solidFill>
          <a:schemeClr val="tx1"/>
        </a:solidFill>
        <a:latin typeface="Arial" charset="0"/>
        <a:ea typeface="+mn-ea"/>
        <a:cs typeface="+mn-cs"/>
      </a:defRPr>
    </a:lvl2pPr>
    <a:lvl3pPr marL="913117" algn="l" rtl="0" fontAlgn="base">
      <a:spcBef>
        <a:spcPct val="30000"/>
      </a:spcBef>
      <a:spcAft>
        <a:spcPct val="0"/>
      </a:spcAft>
      <a:defRPr sz="1200" kern="1200">
        <a:solidFill>
          <a:schemeClr val="tx1"/>
        </a:solidFill>
        <a:latin typeface="Arial" charset="0"/>
        <a:ea typeface="+mn-ea"/>
        <a:cs typeface="+mn-cs"/>
      </a:defRPr>
    </a:lvl3pPr>
    <a:lvl4pPr marL="1369677" algn="l" rtl="0" fontAlgn="base">
      <a:spcBef>
        <a:spcPct val="30000"/>
      </a:spcBef>
      <a:spcAft>
        <a:spcPct val="0"/>
      </a:spcAft>
      <a:defRPr sz="1200" kern="1200">
        <a:solidFill>
          <a:schemeClr val="tx1"/>
        </a:solidFill>
        <a:latin typeface="Arial" charset="0"/>
        <a:ea typeface="+mn-ea"/>
        <a:cs typeface="+mn-cs"/>
      </a:defRPr>
    </a:lvl4pPr>
    <a:lvl5pPr marL="1826235" algn="l" rtl="0" fontAlgn="base">
      <a:spcBef>
        <a:spcPct val="30000"/>
      </a:spcBef>
      <a:spcAft>
        <a:spcPct val="0"/>
      </a:spcAft>
      <a:defRPr sz="1200" kern="1200">
        <a:solidFill>
          <a:schemeClr val="tx1"/>
        </a:solidFill>
        <a:latin typeface="Arial" charset="0"/>
        <a:ea typeface="+mn-ea"/>
        <a:cs typeface="+mn-cs"/>
      </a:defRPr>
    </a:lvl5pPr>
    <a:lvl6pPr marL="2282796" algn="l" defTabSz="913117" rtl="0" eaLnBrk="1" latinLnBrk="0" hangingPunct="1">
      <a:defRPr sz="1200" kern="1200">
        <a:solidFill>
          <a:schemeClr val="tx1"/>
        </a:solidFill>
        <a:latin typeface="+mn-lt"/>
        <a:ea typeface="+mn-ea"/>
        <a:cs typeface="+mn-cs"/>
      </a:defRPr>
    </a:lvl6pPr>
    <a:lvl7pPr marL="2739352" algn="l" defTabSz="913117" rtl="0" eaLnBrk="1" latinLnBrk="0" hangingPunct="1">
      <a:defRPr sz="1200" kern="1200">
        <a:solidFill>
          <a:schemeClr val="tx1"/>
        </a:solidFill>
        <a:latin typeface="+mn-lt"/>
        <a:ea typeface="+mn-ea"/>
        <a:cs typeface="+mn-cs"/>
      </a:defRPr>
    </a:lvl7pPr>
    <a:lvl8pPr marL="3195913" algn="l" defTabSz="913117" rtl="0" eaLnBrk="1" latinLnBrk="0" hangingPunct="1">
      <a:defRPr sz="1200" kern="1200">
        <a:solidFill>
          <a:schemeClr val="tx1"/>
        </a:solidFill>
        <a:latin typeface="+mn-lt"/>
        <a:ea typeface="+mn-ea"/>
        <a:cs typeface="+mn-cs"/>
      </a:defRPr>
    </a:lvl8pPr>
    <a:lvl9pPr marL="3652470" algn="l" defTabSz="91311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C589F7-6714-4BE5-BAEC-C73FA118FF09}" type="slidenum">
              <a:rPr lang="en-US"/>
              <a:pPr/>
              <a:t>1</a:t>
            </a:fld>
            <a:endParaRPr lang="en-US" dirty="0"/>
          </a:p>
        </p:txBody>
      </p:sp>
      <p:sp>
        <p:nvSpPr>
          <p:cNvPr id="76802" name="Rectangle 2"/>
          <p:cNvSpPr>
            <a:spLocks noGrp="1" noRot="1" noChangeAspect="1" noChangeArrowheads="1" noTextEdit="1"/>
          </p:cNvSpPr>
          <p:nvPr>
            <p:ph type="sldImg"/>
          </p:nvPr>
        </p:nvSpPr>
        <p:spPr>
          <a:xfrm>
            <a:off x="1182688" y="695325"/>
            <a:ext cx="4646612" cy="3484563"/>
          </a:xfrm>
          <a:ln/>
        </p:spPr>
      </p:sp>
      <p:sp>
        <p:nvSpPr>
          <p:cNvPr id="76803" name="Rectangle 3"/>
          <p:cNvSpPr>
            <a:spLocks noGrp="1" noChangeArrowheads="1"/>
          </p:cNvSpPr>
          <p:nvPr>
            <p:ph type="body" idx="1"/>
          </p:nvPr>
        </p:nvSpPr>
        <p:spPr>
          <a:xfrm>
            <a:off x="935039" y="4414841"/>
            <a:ext cx="5140326" cy="4184650"/>
          </a:xfrm>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08546-4F22-4B7D-BD45-3A1F1ACCD5F5}" type="slidenum">
              <a:rPr lang="en-US" smtClean="0"/>
              <a:pPr/>
              <a:t>10</a:t>
            </a:fld>
            <a:endParaRPr lang="en-US" dirty="0"/>
          </a:p>
        </p:txBody>
      </p:sp>
    </p:spTree>
    <p:extLst>
      <p:ext uri="{BB962C8B-B14F-4D97-AF65-F5344CB8AC3E}">
        <p14:creationId xmlns:p14="http://schemas.microsoft.com/office/powerpoint/2010/main" val="36147375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08546-4F22-4B7D-BD45-3A1F1ACCD5F5}" type="slidenum">
              <a:rPr lang="en-US" smtClean="0"/>
              <a:pPr/>
              <a:t>11</a:t>
            </a:fld>
            <a:endParaRPr lang="en-US" dirty="0"/>
          </a:p>
        </p:txBody>
      </p:sp>
    </p:spTree>
    <p:extLst>
      <p:ext uri="{BB962C8B-B14F-4D97-AF65-F5344CB8AC3E}">
        <p14:creationId xmlns:p14="http://schemas.microsoft.com/office/powerpoint/2010/main" val="36147375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08546-4F22-4B7D-BD45-3A1F1ACCD5F5}" type="slidenum">
              <a:rPr lang="en-US" smtClean="0"/>
              <a:pPr/>
              <a:t>12</a:t>
            </a:fld>
            <a:endParaRPr lang="en-US" dirty="0"/>
          </a:p>
        </p:txBody>
      </p:sp>
    </p:spTree>
    <p:extLst>
      <p:ext uri="{BB962C8B-B14F-4D97-AF65-F5344CB8AC3E}">
        <p14:creationId xmlns:p14="http://schemas.microsoft.com/office/powerpoint/2010/main" val="3614737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08546-4F22-4B7D-BD45-3A1F1ACCD5F5}" type="slidenum">
              <a:rPr lang="en-US" smtClean="0"/>
              <a:pPr/>
              <a:t>13</a:t>
            </a:fld>
            <a:endParaRPr lang="en-US" dirty="0"/>
          </a:p>
        </p:txBody>
      </p:sp>
    </p:spTree>
    <p:extLst>
      <p:ext uri="{BB962C8B-B14F-4D97-AF65-F5344CB8AC3E}">
        <p14:creationId xmlns:p14="http://schemas.microsoft.com/office/powerpoint/2010/main" val="36147375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08546-4F22-4B7D-BD45-3A1F1ACCD5F5}" type="slidenum">
              <a:rPr lang="en-US" smtClean="0"/>
              <a:pPr/>
              <a:t>14</a:t>
            </a:fld>
            <a:endParaRPr lang="en-US" dirty="0"/>
          </a:p>
        </p:txBody>
      </p:sp>
    </p:spTree>
    <p:extLst>
      <p:ext uri="{BB962C8B-B14F-4D97-AF65-F5344CB8AC3E}">
        <p14:creationId xmlns:p14="http://schemas.microsoft.com/office/powerpoint/2010/main" val="3614737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08546-4F22-4B7D-BD45-3A1F1ACCD5F5}" type="slidenum">
              <a:rPr lang="en-US" smtClean="0"/>
              <a:pPr/>
              <a:t>15</a:t>
            </a:fld>
            <a:endParaRPr lang="en-US" dirty="0"/>
          </a:p>
        </p:txBody>
      </p:sp>
    </p:spTree>
    <p:extLst>
      <p:ext uri="{BB962C8B-B14F-4D97-AF65-F5344CB8AC3E}">
        <p14:creationId xmlns:p14="http://schemas.microsoft.com/office/powerpoint/2010/main" val="36147375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08546-4F22-4B7D-BD45-3A1F1ACCD5F5}" type="slidenum">
              <a:rPr lang="en-US" smtClean="0"/>
              <a:pPr/>
              <a:t>16</a:t>
            </a:fld>
            <a:endParaRPr lang="en-US" dirty="0"/>
          </a:p>
        </p:txBody>
      </p:sp>
    </p:spTree>
    <p:extLst>
      <p:ext uri="{BB962C8B-B14F-4D97-AF65-F5344CB8AC3E}">
        <p14:creationId xmlns:p14="http://schemas.microsoft.com/office/powerpoint/2010/main" val="3614737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08546-4F22-4B7D-BD45-3A1F1ACCD5F5}" type="slidenum">
              <a:rPr lang="en-US" smtClean="0"/>
              <a:pPr/>
              <a:t>17</a:t>
            </a:fld>
            <a:endParaRPr lang="en-US" dirty="0"/>
          </a:p>
        </p:txBody>
      </p:sp>
    </p:spTree>
    <p:extLst>
      <p:ext uri="{BB962C8B-B14F-4D97-AF65-F5344CB8AC3E}">
        <p14:creationId xmlns:p14="http://schemas.microsoft.com/office/powerpoint/2010/main" val="36147375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08546-4F22-4B7D-BD45-3A1F1ACCD5F5}" type="slidenum">
              <a:rPr lang="en-US" smtClean="0"/>
              <a:pPr/>
              <a:t>18</a:t>
            </a:fld>
            <a:endParaRPr lang="en-US" dirty="0"/>
          </a:p>
        </p:txBody>
      </p:sp>
    </p:spTree>
    <p:extLst>
      <p:ext uri="{BB962C8B-B14F-4D97-AF65-F5344CB8AC3E}">
        <p14:creationId xmlns:p14="http://schemas.microsoft.com/office/powerpoint/2010/main" val="36147375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08546-4F22-4B7D-BD45-3A1F1ACCD5F5}" type="slidenum">
              <a:rPr lang="en-US" smtClean="0"/>
              <a:pPr/>
              <a:t>19</a:t>
            </a:fld>
            <a:endParaRPr lang="en-US" dirty="0"/>
          </a:p>
        </p:txBody>
      </p:sp>
    </p:spTree>
    <p:extLst>
      <p:ext uri="{BB962C8B-B14F-4D97-AF65-F5344CB8AC3E}">
        <p14:creationId xmlns:p14="http://schemas.microsoft.com/office/powerpoint/2010/main" val="36147375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08546-4F22-4B7D-BD45-3A1F1ACCD5F5}" type="slidenum">
              <a:rPr lang="en-US" smtClean="0"/>
              <a:pPr/>
              <a:t>2</a:t>
            </a:fld>
            <a:endParaRPr lang="en-US" dirty="0"/>
          </a:p>
        </p:txBody>
      </p:sp>
    </p:spTree>
    <p:extLst>
      <p:ext uri="{BB962C8B-B14F-4D97-AF65-F5344CB8AC3E}">
        <p14:creationId xmlns:p14="http://schemas.microsoft.com/office/powerpoint/2010/main" val="3614737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08546-4F22-4B7D-BD45-3A1F1ACCD5F5}" type="slidenum">
              <a:rPr lang="en-US" smtClean="0"/>
              <a:pPr/>
              <a:t>20</a:t>
            </a:fld>
            <a:endParaRPr lang="en-US" dirty="0"/>
          </a:p>
        </p:txBody>
      </p:sp>
    </p:spTree>
    <p:extLst>
      <p:ext uri="{BB962C8B-B14F-4D97-AF65-F5344CB8AC3E}">
        <p14:creationId xmlns:p14="http://schemas.microsoft.com/office/powerpoint/2010/main" val="361473759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08546-4F22-4B7D-BD45-3A1F1ACCD5F5}" type="slidenum">
              <a:rPr lang="en-US" smtClean="0"/>
              <a:pPr/>
              <a:t>21</a:t>
            </a:fld>
            <a:endParaRPr lang="en-US" dirty="0"/>
          </a:p>
        </p:txBody>
      </p:sp>
    </p:spTree>
    <p:extLst>
      <p:ext uri="{BB962C8B-B14F-4D97-AF65-F5344CB8AC3E}">
        <p14:creationId xmlns:p14="http://schemas.microsoft.com/office/powerpoint/2010/main" val="36147375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08546-4F22-4B7D-BD45-3A1F1ACCD5F5}" type="slidenum">
              <a:rPr lang="en-US" smtClean="0"/>
              <a:pPr/>
              <a:t>22</a:t>
            </a:fld>
            <a:endParaRPr lang="en-US" dirty="0"/>
          </a:p>
        </p:txBody>
      </p:sp>
    </p:spTree>
    <p:extLst>
      <p:ext uri="{BB962C8B-B14F-4D97-AF65-F5344CB8AC3E}">
        <p14:creationId xmlns:p14="http://schemas.microsoft.com/office/powerpoint/2010/main" val="361473759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08546-4F22-4B7D-BD45-3A1F1ACCD5F5}" type="slidenum">
              <a:rPr lang="en-US" smtClean="0"/>
              <a:pPr/>
              <a:t>23</a:t>
            </a:fld>
            <a:endParaRPr lang="en-US" dirty="0"/>
          </a:p>
        </p:txBody>
      </p:sp>
    </p:spTree>
    <p:extLst>
      <p:ext uri="{BB962C8B-B14F-4D97-AF65-F5344CB8AC3E}">
        <p14:creationId xmlns:p14="http://schemas.microsoft.com/office/powerpoint/2010/main" val="2411641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08546-4F22-4B7D-BD45-3A1F1ACCD5F5}" type="slidenum">
              <a:rPr lang="en-US" smtClean="0"/>
              <a:pPr/>
              <a:t>3</a:t>
            </a:fld>
            <a:endParaRPr lang="en-US" dirty="0"/>
          </a:p>
        </p:txBody>
      </p:sp>
    </p:spTree>
    <p:extLst>
      <p:ext uri="{BB962C8B-B14F-4D97-AF65-F5344CB8AC3E}">
        <p14:creationId xmlns:p14="http://schemas.microsoft.com/office/powerpoint/2010/main" val="36147375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08546-4F22-4B7D-BD45-3A1F1ACCD5F5}" type="slidenum">
              <a:rPr lang="en-US" smtClean="0"/>
              <a:pPr/>
              <a:t>4</a:t>
            </a:fld>
            <a:endParaRPr lang="en-US" dirty="0"/>
          </a:p>
        </p:txBody>
      </p:sp>
    </p:spTree>
    <p:extLst>
      <p:ext uri="{BB962C8B-B14F-4D97-AF65-F5344CB8AC3E}">
        <p14:creationId xmlns:p14="http://schemas.microsoft.com/office/powerpoint/2010/main" val="36147375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08546-4F22-4B7D-BD45-3A1F1ACCD5F5}" type="slidenum">
              <a:rPr lang="en-US" smtClean="0"/>
              <a:pPr/>
              <a:t>5</a:t>
            </a:fld>
            <a:endParaRPr lang="en-US" dirty="0"/>
          </a:p>
        </p:txBody>
      </p:sp>
    </p:spTree>
    <p:extLst>
      <p:ext uri="{BB962C8B-B14F-4D97-AF65-F5344CB8AC3E}">
        <p14:creationId xmlns:p14="http://schemas.microsoft.com/office/powerpoint/2010/main" val="36147375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08546-4F22-4B7D-BD45-3A1F1ACCD5F5}" type="slidenum">
              <a:rPr lang="en-US" smtClean="0"/>
              <a:pPr/>
              <a:t>6</a:t>
            </a:fld>
            <a:endParaRPr lang="en-US" dirty="0"/>
          </a:p>
        </p:txBody>
      </p:sp>
    </p:spTree>
    <p:extLst>
      <p:ext uri="{BB962C8B-B14F-4D97-AF65-F5344CB8AC3E}">
        <p14:creationId xmlns:p14="http://schemas.microsoft.com/office/powerpoint/2010/main" val="36147375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08546-4F22-4B7D-BD45-3A1F1ACCD5F5}" type="slidenum">
              <a:rPr lang="en-US" smtClean="0"/>
              <a:pPr/>
              <a:t>7</a:t>
            </a:fld>
            <a:endParaRPr lang="en-US" dirty="0"/>
          </a:p>
        </p:txBody>
      </p:sp>
    </p:spTree>
    <p:extLst>
      <p:ext uri="{BB962C8B-B14F-4D97-AF65-F5344CB8AC3E}">
        <p14:creationId xmlns:p14="http://schemas.microsoft.com/office/powerpoint/2010/main" val="3614737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08546-4F22-4B7D-BD45-3A1F1ACCD5F5}" type="slidenum">
              <a:rPr lang="en-US" smtClean="0"/>
              <a:pPr/>
              <a:t>8</a:t>
            </a:fld>
            <a:endParaRPr lang="en-US" dirty="0"/>
          </a:p>
        </p:txBody>
      </p:sp>
    </p:spTree>
    <p:extLst>
      <p:ext uri="{BB962C8B-B14F-4D97-AF65-F5344CB8AC3E}">
        <p14:creationId xmlns:p14="http://schemas.microsoft.com/office/powerpoint/2010/main" val="3614737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AA08546-4F22-4B7D-BD45-3A1F1ACCD5F5}" type="slidenum">
              <a:rPr lang="en-US" smtClean="0"/>
              <a:pPr/>
              <a:t>9</a:t>
            </a:fld>
            <a:endParaRPr lang="en-US" dirty="0"/>
          </a:p>
        </p:txBody>
      </p:sp>
    </p:spTree>
    <p:extLst>
      <p:ext uri="{BB962C8B-B14F-4D97-AF65-F5344CB8AC3E}">
        <p14:creationId xmlns:p14="http://schemas.microsoft.com/office/powerpoint/2010/main" val="36147375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7412" name="Rectangle 4"/>
          <p:cNvSpPr>
            <a:spLocks noGrp="1" noChangeArrowheads="1"/>
          </p:cNvSpPr>
          <p:nvPr>
            <p:ph type="sldNum" sz="quarter" idx="4"/>
          </p:nvPr>
        </p:nvSpPr>
        <p:spPr>
          <a:xfrm>
            <a:off x="8153400" y="6405567"/>
            <a:ext cx="720725" cy="300037"/>
          </a:xfrm>
        </p:spPr>
        <p:txBody>
          <a:bodyPr/>
          <a:lstStyle>
            <a:lvl1pPr>
              <a:defRPr sz="1400"/>
            </a:lvl1pPr>
          </a:lstStyle>
          <a:p>
            <a:fld id="{40708E55-FF6A-4529-9A00-AE8449389BA4}" type="slidenum">
              <a:rPr lang="en-US"/>
              <a:pPr/>
              <a:t>‹#›</a:t>
            </a:fld>
            <a:endParaRPr lang="en-US" dirty="0"/>
          </a:p>
        </p:txBody>
      </p:sp>
      <p:sp>
        <p:nvSpPr>
          <p:cNvPr id="17413" name="Line 5"/>
          <p:cNvSpPr>
            <a:spLocks noChangeShapeType="1"/>
          </p:cNvSpPr>
          <p:nvPr/>
        </p:nvSpPr>
        <p:spPr bwMode="auto">
          <a:xfrm>
            <a:off x="2043113" y="5791200"/>
            <a:ext cx="6851650" cy="0"/>
          </a:xfrm>
          <a:prstGeom prst="line">
            <a:avLst/>
          </a:prstGeom>
          <a:noFill/>
          <a:ln w="25400">
            <a:solidFill>
              <a:srgbClr val="0D2B88"/>
            </a:solidFill>
            <a:round/>
            <a:headEnd/>
            <a:tailEnd/>
          </a:ln>
          <a:effectLst/>
        </p:spPr>
        <p:txBody>
          <a:bodyPr wrap="none" lIns="91311" tIns="45657" rIns="91311" bIns="45657" anchor="ctr"/>
          <a:lstStyle/>
          <a:p>
            <a:endParaRPr lang="en-US" dirty="0"/>
          </a:p>
        </p:txBody>
      </p:sp>
      <p:sp>
        <p:nvSpPr>
          <p:cNvPr id="17414" name="Rectangle 6"/>
          <p:cNvSpPr>
            <a:spLocks noChangeArrowheads="1"/>
          </p:cNvSpPr>
          <p:nvPr userDrawn="1"/>
        </p:nvSpPr>
        <p:spPr bwMode="auto">
          <a:xfrm>
            <a:off x="1828800" y="5638800"/>
            <a:ext cx="7086600" cy="381000"/>
          </a:xfrm>
          <a:prstGeom prst="rect">
            <a:avLst/>
          </a:prstGeom>
          <a:solidFill>
            <a:schemeClr val="bg1"/>
          </a:solidFill>
          <a:ln w="9525">
            <a:noFill/>
            <a:miter lim="800000"/>
            <a:headEnd/>
            <a:tailEnd/>
          </a:ln>
          <a:effectLst/>
        </p:spPr>
        <p:txBody>
          <a:bodyPr wrap="none" lIns="0" tIns="45652" rIns="91301" bIns="45652" anchor="ct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3A28238-0604-4E50-8490-F59D2BC9C573}" type="slidenum">
              <a:rPr lang="en-US"/>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38950" y="390526"/>
            <a:ext cx="2000250" cy="60071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90526"/>
            <a:ext cx="5848350" cy="60071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6C2FD2B3-43D6-4A85-BBD8-8F11427D8EF6}" type="slidenum">
              <a:rPr lang="en-US"/>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838200" y="390525"/>
            <a:ext cx="8001000" cy="9144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838200" y="1738313"/>
            <a:ext cx="8001000" cy="4659312"/>
          </a:xfrm>
        </p:spPr>
        <p:txBody>
          <a:bodyPr/>
          <a:lstStyle/>
          <a:p>
            <a:endParaRPr lang="en-US" dirty="0"/>
          </a:p>
        </p:txBody>
      </p:sp>
      <p:sp>
        <p:nvSpPr>
          <p:cNvPr id="4" name="Slide Number Placeholder 3"/>
          <p:cNvSpPr>
            <a:spLocks noGrp="1"/>
          </p:cNvSpPr>
          <p:nvPr>
            <p:ph type="sldNum" sz="quarter" idx="10"/>
          </p:nvPr>
        </p:nvSpPr>
        <p:spPr>
          <a:xfrm>
            <a:off x="8305800" y="6459538"/>
            <a:ext cx="533400" cy="188912"/>
          </a:xfrm>
        </p:spPr>
        <p:txBody>
          <a:bodyPr/>
          <a:lstStyle>
            <a:lvl1pPr>
              <a:defRPr/>
            </a:lvl1pPr>
          </a:lstStyle>
          <a:p>
            <a:fld id="{B6A5A413-D74E-4A28-BFE6-B0475F3F7F03}" type="slidenum">
              <a:rPr lang="en-US"/>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90525"/>
            <a:ext cx="8001000" cy="914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838200" y="1738313"/>
            <a:ext cx="3924300" cy="4659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738313"/>
            <a:ext cx="3924300" cy="46593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305800" y="6459538"/>
            <a:ext cx="533400" cy="188912"/>
          </a:xfrm>
        </p:spPr>
        <p:txBody>
          <a:bodyPr/>
          <a:lstStyle>
            <a:lvl1pPr>
              <a:defRPr/>
            </a:lvl1pPr>
          </a:lstStyle>
          <a:p>
            <a:fld id="{03C3BFE4-A3CF-47C3-A2DE-0F46A60E2088}" type="slidenum">
              <a:rPr lang="en-US"/>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8E948023-5AC2-4D75-B94E-BD31F03B5229}"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6560" indent="0">
              <a:buNone/>
              <a:defRPr sz="1800"/>
            </a:lvl2pPr>
            <a:lvl3pPr marL="913117" indent="0">
              <a:buNone/>
              <a:defRPr sz="1600"/>
            </a:lvl3pPr>
            <a:lvl4pPr marL="1369677" indent="0">
              <a:buNone/>
              <a:defRPr sz="1400"/>
            </a:lvl4pPr>
            <a:lvl5pPr marL="1826235" indent="0">
              <a:buNone/>
              <a:defRPr sz="1400"/>
            </a:lvl5pPr>
            <a:lvl6pPr marL="2282796" indent="0">
              <a:buNone/>
              <a:defRPr sz="1400"/>
            </a:lvl6pPr>
            <a:lvl7pPr marL="2739352" indent="0">
              <a:buNone/>
              <a:defRPr sz="1400"/>
            </a:lvl7pPr>
            <a:lvl8pPr marL="3195913" indent="0">
              <a:buNone/>
              <a:defRPr sz="1400"/>
            </a:lvl8pPr>
            <a:lvl9pPr marL="365247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1FDF1EAF-691E-40E4-ABC7-026B7FA98E8B}" type="slidenum">
              <a:rPr lang="en-US"/>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738313"/>
            <a:ext cx="3924300" cy="4659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738313"/>
            <a:ext cx="3924300" cy="46593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D836A3D5-3EC8-4E90-B90D-746933256D54}"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6560" indent="0">
              <a:buNone/>
              <a:defRPr sz="2000" b="1"/>
            </a:lvl2pPr>
            <a:lvl3pPr marL="913117" indent="0">
              <a:buNone/>
              <a:defRPr sz="1800" b="1"/>
            </a:lvl3pPr>
            <a:lvl4pPr marL="1369677" indent="0">
              <a:buNone/>
              <a:defRPr sz="1600" b="1"/>
            </a:lvl4pPr>
            <a:lvl5pPr marL="1826235" indent="0">
              <a:buNone/>
              <a:defRPr sz="1600" b="1"/>
            </a:lvl5pPr>
            <a:lvl6pPr marL="2282796" indent="0">
              <a:buNone/>
              <a:defRPr sz="1600" b="1"/>
            </a:lvl6pPr>
            <a:lvl7pPr marL="2739352" indent="0">
              <a:buNone/>
              <a:defRPr sz="1600" b="1"/>
            </a:lvl7pPr>
            <a:lvl8pPr marL="3195913" indent="0">
              <a:buNone/>
              <a:defRPr sz="1600" b="1"/>
            </a:lvl8pPr>
            <a:lvl9pPr marL="365247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37" y="1535113"/>
            <a:ext cx="4041775" cy="639762"/>
          </a:xfrm>
        </p:spPr>
        <p:txBody>
          <a:bodyPr anchor="b"/>
          <a:lstStyle>
            <a:lvl1pPr marL="0" indent="0">
              <a:buNone/>
              <a:defRPr sz="2400" b="1"/>
            </a:lvl1pPr>
            <a:lvl2pPr marL="456560" indent="0">
              <a:buNone/>
              <a:defRPr sz="2000" b="1"/>
            </a:lvl2pPr>
            <a:lvl3pPr marL="913117" indent="0">
              <a:buNone/>
              <a:defRPr sz="1800" b="1"/>
            </a:lvl3pPr>
            <a:lvl4pPr marL="1369677" indent="0">
              <a:buNone/>
              <a:defRPr sz="1600" b="1"/>
            </a:lvl4pPr>
            <a:lvl5pPr marL="1826235" indent="0">
              <a:buNone/>
              <a:defRPr sz="1600" b="1"/>
            </a:lvl5pPr>
            <a:lvl6pPr marL="2282796" indent="0">
              <a:buNone/>
              <a:defRPr sz="1600" b="1"/>
            </a:lvl6pPr>
            <a:lvl7pPr marL="2739352" indent="0">
              <a:buNone/>
              <a:defRPr sz="1600" b="1"/>
            </a:lvl7pPr>
            <a:lvl8pPr marL="3195913" indent="0">
              <a:buNone/>
              <a:defRPr sz="1600" b="1"/>
            </a:lvl8pPr>
            <a:lvl9pPr marL="365247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3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867866E0-D11C-4BA7-8D6B-6EB0D9D9D683}"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Slide Number Placeholder 2"/>
          <p:cNvSpPr>
            <a:spLocks noGrp="1"/>
          </p:cNvSpPr>
          <p:nvPr>
            <p:ph type="sldNum" sz="quarter" idx="10"/>
          </p:nvPr>
        </p:nvSpPr>
        <p:spPr/>
        <p:txBody>
          <a:bodyPr/>
          <a:lstStyle>
            <a:lvl1pPr>
              <a:defRPr/>
            </a:lvl1pPr>
          </a:lstStyle>
          <a:p>
            <a:fld id="{F61FDF5F-1D31-4E4A-A39A-C7FA62FE8EAA}"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F9863776-5BFE-477C-B075-7557CE17B2DF}"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73050"/>
            <a:ext cx="3008313" cy="116205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4" y="1435100"/>
            <a:ext cx="3008313" cy="4691063"/>
          </a:xfrm>
        </p:spPr>
        <p:txBody>
          <a:bodyPr/>
          <a:lstStyle>
            <a:lvl1pPr marL="0" indent="0">
              <a:buNone/>
              <a:defRPr sz="1400"/>
            </a:lvl1pPr>
            <a:lvl2pPr marL="456560" indent="0">
              <a:buNone/>
              <a:defRPr sz="1200"/>
            </a:lvl2pPr>
            <a:lvl3pPr marL="913117" indent="0">
              <a:buNone/>
              <a:defRPr sz="1000"/>
            </a:lvl3pPr>
            <a:lvl4pPr marL="1369677" indent="0">
              <a:buNone/>
              <a:defRPr sz="900"/>
            </a:lvl4pPr>
            <a:lvl5pPr marL="1826235" indent="0">
              <a:buNone/>
              <a:defRPr sz="900"/>
            </a:lvl5pPr>
            <a:lvl6pPr marL="2282796" indent="0">
              <a:buNone/>
              <a:defRPr sz="900"/>
            </a:lvl6pPr>
            <a:lvl7pPr marL="2739352" indent="0">
              <a:buNone/>
              <a:defRPr sz="900"/>
            </a:lvl7pPr>
            <a:lvl8pPr marL="3195913" indent="0">
              <a:buNone/>
              <a:defRPr sz="900"/>
            </a:lvl8pPr>
            <a:lvl9pPr marL="3652470" indent="0">
              <a:buNone/>
              <a:defRPr sz="900"/>
            </a:lvl9pPr>
          </a:lstStyle>
          <a:p>
            <a:pPr lvl="0"/>
            <a:r>
              <a:rPr lang="en-US" dirty="0"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58C7C346-D201-4BB3-AE8D-A82D97E39A66}" type="slidenum">
              <a:rPr lang="en-US"/>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6560" indent="0">
              <a:buNone/>
              <a:defRPr sz="2800"/>
            </a:lvl2pPr>
            <a:lvl3pPr marL="913117" indent="0">
              <a:buNone/>
              <a:defRPr sz="2400"/>
            </a:lvl3pPr>
            <a:lvl4pPr marL="1369677" indent="0">
              <a:buNone/>
              <a:defRPr sz="2000"/>
            </a:lvl4pPr>
            <a:lvl5pPr marL="1826235" indent="0">
              <a:buNone/>
              <a:defRPr sz="2000"/>
            </a:lvl5pPr>
            <a:lvl6pPr marL="2282796" indent="0">
              <a:buNone/>
              <a:defRPr sz="2000"/>
            </a:lvl6pPr>
            <a:lvl7pPr marL="2739352" indent="0">
              <a:buNone/>
              <a:defRPr sz="2000"/>
            </a:lvl7pPr>
            <a:lvl8pPr marL="3195913" indent="0">
              <a:buNone/>
              <a:defRPr sz="2000"/>
            </a:lvl8pPr>
            <a:lvl9pPr marL="365247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6560" indent="0">
              <a:buNone/>
              <a:defRPr sz="1200"/>
            </a:lvl2pPr>
            <a:lvl3pPr marL="913117" indent="0">
              <a:buNone/>
              <a:defRPr sz="1000"/>
            </a:lvl3pPr>
            <a:lvl4pPr marL="1369677" indent="0">
              <a:buNone/>
              <a:defRPr sz="900"/>
            </a:lvl4pPr>
            <a:lvl5pPr marL="1826235" indent="0">
              <a:buNone/>
              <a:defRPr sz="900"/>
            </a:lvl5pPr>
            <a:lvl6pPr marL="2282796" indent="0">
              <a:buNone/>
              <a:defRPr sz="900"/>
            </a:lvl6pPr>
            <a:lvl7pPr marL="2739352" indent="0">
              <a:buNone/>
              <a:defRPr sz="900"/>
            </a:lvl7pPr>
            <a:lvl8pPr marL="3195913" indent="0">
              <a:buNone/>
              <a:defRPr sz="900"/>
            </a:lvl8pPr>
            <a:lvl9pPr marL="365247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3667A3F5-F457-4A0D-8B3A-DBFB733484E5}"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bwMode="auto">
          <a:xfrm>
            <a:off x="838200" y="390525"/>
            <a:ext cx="8001000" cy="914400"/>
          </a:xfrm>
          <a:prstGeom prst="rect">
            <a:avLst/>
          </a:prstGeom>
          <a:noFill/>
          <a:ln w="9525">
            <a:noFill/>
            <a:miter lim="800000"/>
            <a:headEnd/>
            <a:tailEnd/>
          </a:ln>
          <a:effectLst/>
        </p:spPr>
        <p:txBody>
          <a:bodyPr vert="horz" wrap="square" lIns="0" tIns="0" rIns="91301" bIns="45652" numCol="1" anchor="t" anchorCtr="0" compatLnSpc="1">
            <a:prstTxWarp prst="textNoShape">
              <a:avLst/>
            </a:prstTxWarp>
          </a:bodyPr>
          <a:lstStyle/>
          <a:p>
            <a:pPr lvl="0"/>
            <a:r>
              <a:rPr lang="en-US" smtClean="0"/>
              <a:t>Click to edit Master title style</a:t>
            </a:r>
          </a:p>
        </p:txBody>
      </p:sp>
      <p:sp>
        <p:nvSpPr>
          <p:cNvPr id="16387" name="Rectangle 3"/>
          <p:cNvSpPr>
            <a:spLocks noGrp="1" noChangeArrowheads="1"/>
          </p:cNvSpPr>
          <p:nvPr>
            <p:ph type="body" idx="1"/>
          </p:nvPr>
        </p:nvSpPr>
        <p:spPr bwMode="auto">
          <a:xfrm>
            <a:off x="838200" y="1738313"/>
            <a:ext cx="8001000" cy="4659312"/>
          </a:xfrm>
          <a:prstGeom prst="rect">
            <a:avLst/>
          </a:prstGeom>
          <a:noFill/>
          <a:ln w="9525">
            <a:noFill/>
            <a:miter lim="800000"/>
            <a:headEnd/>
            <a:tailEnd/>
          </a:ln>
          <a:effectLst/>
        </p:spPr>
        <p:txBody>
          <a:bodyPr vert="horz" wrap="square" lIns="0" tIns="0" rIns="91301" bIns="4565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6391" name="Rectangle 7"/>
          <p:cNvSpPr>
            <a:spLocks noChangeArrowheads="1"/>
          </p:cNvSpPr>
          <p:nvPr userDrawn="1"/>
        </p:nvSpPr>
        <p:spPr bwMode="auto">
          <a:xfrm>
            <a:off x="4343400" y="152400"/>
            <a:ext cx="4419600" cy="609600"/>
          </a:xfrm>
          <a:prstGeom prst="rect">
            <a:avLst/>
          </a:prstGeom>
          <a:noFill/>
          <a:ln w="9525">
            <a:noFill/>
            <a:miter lim="800000"/>
            <a:headEnd/>
            <a:tailEnd/>
          </a:ln>
          <a:effectLst/>
        </p:spPr>
        <p:txBody>
          <a:bodyPr wrap="none" lIns="0" tIns="0" rIns="0" bIns="0" anchor="ctr"/>
          <a:lstStyle/>
          <a:p>
            <a:endParaRPr lang="en-US" dirty="0"/>
          </a:p>
        </p:txBody>
      </p:sp>
      <p:sp>
        <p:nvSpPr>
          <p:cNvPr id="16392" name="Rectangle 8"/>
          <p:cNvSpPr>
            <a:spLocks noChangeArrowheads="1"/>
          </p:cNvSpPr>
          <p:nvPr userDrawn="1"/>
        </p:nvSpPr>
        <p:spPr bwMode="auto">
          <a:xfrm>
            <a:off x="0" y="1600200"/>
            <a:ext cx="9144000" cy="5029200"/>
          </a:xfrm>
          <a:prstGeom prst="rect">
            <a:avLst/>
          </a:prstGeom>
          <a:solidFill>
            <a:schemeClr val="bg1"/>
          </a:solidFill>
          <a:ln w="9525">
            <a:noFill/>
            <a:miter lim="800000"/>
            <a:headEnd/>
            <a:tailEnd/>
          </a:ln>
          <a:effectLst/>
        </p:spPr>
        <p:txBody>
          <a:bodyPr wrap="none" lIns="0" tIns="45652" rIns="91301" bIns="45652" anchor="ctr"/>
          <a:lstStyle/>
          <a:p>
            <a:endParaRPr lang="en-US" dirty="0"/>
          </a:p>
        </p:txBody>
      </p:sp>
      <p:sp>
        <p:nvSpPr>
          <p:cNvPr id="16390" name="Rectangle 6"/>
          <p:cNvSpPr>
            <a:spLocks noGrp="1" noChangeArrowheads="1"/>
          </p:cNvSpPr>
          <p:nvPr>
            <p:ph type="sldNum" sz="quarter" idx="4"/>
          </p:nvPr>
        </p:nvSpPr>
        <p:spPr bwMode="auto">
          <a:xfrm>
            <a:off x="8305800" y="6459538"/>
            <a:ext cx="533400" cy="188912"/>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lvl1pPr algn="r" eaLnBrk="0" hangingPunct="0">
              <a:defRPr sz="1200">
                <a:solidFill>
                  <a:srgbClr val="000066"/>
                </a:solidFill>
                <a:latin typeface="+mn-lt"/>
              </a:defRPr>
            </a:lvl1pPr>
          </a:lstStyle>
          <a:p>
            <a:fld id="{41E52F56-7EA3-436C-9E58-4C4923D4DE65}" type="slidenum">
              <a:rPr lang="en-US"/>
              <a:pPr/>
              <a:t>‹#›</a:t>
            </a:fld>
            <a:endParaRPr lang="en-US" dirty="0"/>
          </a:p>
        </p:txBody>
      </p:sp>
      <p:sp>
        <p:nvSpPr>
          <p:cNvPr id="16393" name="Rectangle 9"/>
          <p:cNvSpPr>
            <a:spLocks noChangeArrowheads="1"/>
          </p:cNvSpPr>
          <p:nvPr userDrawn="1"/>
        </p:nvSpPr>
        <p:spPr bwMode="auto">
          <a:xfrm>
            <a:off x="425450" y="6654800"/>
            <a:ext cx="2209800" cy="160338"/>
          </a:xfrm>
          <a:prstGeom prst="rect">
            <a:avLst/>
          </a:prstGeom>
          <a:noFill/>
          <a:ln w="9525">
            <a:noFill/>
            <a:miter lim="800000"/>
            <a:headEnd/>
            <a:tailEnd/>
          </a:ln>
          <a:effectLst/>
        </p:spPr>
        <p:txBody>
          <a:bodyPr lIns="0" tIns="0" rIns="0" bIns="0"/>
          <a:lstStyle/>
          <a:p>
            <a:pPr algn="l" eaLnBrk="0" hangingPunct="0"/>
            <a:endParaRPr lang="en-US" sz="900" b="1" dirty="0">
              <a:solidFill>
                <a:schemeClr val="bg1"/>
              </a:solidFill>
            </a:endParaRP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Lst>
  <p:timing>
    <p:tnLst>
      <p:par>
        <p:cTn id="1" dur="indefinite" restart="never" nodeType="tmRoot"/>
      </p:par>
    </p:tnLst>
  </p:timing>
  <p:hf hdr="0" ftr="0" dt="0"/>
  <p:txStyles>
    <p:titleStyle>
      <a:lvl1pPr algn="l" rtl="0" fontAlgn="base">
        <a:spcBef>
          <a:spcPct val="0"/>
        </a:spcBef>
        <a:spcAft>
          <a:spcPct val="0"/>
        </a:spcAft>
        <a:defRPr sz="3200" b="1">
          <a:solidFill>
            <a:schemeClr val="bg1"/>
          </a:solidFill>
          <a:latin typeface="+mj-lt"/>
          <a:ea typeface="+mj-ea"/>
          <a:cs typeface="+mj-cs"/>
        </a:defRPr>
      </a:lvl1pPr>
      <a:lvl2pPr algn="l" rtl="0" fontAlgn="base">
        <a:spcBef>
          <a:spcPct val="0"/>
        </a:spcBef>
        <a:spcAft>
          <a:spcPct val="0"/>
        </a:spcAft>
        <a:defRPr sz="3200" b="1">
          <a:solidFill>
            <a:schemeClr val="bg1"/>
          </a:solidFill>
          <a:latin typeface="Helvetica" pitchFamily="34" charset="0"/>
        </a:defRPr>
      </a:lvl2pPr>
      <a:lvl3pPr algn="l" rtl="0" fontAlgn="base">
        <a:spcBef>
          <a:spcPct val="0"/>
        </a:spcBef>
        <a:spcAft>
          <a:spcPct val="0"/>
        </a:spcAft>
        <a:defRPr sz="3200" b="1">
          <a:solidFill>
            <a:schemeClr val="bg1"/>
          </a:solidFill>
          <a:latin typeface="Helvetica" pitchFamily="34" charset="0"/>
        </a:defRPr>
      </a:lvl3pPr>
      <a:lvl4pPr algn="l" rtl="0" fontAlgn="base">
        <a:spcBef>
          <a:spcPct val="0"/>
        </a:spcBef>
        <a:spcAft>
          <a:spcPct val="0"/>
        </a:spcAft>
        <a:defRPr sz="3200" b="1">
          <a:solidFill>
            <a:schemeClr val="bg1"/>
          </a:solidFill>
          <a:latin typeface="Helvetica" pitchFamily="34" charset="0"/>
        </a:defRPr>
      </a:lvl4pPr>
      <a:lvl5pPr algn="l" rtl="0" fontAlgn="base">
        <a:spcBef>
          <a:spcPct val="0"/>
        </a:spcBef>
        <a:spcAft>
          <a:spcPct val="0"/>
        </a:spcAft>
        <a:defRPr sz="3200" b="1">
          <a:solidFill>
            <a:schemeClr val="bg1"/>
          </a:solidFill>
          <a:latin typeface="Helvetica" pitchFamily="34" charset="0"/>
        </a:defRPr>
      </a:lvl5pPr>
      <a:lvl6pPr marL="456560" algn="l" rtl="0" fontAlgn="base">
        <a:spcBef>
          <a:spcPct val="0"/>
        </a:spcBef>
        <a:spcAft>
          <a:spcPct val="0"/>
        </a:spcAft>
        <a:defRPr sz="3200" b="1">
          <a:solidFill>
            <a:schemeClr val="bg1"/>
          </a:solidFill>
          <a:latin typeface="Helvetica" pitchFamily="34" charset="0"/>
        </a:defRPr>
      </a:lvl6pPr>
      <a:lvl7pPr marL="913117" algn="l" rtl="0" fontAlgn="base">
        <a:spcBef>
          <a:spcPct val="0"/>
        </a:spcBef>
        <a:spcAft>
          <a:spcPct val="0"/>
        </a:spcAft>
        <a:defRPr sz="3200" b="1">
          <a:solidFill>
            <a:schemeClr val="bg1"/>
          </a:solidFill>
          <a:latin typeface="Helvetica" pitchFamily="34" charset="0"/>
        </a:defRPr>
      </a:lvl7pPr>
      <a:lvl8pPr marL="1369677" algn="l" rtl="0" fontAlgn="base">
        <a:spcBef>
          <a:spcPct val="0"/>
        </a:spcBef>
        <a:spcAft>
          <a:spcPct val="0"/>
        </a:spcAft>
        <a:defRPr sz="3200" b="1">
          <a:solidFill>
            <a:schemeClr val="bg1"/>
          </a:solidFill>
          <a:latin typeface="Helvetica" pitchFamily="34" charset="0"/>
        </a:defRPr>
      </a:lvl8pPr>
      <a:lvl9pPr marL="1826235" algn="l" rtl="0" fontAlgn="base">
        <a:spcBef>
          <a:spcPct val="0"/>
        </a:spcBef>
        <a:spcAft>
          <a:spcPct val="0"/>
        </a:spcAft>
        <a:defRPr sz="3200" b="1">
          <a:solidFill>
            <a:schemeClr val="bg1"/>
          </a:solidFill>
          <a:latin typeface="Helvetica" pitchFamily="34" charset="0"/>
        </a:defRPr>
      </a:lvl9pPr>
    </p:titleStyle>
    <p:bodyStyle>
      <a:lvl1pPr marL="286933" indent="-286933" algn="l" rtl="0" fontAlgn="base">
        <a:lnSpc>
          <a:spcPct val="90000"/>
        </a:lnSpc>
        <a:spcBef>
          <a:spcPct val="25000"/>
        </a:spcBef>
        <a:spcAft>
          <a:spcPct val="0"/>
        </a:spcAft>
        <a:buChar char="•"/>
        <a:defRPr sz="2200">
          <a:solidFill>
            <a:srgbClr val="00008A"/>
          </a:solidFill>
          <a:latin typeface="+mn-lt"/>
          <a:ea typeface="+mn-ea"/>
          <a:cs typeface="+mn-cs"/>
        </a:defRPr>
      </a:lvl1pPr>
      <a:lvl2pPr marL="741908" indent="-285348" algn="l" rtl="0" fontAlgn="base">
        <a:lnSpc>
          <a:spcPct val="85000"/>
        </a:lnSpc>
        <a:spcBef>
          <a:spcPct val="25000"/>
        </a:spcBef>
        <a:spcAft>
          <a:spcPct val="0"/>
        </a:spcAft>
        <a:buChar char="•"/>
        <a:defRPr sz="2200">
          <a:solidFill>
            <a:srgbClr val="00008A"/>
          </a:solidFill>
          <a:latin typeface="+mn-lt"/>
        </a:defRPr>
      </a:lvl2pPr>
      <a:lvl3pPr marL="1084328" indent="-228282" algn="l" rtl="0" fontAlgn="base">
        <a:lnSpc>
          <a:spcPct val="85000"/>
        </a:lnSpc>
        <a:spcBef>
          <a:spcPct val="25000"/>
        </a:spcBef>
        <a:spcAft>
          <a:spcPct val="0"/>
        </a:spcAft>
        <a:buChar char="•"/>
        <a:defRPr sz="2200">
          <a:solidFill>
            <a:srgbClr val="00008A"/>
          </a:solidFill>
          <a:latin typeface="+mn-lt"/>
        </a:defRPr>
      </a:lvl3pPr>
      <a:lvl4pPr marL="1426748" indent="-228282" algn="l" rtl="0" fontAlgn="base">
        <a:lnSpc>
          <a:spcPct val="85000"/>
        </a:lnSpc>
        <a:spcBef>
          <a:spcPct val="15000"/>
        </a:spcBef>
        <a:spcAft>
          <a:spcPct val="0"/>
        </a:spcAft>
        <a:buChar char="•"/>
        <a:defRPr sz="2200">
          <a:solidFill>
            <a:srgbClr val="00008A"/>
          </a:solidFill>
          <a:latin typeface="+mn-lt"/>
        </a:defRPr>
      </a:lvl4pPr>
      <a:lvl5pPr marL="1767579" indent="-226698" algn="l" rtl="0" fontAlgn="base">
        <a:lnSpc>
          <a:spcPct val="85000"/>
        </a:lnSpc>
        <a:spcBef>
          <a:spcPct val="15000"/>
        </a:spcBef>
        <a:spcAft>
          <a:spcPct val="0"/>
        </a:spcAft>
        <a:buChar char="•"/>
        <a:defRPr>
          <a:solidFill>
            <a:srgbClr val="00008A"/>
          </a:solidFill>
          <a:latin typeface="+mn-lt"/>
        </a:defRPr>
      </a:lvl5pPr>
      <a:lvl6pPr marL="2224139" indent="-226698" algn="l" rtl="0" fontAlgn="base">
        <a:lnSpc>
          <a:spcPct val="85000"/>
        </a:lnSpc>
        <a:spcBef>
          <a:spcPct val="15000"/>
        </a:spcBef>
        <a:spcAft>
          <a:spcPct val="0"/>
        </a:spcAft>
        <a:buChar char="•"/>
        <a:defRPr>
          <a:solidFill>
            <a:srgbClr val="00008A"/>
          </a:solidFill>
          <a:latin typeface="+mn-lt"/>
        </a:defRPr>
      </a:lvl6pPr>
      <a:lvl7pPr marL="2680697" indent="-226698" algn="l" rtl="0" fontAlgn="base">
        <a:lnSpc>
          <a:spcPct val="85000"/>
        </a:lnSpc>
        <a:spcBef>
          <a:spcPct val="15000"/>
        </a:spcBef>
        <a:spcAft>
          <a:spcPct val="0"/>
        </a:spcAft>
        <a:buChar char="•"/>
        <a:defRPr>
          <a:solidFill>
            <a:srgbClr val="00008A"/>
          </a:solidFill>
          <a:latin typeface="+mn-lt"/>
        </a:defRPr>
      </a:lvl7pPr>
      <a:lvl8pPr marL="3137259" indent="-226698" algn="l" rtl="0" fontAlgn="base">
        <a:lnSpc>
          <a:spcPct val="85000"/>
        </a:lnSpc>
        <a:spcBef>
          <a:spcPct val="15000"/>
        </a:spcBef>
        <a:spcAft>
          <a:spcPct val="0"/>
        </a:spcAft>
        <a:buChar char="•"/>
        <a:defRPr>
          <a:solidFill>
            <a:srgbClr val="00008A"/>
          </a:solidFill>
          <a:latin typeface="+mn-lt"/>
        </a:defRPr>
      </a:lvl8pPr>
      <a:lvl9pPr marL="3593819" indent="-226698" algn="l" rtl="0" fontAlgn="base">
        <a:lnSpc>
          <a:spcPct val="85000"/>
        </a:lnSpc>
        <a:spcBef>
          <a:spcPct val="15000"/>
        </a:spcBef>
        <a:spcAft>
          <a:spcPct val="0"/>
        </a:spcAft>
        <a:buChar char="•"/>
        <a:defRPr>
          <a:solidFill>
            <a:srgbClr val="00008A"/>
          </a:solidFill>
          <a:latin typeface="+mn-lt"/>
        </a:defRPr>
      </a:lvl9pPr>
    </p:bodyStyle>
    <p:otherStyle>
      <a:defPPr>
        <a:defRPr lang="en-US"/>
      </a:defPPr>
      <a:lvl1pPr marL="0" algn="l" defTabSz="913117" rtl="0" eaLnBrk="1" latinLnBrk="0" hangingPunct="1">
        <a:defRPr sz="1800" kern="1200">
          <a:solidFill>
            <a:schemeClr val="tx1"/>
          </a:solidFill>
          <a:latin typeface="+mn-lt"/>
          <a:ea typeface="+mn-ea"/>
          <a:cs typeface="+mn-cs"/>
        </a:defRPr>
      </a:lvl1pPr>
      <a:lvl2pPr marL="456560" algn="l" defTabSz="913117" rtl="0" eaLnBrk="1" latinLnBrk="0" hangingPunct="1">
        <a:defRPr sz="1800" kern="1200">
          <a:solidFill>
            <a:schemeClr val="tx1"/>
          </a:solidFill>
          <a:latin typeface="+mn-lt"/>
          <a:ea typeface="+mn-ea"/>
          <a:cs typeface="+mn-cs"/>
        </a:defRPr>
      </a:lvl2pPr>
      <a:lvl3pPr marL="913117" algn="l" defTabSz="913117" rtl="0" eaLnBrk="1" latinLnBrk="0" hangingPunct="1">
        <a:defRPr sz="1800" kern="1200">
          <a:solidFill>
            <a:schemeClr val="tx1"/>
          </a:solidFill>
          <a:latin typeface="+mn-lt"/>
          <a:ea typeface="+mn-ea"/>
          <a:cs typeface="+mn-cs"/>
        </a:defRPr>
      </a:lvl3pPr>
      <a:lvl4pPr marL="1369677" algn="l" defTabSz="913117" rtl="0" eaLnBrk="1" latinLnBrk="0" hangingPunct="1">
        <a:defRPr sz="1800" kern="1200">
          <a:solidFill>
            <a:schemeClr val="tx1"/>
          </a:solidFill>
          <a:latin typeface="+mn-lt"/>
          <a:ea typeface="+mn-ea"/>
          <a:cs typeface="+mn-cs"/>
        </a:defRPr>
      </a:lvl4pPr>
      <a:lvl5pPr marL="1826235" algn="l" defTabSz="913117" rtl="0" eaLnBrk="1" latinLnBrk="0" hangingPunct="1">
        <a:defRPr sz="1800" kern="1200">
          <a:solidFill>
            <a:schemeClr val="tx1"/>
          </a:solidFill>
          <a:latin typeface="+mn-lt"/>
          <a:ea typeface="+mn-ea"/>
          <a:cs typeface="+mn-cs"/>
        </a:defRPr>
      </a:lvl5pPr>
      <a:lvl6pPr marL="2282796" algn="l" defTabSz="913117" rtl="0" eaLnBrk="1" latinLnBrk="0" hangingPunct="1">
        <a:defRPr sz="1800" kern="1200">
          <a:solidFill>
            <a:schemeClr val="tx1"/>
          </a:solidFill>
          <a:latin typeface="+mn-lt"/>
          <a:ea typeface="+mn-ea"/>
          <a:cs typeface="+mn-cs"/>
        </a:defRPr>
      </a:lvl6pPr>
      <a:lvl7pPr marL="2739352" algn="l" defTabSz="913117" rtl="0" eaLnBrk="1" latinLnBrk="0" hangingPunct="1">
        <a:defRPr sz="1800" kern="1200">
          <a:solidFill>
            <a:schemeClr val="tx1"/>
          </a:solidFill>
          <a:latin typeface="+mn-lt"/>
          <a:ea typeface="+mn-ea"/>
          <a:cs typeface="+mn-cs"/>
        </a:defRPr>
      </a:lvl7pPr>
      <a:lvl8pPr marL="3195913" algn="l" defTabSz="913117" rtl="0" eaLnBrk="1" latinLnBrk="0" hangingPunct="1">
        <a:defRPr sz="1800" kern="1200">
          <a:solidFill>
            <a:schemeClr val="tx1"/>
          </a:solidFill>
          <a:latin typeface="+mn-lt"/>
          <a:ea typeface="+mn-ea"/>
          <a:cs typeface="+mn-cs"/>
        </a:defRPr>
      </a:lvl8pPr>
      <a:lvl9pPr marL="3652470" algn="l" defTabSz="91311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hyperlink" Target="mailto:Sagerm@gao.gov"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www.gao.gov/products/GAO-15-241T" TargetMode="External"/><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hyperlink" Target="http://www.gao.gov/products/GAO-17-282T" TargetMode="External"/><Relationship Id="rId5" Type="http://schemas.openxmlformats.org/officeDocument/2006/relationships/hyperlink" Target="http://www.gao.gov/products/GAO-16-556T" TargetMode="External"/><Relationship Id="rId4" Type="http://schemas.openxmlformats.org/officeDocument/2006/relationships/hyperlink" Target="http://www.gao.gov/products/GAO-15-752T"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www.gao.gov/products/GAO-14-476" TargetMode="External"/><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hyperlink" Target="http://www.gao.gov/products/GAO-16-438" TargetMode="External"/><Relationship Id="rId5" Type="http://schemas.openxmlformats.org/officeDocument/2006/relationships/hyperlink" Target="http://www.gao.gov/products/GAO-16-261" TargetMode="External"/><Relationship Id="rId4" Type="http://schemas.openxmlformats.org/officeDocument/2006/relationships/hyperlink" Target="http://www.gao.gov/products/GAO-15-814"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gao.gov/products/GAO-16-698" TargetMode="External"/><Relationship Id="rId7"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hyperlink" Target="http://www.gao.gov/products/GAO-17-460" TargetMode="External"/><Relationship Id="rId5" Type="http://schemas.openxmlformats.org/officeDocument/2006/relationships/hyperlink" Target="http://www.gao.gov/products/GAO-17-156" TargetMode="External"/><Relationship Id="rId4" Type="http://schemas.openxmlformats.org/officeDocument/2006/relationships/hyperlink" Target="http://www.gao.gov/products/GAO-16-824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533400" y="2286000"/>
            <a:ext cx="8134066" cy="1295400"/>
          </a:xfrm>
          <a:noFill/>
          <a:ln/>
        </p:spPr>
        <p:txBody>
          <a:bodyPr rIns="0"/>
          <a:lstStyle/>
          <a:p>
            <a:pPr algn="ctr">
              <a:lnSpc>
                <a:spcPct val="85000"/>
              </a:lnSpc>
            </a:pPr>
            <a:r>
              <a:rPr lang="en-US" sz="4000" dirty="0" smtClean="0">
                <a:solidFill>
                  <a:srgbClr val="00008A"/>
                </a:solidFill>
              </a:rPr>
              <a:t>GAO’s Oversight of DATA Act Implementation</a:t>
            </a:r>
            <a:r>
              <a:rPr lang="en-US" sz="3800" dirty="0" smtClean="0">
                <a:solidFill>
                  <a:srgbClr val="00008A"/>
                </a:solidFill>
              </a:rPr>
              <a:t/>
            </a:r>
            <a:br>
              <a:rPr lang="en-US" sz="3800" dirty="0" smtClean="0">
                <a:solidFill>
                  <a:srgbClr val="00008A"/>
                </a:solidFill>
              </a:rPr>
            </a:br>
            <a:endParaRPr lang="en-US" sz="3800" dirty="0">
              <a:solidFill>
                <a:srgbClr val="00008A"/>
              </a:solidFill>
            </a:endParaRPr>
          </a:p>
        </p:txBody>
      </p:sp>
      <p:sp>
        <p:nvSpPr>
          <p:cNvPr id="75779" name="Rectangle 3"/>
          <p:cNvSpPr>
            <a:spLocks noGrp="1" noChangeArrowheads="1"/>
          </p:cNvSpPr>
          <p:nvPr>
            <p:ph type="subTitle" idx="4294967295"/>
          </p:nvPr>
        </p:nvSpPr>
        <p:spPr>
          <a:xfrm>
            <a:off x="229590" y="3852041"/>
            <a:ext cx="8839200" cy="1219200"/>
          </a:xfrm>
          <a:noFill/>
          <a:ln/>
        </p:spPr>
        <p:txBody>
          <a:bodyPr rIns="0"/>
          <a:lstStyle/>
          <a:p>
            <a:pPr marL="0" indent="0" algn="ctr">
              <a:buNone/>
            </a:pPr>
            <a:endParaRPr lang="en-US" sz="2800" b="1" dirty="0" smtClean="0">
              <a:solidFill>
                <a:schemeClr val="tx1"/>
              </a:solidFill>
              <a:latin typeface="Arial" panose="020B0604020202020204" pitchFamily="34" charset="0"/>
              <a:cs typeface="Arial" panose="020B0604020202020204" pitchFamily="34" charset="0"/>
            </a:endParaRPr>
          </a:p>
          <a:p>
            <a:pPr marL="0" indent="0" algn="ctr">
              <a:buNone/>
            </a:pPr>
            <a:r>
              <a:rPr lang="en-US" sz="2800" b="1" dirty="0" smtClean="0">
                <a:solidFill>
                  <a:schemeClr val="tx1"/>
                </a:solidFill>
                <a:latin typeface="Arial" panose="020B0604020202020204" pitchFamily="34" charset="0"/>
                <a:cs typeface="Arial" panose="020B0604020202020204" pitchFamily="34" charset="0"/>
              </a:rPr>
              <a:t>April 27, 2017</a:t>
            </a:r>
          </a:p>
          <a:p>
            <a:pPr marL="0" indent="0">
              <a:spcBef>
                <a:spcPct val="5000"/>
              </a:spcBef>
              <a:buNone/>
            </a:pPr>
            <a:r>
              <a:rPr lang="en-US" sz="1800" b="1" dirty="0" smtClean="0"/>
              <a:t> </a:t>
            </a:r>
          </a:p>
          <a:p>
            <a:pPr marL="0" indent="0">
              <a:spcBef>
                <a:spcPct val="5000"/>
              </a:spcBef>
              <a:buNone/>
            </a:pPr>
            <a:r>
              <a:rPr lang="en-US" sz="1800" b="1" dirty="0" smtClean="0"/>
              <a:t>			</a:t>
            </a:r>
            <a:endParaRPr lang="en-US" sz="2800" b="1" dirty="0" smtClean="0"/>
          </a:p>
          <a:p>
            <a:pPr marL="0" indent="0" algn="ctr">
              <a:spcBef>
                <a:spcPct val="5000"/>
              </a:spcBef>
              <a:buNone/>
            </a:pPr>
            <a:endParaRPr lang="en-US" sz="2800" b="1" dirty="0"/>
          </a:p>
        </p:txBody>
      </p:sp>
      <p:sp>
        <p:nvSpPr>
          <p:cNvPr id="3" name="TextBox 2"/>
          <p:cNvSpPr txBox="1"/>
          <p:nvPr/>
        </p:nvSpPr>
        <p:spPr>
          <a:xfrm>
            <a:off x="381000" y="451247"/>
            <a:ext cx="8504848" cy="615553"/>
          </a:xfrm>
          <a:prstGeom prst="rect">
            <a:avLst/>
          </a:prstGeom>
          <a:noFill/>
        </p:spPr>
        <p:txBody>
          <a:bodyPr wrap="square" rtlCol="0">
            <a:spAutoFit/>
          </a:bodyPr>
          <a:lstStyle/>
          <a:p>
            <a:r>
              <a:rPr lang="en-US" sz="3400" b="1" cap="small" dirty="0" smtClean="0">
                <a:solidFill>
                  <a:schemeClr val="bg1"/>
                </a:solidFill>
              </a:rPr>
              <a:t>U.S. Government Accountability Office</a:t>
            </a:r>
            <a:endParaRPr lang="en-US" sz="3400" b="1" cap="small" dirty="0">
              <a:solidFill>
                <a:schemeClr val="bg1"/>
              </a:solidFill>
            </a:endParaRPr>
          </a:p>
        </p:txBody>
      </p:sp>
      <p:sp>
        <p:nvSpPr>
          <p:cNvPr id="4" name="TextBox 3"/>
          <p:cNvSpPr txBox="1"/>
          <p:nvPr/>
        </p:nvSpPr>
        <p:spPr>
          <a:xfrm>
            <a:off x="2209800" y="5105400"/>
            <a:ext cx="5105400" cy="923330"/>
          </a:xfrm>
          <a:prstGeom prst="rect">
            <a:avLst/>
          </a:prstGeom>
          <a:noFill/>
        </p:spPr>
        <p:txBody>
          <a:bodyPr wrap="square" rtlCol="0">
            <a:spAutoFit/>
          </a:bodyPr>
          <a:lstStyle/>
          <a:p>
            <a:r>
              <a:rPr lang="en-US" sz="1800" b="1" dirty="0" smtClean="0"/>
              <a:t>Michael LaForge</a:t>
            </a:r>
          </a:p>
          <a:p>
            <a:r>
              <a:rPr lang="en-US" sz="1800" dirty="0" smtClean="0"/>
              <a:t>Assistant </a:t>
            </a:r>
            <a:r>
              <a:rPr lang="en-US" sz="1800" dirty="0"/>
              <a:t>Director</a:t>
            </a:r>
            <a:br>
              <a:rPr lang="en-US" sz="1800" dirty="0"/>
            </a:br>
            <a:r>
              <a:rPr lang="en-US" sz="1800" dirty="0"/>
              <a:t>Financial Management and Assurance (FMA)</a:t>
            </a:r>
          </a:p>
        </p:txBody>
      </p:sp>
      <p:sp>
        <p:nvSpPr>
          <p:cNvPr id="2" name="Slide Number Placeholder 1"/>
          <p:cNvSpPr>
            <a:spLocks noGrp="1"/>
          </p:cNvSpPr>
          <p:nvPr>
            <p:ph type="sldNum" sz="quarter" idx="10"/>
          </p:nvPr>
        </p:nvSpPr>
        <p:spPr/>
        <p:txBody>
          <a:bodyPr/>
          <a:lstStyle/>
          <a:p>
            <a:fld id="{F61FDF5F-1D31-4E4A-A39A-C7FA62FE8EAA}" type="slidenum">
              <a:rPr lang="en-US" smtClean="0"/>
              <a:pPr/>
              <a:t>1</a:t>
            </a:fld>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01000" cy="685800"/>
          </a:xfrm>
        </p:spPr>
        <p:txBody>
          <a:bodyPr/>
          <a:lstStyle/>
          <a:p>
            <a:pPr algn="ctr"/>
            <a:r>
              <a:rPr lang="en-US" dirty="0"/>
              <a:t>Summary of GAO Findings</a:t>
            </a:r>
          </a:p>
        </p:txBody>
      </p:sp>
      <p:sp>
        <p:nvSpPr>
          <p:cNvPr id="6" name="TextBox 5"/>
          <p:cNvSpPr txBox="1"/>
          <p:nvPr/>
        </p:nvSpPr>
        <p:spPr>
          <a:xfrm>
            <a:off x="457200" y="1980746"/>
            <a:ext cx="8001000" cy="3447098"/>
          </a:xfrm>
          <a:prstGeom prst="rect">
            <a:avLst/>
          </a:prstGeom>
          <a:noFill/>
        </p:spPr>
        <p:txBody>
          <a:bodyPr wrap="square" rtlCol="0">
            <a:spAutoFit/>
          </a:bodyPr>
          <a:lstStyle/>
          <a:p>
            <a:pPr algn="l">
              <a:spcAft>
                <a:spcPts val="1200"/>
              </a:spcAft>
            </a:pPr>
            <a:r>
              <a:rPr lang="en-US" dirty="0"/>
              <a:t>We have found OMB and Treasury could address challenges or make improvements on areas such as:</a:t>
            </a:r>
          </a:p>
          <a:p>
            <a:pPr marL="342900" indent="-342900" algn="l">
              <a:spcAft>
                <a:spcPts val="1200"/>
              </a:spcAft>
              <a:buFont typeface="Arial" panose="020B0604020202020204" pitchFamily="34" charset="0"/>
              <a:buChar char="•"/>
            </a:pPr>
            <a:r>
              <a:rPr lang="en-US" dirty="0" smtClean="0"/>
              <a:t>Guidance development and timeliness </a:t>
            </a:r>
          </a:p>
          <a:p>
            <a:pPr marL="342900" indent="-342900" algn="l">
              <a:spcAft>
                <a:spcPts val="1200"/>
              </a:spcAft>
              <a:buFont typeface="Arial" panose="020B0604020202020204" pitchFamily="34" charset="0"/>
              <a:buChar char="•"/>
            </a:pPr>
            <a:r>
              <a:rPr lang="en-US" dirty="0" smtClean="0"/>
              <a:t>Monitoring agencies</a:t>
            </a:r>
            <a:r>
              <a:rPr lang="en-US" dirty="0"/>
              <a:t>’ implementation progress</a:t>
            </a:r>
          </a:p>
          <a:p>
            <a:pPr marL="342900" indent="-342900" algn="l">
              <a:spcAft>
                <a:spcPts val="1200"/>
              </a:spcAft>
              <a:buFont typeface="Arial" panose="020B0604020202020204" pitchFamily="34" charset="0"/>
              <a:buChar char="•"/>
            </a:pPr>
            <a:r>
              <a:rPr lang="en-US" dirty="0"/>
              <a:t>Population of reporting agencies</a:t>
            </a:r>
          </a:p>
          <a:p>
            <a:pPr marL="342900" indent="-342900" algn="l">
              <a:spcAft>
                <a:spcPts val="1200"/>
              </a:spcAft>
              <a:buFont typeface="Arial" panose="020B0604020202020204" pitchFamily="34" charset="0"/>
              <a:buChar char="•"/>
            </a:pPr>
            <a:r>
              <a:rPr lang="en-US" dirty="0"/>
              <a:t>Pilot </a:t>
            </a:r>
            <a:r>
              <a:rPr lang="en-US" dirty="0" smtClean="0"/>
              <a:t>design</a:t>
            </a:r>
          </a:p>
          <a:p>
            <a:pPr marL="342900" indent="-342900" algn="l">
              <a:spcAft>
                <a:spcPts val="1200"/>
              </a:spcAft>
              <a:buFont typeface="Arial" panose="020B0604020202020204" pitchFamily="34" charset="0"/>
              <a:buChar char="•"/>
            </a:pPr>
            <a:r>
              <a:rPr lang="en-US" dirty="0" smtClean="0"/>
              <a:t>Governance</a:t>
            </a:r>
            <a:endParaRPr lang="en-US" dirty="0"/>
          </a:p>
        </p:txBody>
      </p:sp>
      <p:sp>
        <p:nvSpPr>
          <p:cNvPr id="3" name="Slide Number Placeholder 2"/>
          <p:cNvSpPr>
            <a:spLocks noGrp="1"/>
          </p:cNvSpPr>
          <p:nvPr>
            <p:ph type="sldNum" sz="quarter" idx="10"/>
          </p:nvPr>
        </p:nvSpPr>
        <p:spPr/>
        <p:txBody>
          <a:bodyPr/>
          <a:lstStyle/>
          <a:p>
            <a:fld id="{F61FDF5F-1D31-4E4A-A39A-C7FA62FE8EAA}" type="slidenum">
              <a:rPr lang="en-US" smtClean="0"/>
              <a:pPr/>
              <a:t>10</a:t>
            </a:fld>
            <a:endParaRPr lang="en-US"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114800"/>
            <a:ext cx="2189163" cy="185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89765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01000" cy="685800"/>
          </a:xfrm>
        </p:spPr>
        <p:txBody>
          <a:bodyPr/>
          <a:lstStyle/>
          <a:p>
            <a:pPr algn="ctr"/>
            <a:r>
              <a:rPr lang="en-US" dirty="0"/>
              <a:t>GAO’s Latest Report – Objectives</a:t>
            </a:r>
          </a:p>
        </p:txBody>
      </p:sp>
      <p:sp>
        <p:nvSpPr>
          <p:cNvPr id="6" name="TextBox 5"/>
          <p:cNvSpPr txBox="1"/>
          <p:nvPr/>
        </p:nvSpPr>
        <p:spPr>
          <a:xfrm>
            <a:off x="457200" y="1828800"/>
            <a:ext cx="8001000" cy="4247317"/>
          </a:xfrm>
          <a:prstGeom prst="rect">
            <a:avLst/>
          </a:prstGeom>
          <a:noFill/>
        </p:spPr>
        <p:txBody>
          <a:bodyPr wrap="square" rtlCol="0">
            <a:spAutoFit/>
          </a:bodyPr>
          <a:lstStyle/>
          <a:p>
            <a:pPr algn="l">
              <a:spcAft>
                <a:spcPts val="1200"/>
              </a:spcAft>
            </a:pPr>
            <a:r>
              <a:rPr lang="en-US" b="1" dirty="0" smtClean="0"/>
              <a:t>DATA Act: Readiness Reviews (GAO-17-460)</a:t>
            </a:r>
          </a:p>
          <a:p>
            <a:pPr marL="457200" indent="-457200" algn="l">
              <a:spcAft>
                <a:spcPts val="1200"/>
              </a:spcAft>
              <a:buFont typeface="+mj-lt"/>
              <a:buAutoNum type="arabicParenR"/>
            </a:pPr>
            <a:r>
              <a:rPr lang="en-US" dirty="0" smtClean="0"/>
              <a:t>To describe the type and scope of DATA Act readiness reviews conducted by IGs as of January 31, 2017.</a:t>
            </a:r>
          </a:p>
          <a:p>
            <a:pPr marL="457200" indent="-457200" algn="l">
              <a:spcAft>
                <a:spcPts val="1200"/>
              </a:spcAft>
              <a:buFont typeface="+mj-lt"/>
              <a:buAutoNum type="arabicParenR"/>
            </a:pPr>
            <a:r>
              <a:rPr lang="en-US" dirty="0" smtClean="0"/>
              <a:t>To describe agencies' readiness to meet DATA Act requirements, including the May 2017 deadline, as reported by the IGs. </a:t>
            </a:r>
          </a:p>
          <a:p>
            <a:pPr marL="457200" indent="-457200" algn="l">
              <a:spcAft>
                <a:spcPts val="1200"/>
              </a:spcAft>
              <a:buFont typeface="+mj-lt"/>
              <a:buAutoNum type="arabicParenR"/>
            </a:pPr>
            <a:r>
              <a:rPr lang="en-US" dirty="0" smtClean="0"/>
              <a:t>To evaluate the extent to which OMB and Treasury used or plan to use the results of the IGs readiness reviews to assist in their monitoring of agencies' implementation of the DATA Act.</a:t>
            </a:r>
            <a:endParaRPr lang="en-US" dirty="0"/>
          </a:p>
        </p:txBody>
      </p:sp>
      <p:sp>
        <p:nvSpPr>
          <p:cNvPr id="3" name="Slide Number Placeholder 2"/>
          <p:cNvSpPr>
            <a:spLocks noGrp="1"/>
          </p:cNvSpPr>
          <p:nvPr>
            <p:ph type="sldNum" sz="quarter" idx="10"/>
          </p:nvPr>
        </p:nvSpPr>
        <p:spPr/>
        <p:txBody>
          <a:bodyPr/>
          <a:lstStyle/>
          <a:p>
            <a:fld id="{F61FDF5F-1D31-4E4A-A39A-C7FA62FE8EAA}" type="slidenum">
              <a:rPr lang="en-US" smtClean="0"/>
              <a:pPr/>
              <a:t>11</a:t>
            </a:fld>
            <a:endParaRPr lang="en-US" dirty="0"/>
          </a:p>
        </p:txBody>
      </p:sp>
    </p:spTree>
    <p:extLst>
      <p:ext uri="{BB962C8B-B14F-4D97-AF65-F5344CB8AC3E}">
        <p14:creationId xmlns:p14="http://schemas.microsoft.com/office/powerpoint/2010/main" val="5449924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01000" cy="685800"/>
          </a:xfrm>
        </p:spPr>
        <p:txBody>
          <a:bodyPr>
            <a:normAutofit/>
          </a:bodyPr>
          <a:lstStyle/>
          <a:p>
            <a:pPr algn="ctr"/>
            <a:r>
              <a:rPr lang="en-US" dirty="0" smtClean="0"/>
              <a:t>Type </a:t>
            </a:r>
            <a:r>
              <a:rPr lang="en-US" dirty="0"/>
              <a:t>of </a:t>
            </a:r>
            <a:r>
              <a:rPr lang="en-US" dirty="0" smtClean="0"/>
              <a:t>Reviews </a:t>
            </a:r>
            <a:r>
              <a:rPr lang="en-US" dirty="0"/>
              <a:t>and Standards Used</a:t>
            </a:r>
          </a:p>
        </p:txBody>
      </p:sp>
      <p:sp>
        <p:nvSpPr>
          <p:cNvPr id="3" name="Slide Number Placeholder 2"/>
          <p:cNvSpPr>
            <a:spLocks noGrp="1"/>
          </p:cNvSpPr>
          <p:nvPr>
            <p:ph type="sldNum" sz="quarter" idx="10"/>
          </p:nvPr>
        </p:nvSpPr>
        <p:spPr/>
        <p:txBody>
          <a:bodyPr/>
          <a:lstStyle/>
          <a:p>
            <a:fld id="{F61FDF5F-1D31-4E4A-A39A-C7FA62FE8EAA}" type="slidenum">
              <a:rPr lang="en-US" smtClean="0"/>
              <a:pPr/>
              <a:t>12</a:t>
            </a:fld>
            <a:endParaRPr lang="en-US" dirty="0"/>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9308" b="41367"/>
          <a:stretch/>
        </p:blipFill>
        <p:spPr bwMode="auto">
          <a:xfrm>
            <a:off x="914400" y="1828800"/>
            <a:ext cx="7239000" cy="3232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33" t="97005" r="35787"/>
          <a:stretch/>
        </p:blipFill>
        <p:spPr bwMode="auto">
          <a:xfrm>
            <a:off x="928603" y="6482593"/>
            <a:ext cx="4710197" cy="1513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479" t="73448" r="31404" b="5983"/>
          <a:stretch/>
        </p:blipFill>
        <p:spPr bwMode="auto">
          <a:xfrm>
            <a:off x="3657600" y="5262980"/>
            <a:ext cx="4860878" cy="985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58201" r="67370" b="27750"/>
          <a:stretch/>
        </p:blipFill>
        <p:spPr bwMode="auto">
          <a:xfrm>
            <a:off x="928602" y="5257800"/>
            <a:ext cx="2424197" cy="7208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07393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97302" cy="1143000"/>
          </a:xfrm>
          <a:noFill/>
          <a:ln w="9525">
            <a:noFill/>
            <a:miter lim="800000"/>
            <a:headEnd/>
            <a:tailEnd/>
          </a:ln>
          <a:effectLst/>
        </p:spPr>
        <p:txBody>
          <a:bodyPr vert="horz" wrap="square" lIns="0" tIns="0" rIns="91301" bIns="45652" numCol="1" anchor="t" anchorCtr="0" compatLnSpc="1">
            <a:prstTxWarp prst="textNoShape">
              <a:avLst/>
            </a:prstTxWarp>
            <a:normAutofit/>
          </a:bodyPr>
          <a:lstStyle/>
          <a:p>
            <a:pPr algn="ctr"/>
            <a:r>
              <a:rPr lang="en-US" dirty="0" smtClean="0"/>
              <a:t>Playbook </a:t>
            </a:r>
            <a:r>
              <a:rPr lang="en-US" dirty="0"/>
              <a:t>Steps Included in Scope of </a:t>
            </a:r>
            <a:r>
              <a:rPr lang="en-US" dirty="0" smtClean="0"/>
              <a:t>Reviews</a:t>
            </a:r>
            <a:endParaRPr lang="en-US" dirty="0"/>
          </a:p>
        </p:txBody>
      </p:sp>
      <p:sp>
        <p:nvSpPr>
          <p:cNvPr id="3" name="Slide Number Placeholder 2"/>
          <p:cNvSpPr>
            <a:spLocks noGrp="1"/>
          </p:cNvSpPr>
          <p:nvPr>
            <p:ph type="sldNum" sz="quarter" idx="10"/>
          </p:nvPr>
        </p:nvSpPr>
        <p:spPr/>
        <p:txBody>
          <a:bodyPr/>
          <a:lstStyle/>
          <a:p>
            <a:fld id="{F61FDF5F-1D31-4E4A-A39A-C7FA62FE8EAA}" type="slidenum">
              <a:rPr lang="en-US" smtClean="0"/>
              <a:pPr/>
              <a:t>13</a:t>
            </a:fld>
            <a:endParaRPr lang="en-US" dirty="0"/>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5321"/>
          <a:stretch/>
        </p:blipFill>
        <p:spPr bwMode="auto">
          <a:xfrm>
            <a:off x="634006" y="2133600"/>
            <a:ext cx="7976594"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7015" r="35956" b="6377"/>
          <a:stretch/>
        </p:blipFill>
        <p:spPr bwMode="auto">
          <a:xfrm>
            <a:off x="3581400" y="4876800"/>
            <a:ext cx="5220702"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4213"/>
          <a:stretch/>
        </p:blipFill>
        <p:spPr bwMode="auto">
          <a:xfrm>
            <a:off x="634006" y="6378054"/>
            <a:ext cx="7716838" cy="2513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570072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001000" cy="1143000"/>
          </a:xfrm>
        </p:spPr>
        <p:txBody>
          <a:bodyPr/>
          <a:lstStyle/>
          <a:p>
            <a:pPr algn="ctr"/>
            <a:r>
              <a:rPr lang="en-US" dirty="0" smtClean="0"/>
              <a:t>Agencies </a:t>
            </a:r>
            <a:r>
              <a:rPr lang="en-US" dirty="0"/>
              <a:t>Readiness to Meet </a:t>
            </a:r>
            <a:r>
              <a:rPr lang="en-US" dirty="0" smtClean="0"/>
              <a:t>DATA Act Requirements</a:t>
            </a:r>
            <a:endParaRPr lang="en-US" dirty="0"/>
          </a:p>
        </p:txBody>
      </p:sp>
      <p:sp>
        <p:nvSpPr>
          <p:cNvPr id="3" name="Slide Number Placeholder 2"/>
          <p:cNvSpPr>
            <a:spLocks noGrp="1"/>
          </p:cNvSpPr>
          <p:nvPr>
            <p:ph type="sldNum" sz="quarter" idx="10"/>
          </p:nvPr>
        </p:nvSpPr>
        <p:spPr/>
        <p:txBody>
          <a:bodyPr/>
          <a:lstStyle/>
          <a:p>
            <a:fld id="{F61FDF5F-1D31-4E4A-A39A-C7FA62FE8EAA}" type="slidenum">
              <a:rPr lang="en-US" smtClean="0"/>
              <a:pPr/>
              <a:t>14</a:t>
            </a:fld>
            <a:endParaRPr lang="en-US" dirty="0"/>
          </a:p>
        </p:txBody>
      </p:sp>
      <p:pic>
        <p:nvPicPr>
          <p:cNvPr id="7"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1128"/>
          <a:stretch/>
        </p:blipFill>
        <p:spPr bwMode="auto">
          <a:xfrm>
            <a:off x="716243" y="1981200"/>
            <a:ext cx="7818157" cy="38967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79098" r="34302" b="4972"/>
          <a:stretch/>
        </p:blipFill>
        <p:spPr bwMode="auto">
          <a:xfrm>
            <a:off x="3473747" y="5181600"/>
            <a:ext cx="5289253" cy="8104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6916"/>
          <a:stretch/>
        </p:blipFill>
        <p:spPr bwMode="auto">
          <a:xfrm>
            <a:off x="716242" y="6474029"/>
            <a:ext cx="7970557" cy="155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24042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799" y="76200"/>
            <a:ext cx="8494757" cy="1143000"/>
          </a:xfrm>
        </p:spPr>
        <p:txBody>
          <a:bodyPr anchor="ctr" anchorCtr="0"/>
          <a:lstStyle/>
          <a:p>
            <a:pPr algn="ctr"/>
            <a:r>
              <a:rPr lang="en-US" dirty="0" smtClean="0"/>
              <a:t>Implementation Challenges Reported</a:t>
            </a:r>
            <a:endParaRPr lang="en-US" dirty="0"/>
          </a:p>
        </p:txBody>
      </p:sp>
      <p:sp>
        <p:nvSpPr>
          <p:cNvPr id="3" name="Slide Number Placeholder 2"/>
          <p:cNvSpPr>
            <a:spLocks noGrp="1"/>
          </p:cNvSpPr>
          <p:nvPr>
            <p:ph type="sldNum" sz="quarter" idx="10"/>
          </p:nvPr>
        </p:nvSpPr>
        <p:spPr/>
        <p:txBody>
          <a:bodyPr/>
          <a:lstStyle/>
          <a:p>
            <a:fld id="{F61FDF5F-1D31-4E4A-A39A-C7FA62FE8EAA}" type="slidenum">
              <a:rPr lang="en-US" smtClean="0"/>
              <a:pPr/>
              <a:t>15</a:t>
            </a:fld>
            <a:endParaRPr lang="en-US" dirty="0"/>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25258"/>
          <a:stretch/>
        </p:blipFill>
        <p:spPr bwMode="auto">
          <a:xfrm>
            <a:off x="440446" y="1752600"/>
            <a:ext cx="6722355" cy="4495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4419600" y="6194558"/>
            <a:ext cx="4115268" cy="424732"/>
          </a:xfrm>
          <a:prstGeom prst="rect">
            <a:avLst/>
          </a:prstGeom>
          <a:noFill/>
        </p:spPr>
        <p:txBody>
          <a:bodyPr wrap="square" rtlCol="0">
            <a:spAutoFit/>
          </a:bodyPr>
          <a:lstStyle/>
          <a:p>
            <a:pPr algn="l">
              <a:lnSpc>
                <a:spcPct val="90000"/>
              </a:lnSpc>
              <a:spcBef>
                <a:spcPts val="400"/>
              </a:spcBef>
              <a:spcAft>
                <a:spcPts val="1000"/>
              </a:spcAft>
            </a:pPr>
            <a:r>
              <a:rPr lang="en-US" sz="1200" dirty="0" smtClean="0">
                <a:solidFill>
                  <a:srgbClr val="000000"/>
                </a:solidFill>
              </a:rPr>
              <a:t>Note: Number of agencies totals more than 26 because some OIGs reported multiple challenges.</a:t>
            </a:r>
          </a:p>
        </p:txBody>
      </p:sp>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 t="73090" r="67357" b="15146"/>
          <a:stretch/>
        </p:blipFill>
        <p:spPr bwMode="auto">
          <a:xfrm>
            <a:off x="6605264" y="4191000"/>
            <a:ext cx="2194293" cy="707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7" t="85924" r="35709" b="2312"/>
          <a:stretch/>
        </p:blipFill>
        <p:spPr bwMode="auto">
          <a:xfrm>
            <a:off x="4590848" y="5105400"/>
            <a:ext cx="4326339" cy="707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4" t="96504" r="45873" b="-134"/>
          <a:stretch/>
        </p:blipFill>
        <p:spPr bwMode="auto">
          <a:xfrm>
            <a:off x="440446" y="6397750"/>
            <a:ext cx="3623481" cy="218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31987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01000" cy="685800"/>
          </a:xfrm>
        </p:spPr>
        <p:txBody>
          <a:bodyPr/>
          <a:lstStyle/>
          <a:p>
            <a:pPr algn="ctr"/>
            <a:r>
              <a:rPr lang="en-US" dirty="0" smtClean="0"/>
              <a:t>Description of Implementation Challenges</a:t>
            </a:r>
            <a:endParaRPr lang="en-US" dirty="0"/>
          </a:p>
        </p:txBody>
      </p:sp>
      <p:sp>
        <p:nvSpPr>
          <p:cNvPr id="3" name="Slide Number Placeholder 2"/>
          <p:cNvSpPr>
            <a:spLocks noGrp="1"/>
          </p:cNvSpPr>
          <p:nvPr>
            <p:ph type="sldNum" sz="quarter" idx="10"/>
          </p:nvPr>
        </p:nvSpPr>
        <p:spPr/>
        <p:txBody>
          <a:bodyPr/>
          <a:lstStyle/>
          <a:p>
            <a:fld id="{F61FDF5F-1D31-4E4A-A39A-C7FA62FE8EAA}" type="slidenum">
              <a:rPr lang="en-US" smtClean="0"/>
              <a:pPr/>
              <a:t>16</a:t>
            </a:fld>
            <a:endParaRPr lang="en-US" dirty="0"/>
          </a:p>
        </p:txBody>
      </p:sp>
      <p:sp>
        <p:nvSpPr>
          <p:cNvPr id="4" name="TextBox 3"/>
          <p:cNvSpPr txBox="1"/>
          <p:nvPr/>
        </p:nvSpPr>
        <p:spPr>
          <a:xfrm>
            <a:off x="152400" y="1676400"/>
            <a:ext cx="8763000" cy="4710520"/>
          </a:xfrm>
          <a:prstGeom prst="rect">
            <a:avLst/>
          </a:prstGeom>
          <a:noFill/>
        </p:spPr>
        <p:txBody>
          <a:bodyPr wrap="square" rtlCol="0">
            <a:spAutoFit/>
          </a:bodyPr>
          <a:lstStyle/>
          <a:p>
            <a:pPr marL="285750" indent="-285750" algn="l">
              <a:lnSpc>
                <a:spcPct val="90000"/>
              </a:lnSpc>
              <a:spcBef>
                <a:spcPts val="400"/>
              </a:spcBef>
              <a:spcAft>
                <a:spcPts val="400"/>
              </a:spcAft>
              <a:buFont typeface="Arial" panose="020B0604020202020204" pitchFamily="34" charset="0"/>
              <a:buChar char="•"/>
            </a:pPr>
            <a:r>
              <a:rPr lang="en-US" sz="1700" b="1" dirty="0" smtClean="0"/>
              <a:t>Systems </a:t>
            </a:r>
            <a:r>
              <a:rPr lang="en-US" sz="1700" b="1" dirty="0"/>
              <a:t>integration </a:t>
            </a:r>
            <a:r>
              <a:rPr lang="en-US" sz="1700" dirty="0"/>
              <a:t>- Technology issues, </a:t>
            </a:r>
            <a:r>
              <a:rPr lang="en-US" sz="1700" dirty="0" smtClean="0"/>
              <a:t>developing and submitting required files, integrating </a:t>
            </a:r>
            <a:r>
              <a:rPr lang="en-US" sz="1700" dirty="0"/>
              <a:t>multiple </a:t>
            </a:r>
            <a:r>
              <a:rPr lang="en-US" sz="1700" dirty="0" smtClean="0"/>
              <a:t>financial </a:t>
            </a:r>
            <a:r>
              <a:rPr lang="en-US" sz="1700" dirty="0"/>
              <a:t>and management systems, or needing to install new systems or modify existing </a:t>
            </a:r>
            <a:r>
              <a:rPr lang="en-US" sz="1700" dirty="0" smtClean="0"/>
              <a:t>systems.</a:t>
            </a:r>
            <a:endParaRPr lang="en-US" sz="1700" dirty="0"/>
          </a:p>
          <a:p>
            <a:pPr marL="285750" indent="-285750" algn="l">
              <a:lnSpc>
                <a:spcPct val="90000"/>
              </a:lnSpc>
              <a:spcBef>
                <a:spcPts val="400"/>
              </a:spcBef>
              <a:spcAft>
                <a:spcPts val="400"/>
              </a:spcAft>
              <a:buFont typeface="Arial" panose="020B0604020202020204" pitchFamily="34" charset="0"/>
              <a:buChar char="•"/>
            </a:pPr>
            <a:r>
              <a:rPr lang="en-US" sz="1700" b="1" dirty="0" smtClean="0"/>
              <a:t>Dependencies </a:t>
            </a:r>
            <a:r>
              <a:rPr lang="en-US" sz="1700" dirty="0"/>
              <a:t>- Agency implementation activities depend on actions being taken by other parties </a:t>
            </a:r>
            <a:r>
              <a:rPr lang="en-US" sz="1700" dirty="0" smtClean="0"/>
              <a:t>(e.g., shared service providers) before </a:t>
            </a:r>
            <a:r>
              <a:rPr lang="en-US" sz="1700" dirty="0"/>
              <a:t>the agency can proceed.</a:t>
            </a:r>
            <a:endParaRPr lang="en-US" sz="1700" dirty="0" smtClean="0"/>
          </a:p>
          <a:p>
            <a:pPr marL="285750" indent="-285750" algn="l">
              <a:lnSpc>
                <a:spcPct val="90000"/>
              </a:lnSpc>
              <a:spcBef>
                <a:spcPts val="400"/>
              </a:spcBef>
              <a:spcAft>
                <a:spcPts val="400"/>
              </a:spcAft>
              <a:buFont typeface="Arial" panose="020B0604020202020204" pitchFamily="34" charset="0"/>
              <a:buChar char="•"/>
            </a:pPr>
            <a:r>
              <a:rPr lang="en-US" sz="1700" b="1" dirty="0"/>
              <a:t>Guidance</a:t>
            </a:r>
            <a:r>
              <a:rPr lang="en-US" sz="1700" dirty="0"/>
              <a:t> - Incomplete, unclear, missing, and evolving guidance on requirements, including data elements, the technical schema, and other key </a:t>
            </a:r>
            <a:r>
              <a:rPr lang="en-US" sz="1700" dirty="0" smtClean="0"/>
              <a:t>policies.</a:t>
            </a:r>
          </a:p>
          <a:p>
            <a:pPr marL="285750" indent="-285750" algn="l">
              <a:lnSpc>
                <a:spcPct val="90000"/>
              </a:lnSpc>
              <a:spcBef>
                <a:spcPts val="400"/>
              </a:spcBef>
              <a:spcAft>
                <a:spcPts val="400"/>
              </a:spcAft>
              <a:buFont typeface="Arial" panose="020B0604020202020204" pitchFamily="34" charset="0"/>
              <a:buChar char="•"/>
            </a:pPr>
            <a:r>
              <a:rPr lang="en-US" sz="1700" b="1" dirty="0"/>
              <a:t>Resources</a:t>
            </a:r>
            <a:r>
              <a:rPr lang="en-US" sz="1700" dirty="0"/>
              <a:t> - Lack of funding or human resources for implementation.</a:t>
            </a:r>
            <a:endParaRPr lang="en-US" sz="1700" dirty="0" smtClean="0"/>
          </a:p>
          <a:p>
            <a:pPr marL="285750" indent="-285750" algn="l">
              <a:lnSpc>
                <a:spcPct val="90000"/>
              </a:lnSpc>
              <a:spcBef>
                <a:spcPts val="400"/>
              </a:spcBef>
              <a:spcAft>
                <a:spcPts val="400"/>
              </a:spcAft>
              <a:buFont typeface="Arial" panose="020B0604020202020204" pitchFamily="34" charset="0"/>
              <a:buChar char="•"/>
            </a:pPr>
            <a:r>
              <a:rPr lang="en-US" sz="1700" b="1" dirty="0"/>
              <a:t>Project management </a:t>
            </a:r>
            <a:r>
              <a:rPr lang="en-US" sz="1700" dirty="0"/>
              <a:t>- Challenges related to project or program management, such as lack of a designated project manager and inadequate documentation of progress made or key decisions.</a:t>
            </a:r>
            <a:endParaRPr lang="en-US" sz="1700" dirty="0" smtClean="0"/>
          </a:p>
          <a:p>
            <a:pPr marL="285750" indent="-285750" algn="l">
              <a:lnSpc>
                <a:spcPct val="90000"/>
              </a:lnSpc>
              <a:spcBef>
                <a:spcPts val="400"/>
              </a:spcBef>
              <a:spcAft>
                <a:spcPts val="400"/>
              </a:spcAft>
              <a:buFont typeface="Arial" panose="020B0604020202020204" pitchFamily="34" charset="0"/>
              <a:buChar char="•"/>
            </a:pPr>
            <a:r>
              <a:rPr lang="en-US" sz="1700" b="1" dirty="0"/>
              <a:t>Reporting</a:t>
            </a:r>
            <a:r>
              <a:rPr lang="en-US" sz="1700" dirty="0"/>
              <a:t> - Issues related to meeting DATA Act reporting requirements, including completeness and quality of agency data to be reported, as well as senior accountable official certification and reporting of nonfinancial data.</a:t>
            </a:r>
            <a:endParaRPr lang="en-US" sz="1700" dirty="0" smtClean="0"/>
          </a:p>
          <a:p>
            <a:pPr marL="285750" indent="-285750" algn="l">
              <a:lnSpc>
                <a:spcPct val="90000"/>
              </a:lnSpc>
              <a:spcBef>
                <a:spcPts val="400"/>
              </a:spcBef>
              <a:spcAft>
                <a:spcPts val="400"/>
              </a:spcAft>
              <a:buFont typeface="Arial" panose="020B0604020202020204" pitchFamily="34" charset="0"/>
              <a:buChar char="•"/>
            </a:pPr>
            <a:r>
              <a:rPr lang="en-US" sz="1700" b="1" dirty="0"/>
              <a:t>Competing priorities </a:t>
            </a:r>
            <a:r>
              <a:rPr lang="en-US" sz="1700" dirty="0"/>
              <a:t>- Statutory, regulatory, policy, or other agency-specific matters that have competing priorities or conflicting requirements that may affect an agency’s DATA Act implementation process.</a:t>
            </a:r>
            <a:endParaRPr lang="en-US" sz="1700" dirty="0" smtClean="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4" t="96504" r="45873" b="-134"/>
          <a:stretch/>
        </p:blipFill>
        <p:spPr bwMode="auto">
          <a:xfrm>
            <a:off x="440446" y="6397750"/>
            <a:ext cx="3623481" cy="218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380962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nchor="ctr" anchorCtr="0"/>
          <a:lstStyle/>
          <a:p>
            <a:pPr algn="ctr"/>
            <a:r>
              <a:rPr lang="en-US" dirty="0" smtClean="0"/>
              <a:t>OIG Recommendations </a:t>
            </a:r>
            <a:r>
              <a:rPr lang="en-US" dirty="0"/>
              <a:t>and </a:t>
            </a:r>
            <a:r>
              <a:rPr lang="en-US" dirty="0" smtClean="0"/>
              <a:t>Suggestions</a:t>
            </a:r>
            <a:endParaRPr lang="en-US" dirty="0"/>
          </a:p>
        </p:txBody>
      </p:sp>
      <p:sp>
        <p:nvSpPr>
          <p:cNvPr id="3" name="Slide Number Placeholder 2"/>
          <p:cNvSpPr>
            <a:spLocks noGrp="1"/>
          </p:cNvSpPr>
          <p:nvPr>
            <p:ph type="sldNum" sz="quarter" idx="10"/>
          </p:nvPr>
        </p:nvSpPr>
        <p:spPr/>
        <p:txBody>
          <a:bodyPr/>
          <a:lstStyle/>
          <a:p>
            <a:fld id="{F61FDF5F-1D31-4E4A-A39A-C7FA62FE8EAA}" type="slidenum">
              <a:rPr lang="en-US" smtClean="0"/>
              <a:pPr/>
              <a:t>17</a:t>
            </a:fld>
            <a:endParaRPr lang="en-US" dirty="0"/>
          </a:p>
        </p:txBody>
      </p:sp>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13215" b="26349"/>
          <a:stretch/>
        </p:blipFill>
        <p:spPr bwMode="auto">
          <a:xfrm>
            <a:off x="902438" y="1752600"/>
            <a:ext cx="7628898" cy="44196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152400" y="6107392"/>
            <a:ext cx="8991600" cy="258532"/>
          </a:xfrm>
          <a:prstGeom prst="rect">
            <a:avLst/>
          </a:prstGeom>
          <a:noFill/>
        </p:spPr>
        <p:txBody>
          <a:bodyPr wrap="square" rtlCol="0">
            <a:spAutoFit/>
          </a:bodyPr>
          <a:lstStyle/>
          <a:p>
            <a:pPr algn="l">
              <a:lnSpc>
                <a:spcPct val="90000"/>
              </a:lnSpc>
              <a:spcBef>
                <a:spcPts val="400"/>
              </a:spcBef>
              <a:spcAft>
                <a:spcPts val="1000"/>
              </a:spcAft>
            </a:pPr>
            <a:r>
              <a:rPr lang="en-US" sz="1200" dirty="0">
                <a:solidFill>
                  <a:srgbClr val="000000"/>
                </a:solidFill>
              </a:rPr>
              <a:t>Note: Number of agencies totals more than 15 because some agencies OIGs reported multiple recommendations or suggestions.</a:t>
            </a:r>
            <a:endParaRPr lang="en-US" sz="1200" dirty="0" smtClean="0">
              <a:solidFill>
                <a:srgbClr val="000000"/>
              </a:solidFill>
            </a:endParaRPr>
          </a:p>
        </p:txBody>
      </p:sp>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 t="73564" r="60338" b="4453"/>
          <a:stretch/>
        </p:blipFill>
        <p:spPr bwMode="auto">
          <a:xfrm>
            <a:off x="5573385" y="3896562"/>
            <a:ext cx="3418216" cy="1293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6036" r="53830" b="542"/>
          <a:stretch/>
        </p:blipFill>
        <p:spPr bwMode="auto">
          <a:xfrm>
            <a:off x="902440" y="6365924"/>
            <a:ext cx="3776468" cy="1910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52198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001000" cy="695980"/>
          </a:xfrm>
        </p:spPr>
        <p:txBody>
          <a:bodyPr/>
          <a:lstStyle/>
          <a:p>
            <a:pPr algn="ctr"/>
            <a:r>
              <a:rPr lang="en-US" dirty="0" smtClean="0"/>
              <a:t>Description of Recommendations and Suggestions</a:t>
            </a:r>
            <a:endParaRPr lang="en-US" dirty="0"/>
          </a:p>
        </p:txBody>
      </p:sp>
      <p:sp>
        <p:nvSpPr>
          <p:cNvPr id="3" name="Slide Number Placeholder 2"/>
          <p:cNvSpPr>
            <a:spLocks noGrp="1"/>
          </p:cNvSpPr>
          <p:nvPr>
            <p:ph type="sldNum" sz="quarter" idx="10"/>
          </p:nvPr>
        </p:nvSpPr>
        <p:spPr/>
        <p:txBody>
          <a:bodyPr/>
          <a:lstStyle/>
          <a:p>
            <a:fld id="{F61FDF5F-1D31-4E4A-A39A-C7FA62FE8EAA}" type="slidenum">
              <a:rPr lang="en-US" smtClean="0"/>
              <a:pPr/>
              <a:t>18</a:t>
            </a:fld>
            <a:endParaRPr lang="en-US" dirty="0"/>
          </a:p>
        </p:txBody>
      </p:sp>
      <p:sp>
        <p:nvSpPr>
          <p:cNvPr id="8" name="TextBox 7"/>
          <p:cNvSpPr txBox="1"/>
          <p:nvPr/>
        </p:nvSpPr>
        <p:spPr>
          <a:xfrm>
            <a:off x="152400" y="1806570"/>
            <a:ext cx="8763000" cy="4137030"/>
          </a:xfrm>
          <a:prstGeom prst="rect">
            <a:avLst/>
          </a:prstGeom>
          <a:noFill/>
        </p:spPr>
        <p:txBody>
          <a:bodyPr wrap="square" rtlCol="0">
            <a:spAutoFit/>
          </a:bodyPr>
          <a:lstStyle/>
          <a:p>
            <a:pPr marL="285750" indent="-285750" algn="l">
              <a:lnSpc>
                <a:spcPct val="90000"/>
              </a:lnSpc>
              <a:spcBef>
                <a:spcPts val="400"/>
              </a:spcBef>
              <a:spcAft>
                <a:spcPts val="400"/>
              </a:spcAft>
              <a:buFont typeface="Arial" panose="020B0604020202020204" pitchFamily="34" charset="0"/>
              <a:buChar char="•"/>
            </a:pPr>
            <a:r>
              <a:rPr lang="en-US" sz="1700" b="1" dirty="0"/>
              <a:t>Providing </a:t>
            </a:r>
            <a:r>
              <a:rPr lang="en-US" sz="1700" b="1" dirty="0" smtClean="0"/>
              <a:t>oversight </a:t>
            </a:r>
            <a:r>
              <a:rPr lang="en-US" sz="1700" dirty="0" smtClean="0"/>
              <a:t>- Ensuring senior </a:t>
            </a:r>
            <a:r>
              <a:rPr lang="en-US" sz="1700" dirty="0"/>
              <a:t>accountable official more directly oversees the agency’s DATA Act </a:t>
            </a:r>
            <a:r>
              <a:rPr lang="en-US" sz="1700" dirty="0" smtClean="0"/>
              <a:t>implementation, </a:t>
            </a:r>
            <a:r>
              <a:rPr lang="en-US" sz="1700" dirty="0"/>
              <a:t>strengthening project </a:t>
            </a:r>
            <a:r>
              <a:rPr lang="en-US" sz="1700" dirty="0" smtClean="0"/>
              <a:t>management, forming </a:t>
            </a:r>
            <a:r>
              <a:rPr lang="en-US" sz="1700" dirty="0"/>
              <a:t>a DATA Act work </a:t>
            </a:r>
            <a:r>
              <a:rPr lang="en-US" sz="1700" dirty="0" smtClean="0"/>
              <a:t>group, </a:t>
            </a:r>
            <a:r>
              <a:rPr lang="en-US" sz="1700" dirty="0"/>
              <a:t>and holding regular meetings</a:t>
            </a:r>
            <a:r>
              <a:rPr lang="en-US" sz="1700" dirty="0" smtClean="0"/>
              <a:t>.</a:t>
            </a:r>
          </a:p>
          <a:p>
            <a:pPr marL="285750" indent="-285750" algn="l">
              <a:lnSpc>
                <a:spcPct val="90000"/>
              </a:lnSpc>
              <a:spcBef>
                <a:spcPts val="400"/>
              </a:spcBef>
              <a:spcAft>
                <a:spcPts val="400"/>
              </a:spcAft>
              <a:buFont typeface="Arial" panose="020B0604020202020204" pitchFamily="34" charset="0"/>
              <a:buChar char="•"/>
            </a:pPr>
            <a:r>
              <a:rPr lang="en-US" sz="1700" b="1" dirty="0"/>
              <a:t>Developing </a:t>
            </a:r>
            <a:r>
              <a:rPr lang="en-US" sz="1700" b="1" dirty="0" smtClean="0"/>
              <a:t>documentation </a:t>
            </a:r>
            <a:r>
              <a:rPr lang="en-US" sz="1700" dirty="0" smtClean="0"/>
              <a:t>- Documenting </a:t>
            </a:r>
            <a:r>
              <a:rPr lang="en-US" sz="1700" dirty="0"/>
              <a:t>project activities, key decisions, and progress monitoring</a:t>
            </a:r>
            <a:r>
              <a:rPr lang="en-US" sz="1700" dirty="0" smtClean="0"/>
              <a:t>.</a:t>
            </a:r>
          </a:p>
          <a:p>
            <a:pPr marL="285750" indent="-285750" algn="l">
              <a:lnSpc>
                <a:spcPct val="90000"/>
              </a:lnSpc>
              <a:spcBef>
                <a:spcPts val="400"/>
              </a:spcBef>
              <a:spcAft>
                <a:spcPts val="400"/>
              </a:spcAft>
              <a:buFont typeface="Arial" panose="020B0604020202020204" pitchFamily="34" charset="0"/>
              <a:buChar char="•"/>
            </a:pPr>
            <a:r>
              <a:rPr lang="en-US" sz="1700" b="1" dirty="0"/>
              <a:t>Identifying risks and risk mitigating </a:t>
            </a:r>
            <a:r>
              <a:rPr lang="en-US" sz="1700" b="1" dirty="0" smtClean="0"/>
              <a:t>strategies </a:t>
            </a:r>
            <a:r>
              <a:rPr lang="en-US" sz="1700" dirty="0" smtClean="0"/>
              <a:t>- Identifying </a:t>
            </a:r>
            <a:r>
              <a:rPr lang="en-US" sz="1700" dirty="0"/>
              <a:t>and assessing external and internal risks and developing mitigation strategies to respond to any identified implementation risks that could hamper DATA Act reporting</a:t>
            </a:r>
            <a:r>
              <a:rPr lang="en-US" sz="1700" dirty="0" smtClean="0"/>
              <a:t>.</a:t>
            </a:r>
          </a:p>
          <a:p>
            <a:pPr marL="285750" indent="-285750" algn="l">
              <a:lnSpc>
                <a:spcPct val="90000"/>
              </a:lnSpc>
              <a:spcBef>
                <a:spcPts val="400"/>
              </a:spcBef>
              <a:spcAft>
                <a:spcPts val="400"/>
              </a:spcAft>
              <a:buFont typeface="Arial" panose="020B0604020202020204" pitchFamily="34" charset="0"/>
              <a:buChar char="•"/>
            </a:pPr>
            <a:r>
              <a:rPr lang="en-US" sz="1700" b="1" dirty="0"/>
              <a:t>Enhancing agency implementation </a:t>
            </a:r>
            <a:r>
              <a:rPr lang="en-US" sz="1700" b="1" dirty="0" smtClean="0"/>
              <a:t>plan </a:t>
            </a:r>
            <a:r>
              <a:rPr lang="en-US" sz="1700" dirty="0" smtClean="0"/>
              <a:t>- Enhancing </a:t>
            </a:r>
            <a:r>
              <a:rPr lang="en-US" sz="1700" dirty="0"/>
              <a:t>and updating the DATA Act implementation plan.</a:t>
            </a:r>
          </a:p>
          <a:p>
            <a:pPr marL="285750" indent="-285750" algn="l">
              <a:lnSpc>
                <a:spcPct val="90000"/>
              </a:lnSpc>
              <a:spcBef>
                <a:spcPts val="400"/>
              </a:spcBef>
              <a:spcAft>
                <a:spcPts val="400"/>
              </a:spcAft>
              <a:buFont typeface="Arial" panose="020B0604020202020204" pitchFamily="34" charset="0"/>
              <a:buChar char="•"/>
            </a:pPr>
            <a:r>
              <a:rPr lang="en-US" sz="1700" b="1" dirty="0"/>
              <a:t>Incorporating required data </a:t>
            </a:r>
            <a:r>
              <a:rPr lang="en-US" sz="1700" b="1" dirty="0" smtClean="0"/>
              <a:t>elements </a:t>
            </a:r>
            <a:r>
              <a:rPr lang="en-US" sz="1700" dirty="0" smtClean="0"/>
              <a:t>- Focusing </a:t>
            </a:r>
            <a:r>
              <a:rPr lang="en-US" sz="1700" dirty="0"/>
              <a:t>efforts on reporting required data elements, identifying the universe </a:t>
            </a:r>
            <a:r>
              <a:rPr lang="en-US" sz="1700" dirty="0" smtClean="0"/>
              <a:t>for </a:t>
            </a:r>
            <a:r>
              <a:rPr lang="en-US" sz="1700" dirty="0"/>
              <a:t>DATA Act-compliant reporting, and developing a plan to transition agency contracts to the new unique award identifier.</a:t>
            </a:r>
          </a:p>
          <a:p>
            <a:pPr marL="285750" indent="-285750" algn="l">
              <a:lnSpc>
                <a:spcPct val="90000"/>
              </a:lnSpc>
              <a:spcBef>
                <a:spcPts val="400"/>
              </a:spcBef>
              <a:spcAft>
                <a:spcPts val="400"/>
              </a:spcAft>
              <a:buFont typeface="Arial" panose="020B0604020202020204" pitchFamily="34" charset="0"/>
              <a:buChar char="•"/>
            </a:pPr>
            <a:r>
              <a:rPr lang="en-US" sz="1700" b="1" dirty="0"/>
              <a:t>Mapping and testing </a:t>
            </a:r>
            <a:r>
              <a:rPr lang="en-US" sz="1700" b="1" dirty="0" smtClean="0"/>
              <a:t>data </a:t>
            </a:r>
            <a:r>
              <a:rPr lang="en-US" sz="1700" dirty="0" smtClean="0"/>
              <a:t>- Mapping </a:t>
            </a:r>
            <a:r>
              <a:rPr lang="en-US" sz="1700" dirty="0"/>
              <a:t>data, reviewing output files for accuracy and completeness, and submitting test </a:t>
            </a:r>
            <a:r>
              <a:rPr lang="en-US" sz="1700" dirty="0" smtClean="0"/>
              <a:t>files.</a:t>
            </a:r>
            <a:endParaRPr lang="en-US" sz="1700"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224" t="96504" r="45873" b="-134"/>
          <a:stretch/>
        </p:blipFill>
        <p:spPr bwMode="auto">
          <a:xfrm>
            <a:off x="440446" y="6397750"/>
            <a:ext cx="3623481" cy="2183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99796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001000" cy="685800"/>
          </a:xfrm>
        </p:spPr>
        <p:txBody>
          <a:bodyPr/>
          <a:lstStyle/>
          <a:p>
            <a:pPr algn="ctr"/>
            <a:r>
              <a:rPr lang="en-US" dirty="0" smtClean="0"/>
              <a:t>What GAO Found and Recommended</a:t>
            </a:r>
            <a:endParaRPr lang="en-US" dirty="0"/>
          </a:p>
        </p:txBody>
      </p:sp>
      <p:sp>
        <p:nvSpPr>
          <p:cNvPr id="6" name="TextBox 5"/>
          <p:cNvSpPr txBox="1"/>
          <p:nvPr/>
        </p:nvSpPr>
        <p:spPr>
          <a:xfrm>
            <a:off x="457200" y="1980746"/>
            <a:ext cx="8229600" cy="4247317"/>
          </a:xfrm>
          <a:prstGeom prst="rect">
            <a:avLst/>
          </a:prstGeom>
          <a:noFill/>
        </p:spPr>
        <p:txBody>
          <a:bodyPr wrap="square" rtlCol="0">
            <a:spAutoFit/>
          </a:bodyPr>
          <a:lstStyle/>
          <a:p>
            <a:pPr marL="342900" indent="-342900" algn="l">
              <a:spcAft>
                <a:spcPts val="1200"/>
              </a:spcAft>
              <a:buFont typeface="Arial" panose="020B0604020202020204" pitchFamily="34" charset="0"/>
              <a:buChar char="•"/>
            </a:pPr>
            <a:r>
              <a:rPr lang="en-US" sz="2000" dirty="0" smtClean="0"/>
              <a:t>OIG readiness reviews are a form of independent quality audit, but OMB makes </a:t>
            </a:r>
            <a:r>
              <a:rPr lang="en-US" sz="2000" dirty="0"/>
              <a:t>limited use of </a:t>
            </a:r>
            <a:r>
              <a:rPr lang="en-US" sz="2000" dirty="0" smtClean="0"/>
              <a:t>them, and </a:t>
            </a:r>
            <a:r>
              <a:rPr lang="en-US" sz="2000" dirty="0"/>
              <a:t>Treasury does not use them.</a:t>
            </a:r>
          </a:p>
          <a:p>
            <a:pPr marL="342900" indent="-342900" algn="l">
              <a:spcAft>
                <a:spcPts val="1200"/>
              </a:spcAft>
              <a:buFont typeface="Arial" panose="020B0604020202020204" pitchFamily="34" charset="0"/>
              <a:buChar char="•"/>
            </a:pPr>
            <a:r>
              <a:rPr lang="en-US" sz="2000" dirty="0"/>
              <a:t>According to </a:t>
            </a:r>
            <a:r>
              <a:rPr lang="en-US" sz="2000" dirty="0" smtClean="0"/>
              <a:t>OMB and Treasury officials they were not documenting their review of these reports or not using them because </a:t>
            </a:r>
            <a:r>
              <a:rPr lang="en-US" sz="2000" dirty="0"/>
              <a:t>they have other </a:t>
            </a:r>
            <a:r>
              <a:rPr lang="en-US" sz="2000" dirty="0" smtClean="0"/>
              <a:t>methods for </a:t>
            </a:r>
            <a:r>
              <a:rPr lang="en-US" sz="2000" dirty="0"/>
              <a:t>interacting with the agencies</a:t>
            </a:r>
            <a:r>
              <a:rPr lang="en-US" sz="2000" dirty="0" smtClean="0"/>
              <a:t>.</a:t>
            </a:r>
          </a:p>
          <a:p>
            <a:pPr marL="342900" indent="-342900" algn="l">
              <a:spcAft>
                <a:spcPts val="1200"/>
              </a:spcAft>
              <a:buFont typeface="Arial" panose="020B0604020202020204" pitchFamily="34" charset="0"/>
              <a:buChar char="•"/>
            </a:pPr>
            <a:r>
              <a:rPr lang="en-US" sz="2000" dirty="0"/>
              <a:t>By not using </a:t>
            </a:r>
            <a:r>
              <a:rPr lang="en-US" sz="2000" dirty="0" smtClean="0"/>
              <a:t>the </a:t>
            </a:r>
            <a:r>
              <a:rPr lang="en-US" sz="2000" dirty="0"/>
              <a:t>readiness reviews as a key project management tool to identify government-wide </a:t>
            </a:r>
            <a:r>
              <a:rPr lang="en-US" sz="2000" dirty="0" smtClean="0"/>
              <a:t>issues and validate agencies’ self-reported progress, </a:t>
            </a:r>
            <a:r>
              <a:rPr lang="en-US" sz="2000" dirty="0"/>
              <a:t>OMB and Treasury may </a:t>
            </a:r>
            <a:r>
              <a:rPr lang="en-US" sz="2000" dirty="0" smtClean="0"/>
              <a:t>be missing opportunities </a:t>
            </a:r>
            <a:r>
              <a:rPr lang="en-US" sz="2000" dirty="0"/>
              <a:t>to help agencies effectively implement DATA Act requirements</a:t>
            </a:r>
            <a:r>
              <a:rPr lang="en-US" sz="2000" dirty="0" smtClean="0"/>
              <a:t>.</a:t>
            </a:r>
          </a:p>
          <a:p>
            <a:pPr marL="342900" indent="-342900" algn="l">
              <a:spcAft>
                <a:spcPts val="1200"/>
              </a:spcAft>
              <a:buFont typeface="Arial" panose="020B0604020202020204" pitchFamily="34" charset="0"/>
              <a:buChar char="•"/>
            </a:pPr>
            <a:r>
              <a:rPr lang="en-US" sz="2000" dirty="0" smtClean="0"/>
              <a:t>OMB </a:t>
            </a:r>
            <a:r>
              <a:rPr lang="en-US" sz="2000" dirty="0"/>
              <a:t>and </a:t>
            </a:r>
            <a:r>
              <a:rPr lang="en-US" sz="2000" dirty="0" smtClean="0"/>
              <a:t>Treasury should establish a process to </a:t>
            </a:r>
            <a:r>
              <a:rPr lang="en-US" sz="2000" dirty="0"/>
              <a:t>assess the results of independent audits and reviews of </a:t>
            </a:r>
            <a:r>
              <a:rPr lang="en-US" sz="2000" dirty="0" smtClean="0"/>
              <a:t>agencies </a:t>
            </a:r>
            <a:r>
              <a:rPr lang="en-US" sz="2000" dirty="0"/>
              <a:t>to help inform full implementation of the act’s requirements across government</a:t>
            </a:r>
            <a:r>
              <a:rPr lang="en-US" sz="2000" dirty="0" smtClean="0"/>
              <a:t>.</a:t>
            </a:r>
            <a:endParaRPr lang="en-US" sz="2000" dirty="0"/>
          </a:p>
        </p:txBody>
      </p:sp>
      <p:sp>
        <p:nvSpPr>
          <p:cNvPr id="3" name="Slide Number Placeholder 2"/>
          <p:cNvSpPr>
            <a:spLocks noGrp="1"/>
          </p:cNvSpPr>
          <p:nvPr>
            <p:ph type="sldNum" sz="quarter" idx="10"/>
          </p:nvPr>
        </p:nvSpPr>
        <p:spPr/>
        <p:txBody>
          <a:bodyPr/>
          <a:lstStyle/>
          <a:p>
            <a:fld id="{F61FDF5F-1D31-4E4A-A39A-C7FA62FE8EAA}" type="slidenum">
              <a:rPr lang="en-US" smtClean="0"/>
              <a:pPr/>
              <a:t>19</a:t>
            </a:fld>
            <a:endParaRPr lang="en-US" dirty="0"/>
          </a:p>
        </p:txBody>
      </p:sp>
      <p:pic>
        <p:nvPicPr>
          <p:cNvPr id="5"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95578" b="-255"/>
          <a:stretch/>
        </p:blipFill>
        <p:spPr bwMode="auto">
          <a:xfrm>
            <a:off x="761998" y="6400800"/>
            <a:ext cx="7589711" cy="2456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8155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01000" cy="685800"/>
          </a:xfrm>
        </p:spPr>
        <p:txBody>
          <a:bodyPr/>
          <a:lstStyle/>
          <a:p>
            <a:pPr algn="ctr"/>
            <a:r>
              <a:rPr lang="en-US" dirty="0"/>
              <a:t>Key DATA Act Dates</a:t>
            </a:r>
          </a:p>
        </p:txBody>
      </p:sp>
      <p:sp>
        <p:nvSpPr>
          <p:cNvPr id="3" name="Slide Number Placeholder 2"/>
          <p:cNvSpPr>
            <a:spLocks noGrp="1"/>
          </p:cNvSpPr>
          <p:nvPr>
            <p:ph type="sldNum" sz="quarter" idx="10"/>
          </p:nvPr>
        </p:nvSpPr>
        <p:spPr/>
        <p:txBody>
          <a:bodyPr/>
          <a:lstStyle/>
          <a:p>
            <a:fld id="{F61FDF5F-1D31-4E4A-A39A-C7FA62FE8EAA}" type="slidenum">
              <a:rPr lang="en-US" smtClean="0"/>
              <a:pPr/>
              <a:t>2</a:t>
            </a:fld>
            <a:endParaRPr lang="en-US" dirty="0"/>
          </a:p>
        </p:txBody>
      </p:sp>
      <p:sp>
        <p:nvSpPr>
          <p:cNvPr id="12" name="TextBox 20"/>
          <p:cNvSpPr txBox="1"/>
          <p:nvPr/>
        </p:nvSpPr>
        <p:spPr>
          <a:xfrm>
            <a:off x="3048000" y="2912995"/>
            <a:ext cx="2007524" cy="646331"/>
          </a:xfrm>
          <a:prstGeom prst="rect">
            <a:avLst/>
          </a:prstGeom>
          <a:solidFill>
            <a:schemeClr val="accent3">
              <a:alpha val="45000"/>
            </a:schemeClr>
          </a:solidFill>
        </p:spPr>
        <p:txBody>
          <a:bodyPr wrap="square" rtlCol="0">
            <a:spAutoFit/>
          </a:bodyPr>
          <a:lstStyle/>
          <a:p>
            <a:r>
              <a:rPr lang="en-US" sz="1200" dirty="0" smtClean="0">
                <a:solidFill>
                  <a:srgbClr val="FF0000"/>
                </a:solidFill>
              </a:rPr>
              <a:t>Nov. 2016: OIGs began issuance of readiness reviews.</a:t>
            </a:r>
          </a:p>
        </p:txBody>
      </p:sp>
      <p:pic>
        <p:nvPicPr>
          <p:cNvPr id="14" name="Picture 13" descr="U:\Work in Process\VCA_Graphics\FY 17\FMA\101304 - DATA Act\DATA Act Project\data_act_500px.t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1662621"/>
            <a:ext cx="8534400" cy="4524418"/>
          </a:xfrm>
          <a:prstGeom prst="rect">
            <a:avLst/>
          </a:prstGeom>
          <a:noFill/>
          <a:ln>
            <a:noFill/>
          </a:ln>
        </p:spPr>
      </p:pic>
      <p:sp>
        <p:nvSpPr>
          <p:cNvPr id="15" name="TextBox 14"/>
          <p:cNvSpPr txBox="1"/>
          <p:nvPr/>
        </p:nvSpPr>
        <p:spPr>
          <a:xfrm>
            <a:off x="228600" y="6172200"/>
            <a:ext cx="8534400" cy="244682"/>
          </a:xfrm>
          <a:prstGeom prst="rect">
            <a:avLst/>
          </a:prstGeom>
          <a:noFill/>
        </p:spPr>
        <p:txBody>
          <a:bodyPr wrap="square" rtlCol="0">
            <a:spAutoFit/>
          </a:bodyPr>
          <a:lstStyle/>
          <a:p>
            <a:pPr algn="l">
              <a:lnSpc>
                <a:spcPct val="90000"/>
              </a:lnSpc>
              <a:spcBef>
                <a:spcPts val="400"/>
              </a:spcBef>
              <a:spcAft>
                <a:spcPts val="1000"/>
              </a:spcAft>
            </a:pPr>
            <a:r>
              <a:rPr lang="en-US" sz="1100" dirty="0" smtClean="0">
                <a:solidFill>
                  <a:srgbClr val="000000"/>
                </a:solidFill>
              </a:rPr>
              <a:t>Note: Offices of Inspector General (OIGs) and GAO will also report on data quality and use on November 2019 and November 2021.</a:t>
            </a:r>
          </a:p>
        </p:txBody>
      </p:sp>
      <p:sp>
        <p:nvSpPr>
          <p:cNvPr id="4" name="Down Arrow 3"/>
          <p:cNvSpPr/>
          <p:nvPr/>
        </p:nvSpPr>
        <p:spPr bwMode="auto">
          <a:xfrm>
            <a:off x="5323196" y="2740330"/>
            <a:ext cx="228600" cy="495830"/>
          </a:xfrm>
          <a:prstGeom prst="downArrow">
            <a:avLst/>
          </a:prstGeom>
          <a:solidFill>
            <a:srgbClr val="FF0000"/>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
        <p:nvSpPr>
          <p:cNvPr id="5" name="TextBox 4"/>
          <p:cNvSpPr txBox="1"/>
          <p:nvPr/>
        </p:nvSpPr>
        <p:spPr>
          <a:xfrm>
            <a:off x="4942196" y="2514600"/>
            <a:ext cx="1077604" cy="276999"/>
          </a:xfrm>
          <a:prstGeom prst="rect">
            <a:avLst/>
          </a:prstGeom>
          <a:noFill/>
          <a:ln>
            <a:solidFill>
              <a:srgbClr val="FF0000"/>
            </a:solidFill>
          </a:ln>
        </p:spPr>
        <p:txBody>
          <a:bodyPr wrap="square" rtlCol="0">
            <a:spAutoFit/>
          </a:bodyPr>
          <a:lstStyle/>
          <a:p>
            <a:r>
              <a:rPr lang="en-US" sz="1200" dirty="0" smtClean="0">
                <a:solidFill>
                  <a:srgbClr val="FF0000"/>
                </a:solidFill>
              </a:rPr>
              <a:t>We are here!</a:t>
            </a:r>
            <a:endParaRPr lang="en-US" sz="1200" dirty="0">
              <a:solidFill>
                <a:srgbClr val="FF0000"/>
              </a:solidFill>
            </a:endParaRPr>
          </a:p>
        </p:txBody>
      </p:sp>
    </p:spTree>
    <p:extLst>
      <p:ext uri="{BB962C8B-B14F-4D97-AF65-F5344CB8AC3E}">
        <p14:creationId xmlns:p14="http://schemas.microsoft.com/office/powerpoint/2010/main" val="32943419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01000" cy="685800"/>
          </a:xfrm>
        </p:spPr>
        <p:txBody>
          <a:bodyPr/>
          <a:lstStyle/>
          <a:p>
            <a:pPr algn="ctr"/>
            <a:r>
              <a:rPr lang="en-US" dirty="0"/>
              <a:t>GAO’s Upcoming Report – Objectives</a:t>
            </a:r>
          </a:p>
        </p:txBody>
      </p:sp>
      <p:sp>
        <p:nvSpPr>
          <p:cNvPr id="3" name="Slide Number Placeholder 2"/>
          <p:cNvSpPr>
            <a:spLocks noGrp="1"/>
          </p:cNvSpPr>
          <p:nvPr>
            <p:ph type="sldNum" sz="quarter" idx="10"/>
          </p:nvPr>
        </p:nvSpPr>
        <p:spPr/>
        <p:txBody>
          <a:bodyPr/>
          <a:lstStyle/>
          <a:p>
            <a:fld id="{F61FDF5F-1D31-4E4A-A39A-C7FA62FE8EAA}" type="slidenum">
              <a:rPr lang="en-US" smtClean="0"/>
              <a:pPr/>
              <a:t>20</a:t>
            </a:fld>
            <a:endParaRPr lang="en-US" dirty="0"/>
          </a:p>
        </p:txBody>
      </p:sp>
      <p:sp>
        <p:nvSpPr>
          <p:cNvPr id="9" name="TextBox 8"/>
          <p:cNvSpPr txBox="1"/>
          <p:nvPr/>
        </p:nvSpPr>
        <p:spPr>
          <a:xfrm>
            <a:off x="457200" y="2411633"/>
            <a:ext cx="8001000" cy="3262432"/>
          </a:xfrm>
          <a:prstGeom prst="rect">
            <a:avLst/>
          </a:prstGeom>
          <a:noFill/>
        </p:spPr>
        <p:txBody>
          <a:bodyPr wrap="square" rtlCol="0">
            <a:spAutoFit/>
          </a:bodyPr>
          <a:lstStyle/>
          <a:p>
            <a:pPr marL="457200" indent="-457200" algn="l">
              <a:spcAft>
                <a:spcPts val="1200"/>
              </a:spcAft>
              <a:buFont typeface="+mj-lt"/>
              <a:buAutoNum type="arabicParenR"/>
            </a:pPr>
            <a:r>
              <a:rPr lang="en-US" sz="2200" dirty="0" smtClean="0"/>
              <a:t>What </a:t>
            </a:r>
            <a:r>
              <a:rPr lang="en-US" sz="2200" dirty="0"/>
              <a:t>known data quality issues could impact agencies ability to submit complete and accurate spending data? </a:t>
            </a:r>
          </a:p>
          <a:p>
            <a:pPr marL="457200" indent="-457200" algn="l">
              <a:spcAft>
                <a:spcPts val="1200"/>
              </a:spcAft>
              <a:buFont typeface="+mj-lt"/>
              <a:buAutoNum type="arabicParenR"/>
            </a:pPr>
            <a:r>
              <a:rPr lang="en-US" sz="2200" dirty="0" smtClean="0"/>
              <a:t>To what extent do efforts to facilitate agency data submissions address implementation challenges? </a:t>
            </a:r>
          </a:p>
          <a:p>
            <a:pPr marL="457200" indent="-457200" algn="l">
              <a:spcAft>
                <a:spcPts val="1200"/>
              </a:spcAft>
              <a:buFont typeface="+mj-lt"/>
              <a:buAutoNum type="arabicParenR"/>
            </a:pPr>
            <a:r>
              <a:rPr lang="en-US" sz="2200" dirty="0" smtClean="0"/>
              <a:t>To </a:t>
            </a:r>
            <a:r>
              <a:rPr lang="en-US" sz="2200" dirty="0"/>
              <a:t>what extent are OMB's efforts to develop and implement a data governance structure consistent with key practices? </a:t>
            </a:r>
          </a:p>
          <a:p>
            <a:pPr marL="457200" indent="-457200" algn="l">
              <a:spcAft>
                <a:spcPts val="1200"/>
              </a:spcAft>
              <a:buFont typeface="+mj-lt"/>
              <a:buAutoNum type="arabicParenR"/>
            </a:pPr>
            <a:r>
              <a:rPr lang="en-US" sz="2200" dirty="0"/>
              <a:t>What progress has been made to address GAO's open DATA Act recommendations? </a:t>
            </a:r>
          </a:p>
        </p:txBody>
      </p:sp>
      <p:pic>
        <p:nvPicPr>
          <p:cNvPr id="10242" name="Picture 2" descr="https://img.clipartfest.com/8295d5ba6344a6b283494a3d11a94fb1_coming-soon-clipartpng-coming-soon-clipart-free_370-356.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4200" y="5257800"/>
            <a:ext cx="1828800" cy="175960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457200" y="1980746"/>
            <a:ext cx="7271610" cy="430887"/>
          </a:xfrm>
          <a:prstGeom prst="rect">
            <a:avLst/>
          </a:prstGeom>
          <a:noFill/>
        </p:spPr>
        <p:txBody>
          <a:bodyPr wrap="square" rtlCol="0">
            <a:spAutoFit/>
          </a:bodyPr>
          <a:lstStyle/>
          <a:p>
            <a:pPr algn="l">
              <a:spcAft>
                <a:spcPts val="1200"/>
              </a:spcAft>
            </a:pPr>
            <a:r>
              <a:rPr lang="en-US" sz="2200" b="1" dirty="0"/>
              <a:t>DATA Act: Implementation Review (GAO-17-496</a:t>
            </a:r>
            <a:r>
              <a:rPr lang="en-US" sz="2200" b="1" dirty="0" smtClean="0"/>
              <a:t>)</a:t>
            </a:r>
            <a:endParaRPr lang="en-US" sz="2200" b="1" dirty="0"/>
          </a:p>
        </p:txBody>
      </p:sp>
    </p:spTree>
    <p:extLst>
      <p:ext uri="{BB962C8B-B14F-4D97-AF65-F5344CB8AC3E}">
        <p14:creationId xmlns:p14="http://schemas.microsoft.com/office/powerpoint/2010/main" val="3663433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01000" cy="685800"/>
          </a:xfrm>
        </p:spPr>
        <p:txBody>
          <a:bodyPr/>
          <a:lstStyle/>
          <a:p>
            <a:pPr algn="ctr"/>
            <a:r>
              <a:rPr lang="en-US" dirty="0"/>
              <a:t>GAO’s Approach to Mandated Reports</a:t>
            </a:r>
          </a:p>
        </p:txBody>
      </p:sp>
      <p:sp>
        <p:nvSpPr>
          <p:cNvPr id="3" name="Slide Number Placeholder 2"/>
          <p:cNvSpPr>
            <a:spLocks noGrp="1"/>
          </p:cNvSpPr>
          <p:nvPr>
            <p:ph type="sldNum" sz="quarter" idx="10"/>
          </p:nvPr>
        </p:nvSpPr>
        <p:spPr/>
        <p:txBody>
          <a:bodyPr/>
          <a:lstStyle/>
          <a:p>
            <a:fld id="{F61FDF5F-1D31-4E4A-A39A-C7FA62FE8EAA}" type="slidenum">
              <a:rPr lang="en-US" smtClean="0"/>
              <a:pPr/>
              <a:t>21</a:t>
            </a:fld>
            <a:endParaRPr lang="en-US" dirty="0"/>
          </a:p>
        </p:txBody>
      </p:sp>
      <p:graphicFrame>
        <p:nvGraphicFramePr>
          <p:cNvPr id="4" name="Diagram 3"/>
          <p:cNvGraphicFramePr/>
          <p:nvPr>
            <p:extLst>
              <p:ext uri="{D42A27DB-BD31-4B8C-83A1-F6EECF244321}">
                <p14:modId xmlns:p14="http://schemas.microsoft.com/office/powerpoint/2010/main" val="923342615"/>
              </p:ext>
            </p:extLst>
          </p:nvPr>
        </p:nvGraphicFramePr>
        <p:xfrm>
          <a:off x="533400" y="1752600"/>
          <a:ext cx="8153400" cy="4292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1456608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77200" cy="685800"/>
          </a:xfrm>
        </p:spPr>
        <p:txBody>
          <a:bodyPr/>
          <a:lstStyle/>
          <a:p>
            <a:pPr algn="ctr"/>
            <a:r>
              <a:rPr lang="en-US" dirty="0"/>
              <a:t>GAO’s DATA Act Internal Working Group</a:t>
            </a:r>
          </a:p>
        </p:txBody>
      </p:sp>
      <p:sp>
        <p:nvSpPr>
          <p:cNvPr id="3" name="Slide Number Placeholder 2"/>
          <p:cNvSpPr>
            <a:spLocks noGrp="1"/>
          </p:cNvSpPr>
          <p:nvPr>
            <p:ph type="sldNum" sz="quarter" idx="10"/>
          </p:nvPr>
        </p:nvSpPr>
        <p:spPr/>
        <p:txBody>
          <a:bodyPr/>
          <a:lstStyle/>
          <a:p>
            <a:fld id="{F61FDF5F-1D31-4E4A-A39A-C7FA62FE8EAA}" type="slidenum">
              <a:rPr lang="en-US" smtClean="0"/>
              <a:pPr/>
              <a:t>22</a:t>
            </a:fld>
            <a:endParaRPr lang="en-US" dirty="0"/>
          </a:p>
        </p:txBody>
      </p:sp>
      <p:sp>
        <p:nvSpPr>
          <p:cNvPr id="8" name="TextBox 7"/>
          <p:cNvSpPr txBox="1"/>
          <p:nvPr/>
        </p:nvSpPr>
        <p:spPr>
          <a:xfrm>
            <a:off x="457200" y="1980746"/>
            <a:ext cx="8001000" cy="3990836"/>
          </a:xfrm>
          <a:prstGeom prst="rect">
            <a:avLst/>
          </a:prstGeom>
          <a:noFill/>
        </p:spPr>
        <p:txBody>
          <a:bodyPr wrap="square" rtlCol="0">
            <a:spAutoFit/>
          </a:bodyPr>
          <a:lstStyle/>
          <a:p>
            <a:pPr marL="342900" indent="-342900" algn="l">
              <a:spcBef>
                <a:spcPts val="400"/>
              </a:spcBef>
              <a:spcAft>
                <a:spcPts val="1200"/>
              </a:spcAft>
              <a:buFont typeface="Arial" panose="020B0604020202020204" pitchFamily="34" charset="0"/>
              <a:buChar char="•"/>
            </a:pPr>
            <a:r>
              <a:rPr lang="en-US" sz="2000" b="1" dirty="0"/>
              <a:t>Acquisition and Sourcing Management (ASM</a:t>
            </a:r>
            <a:r>
              <a:rPr lang="en-US" sz="2000" b="1" dirty="0" smtClean="0"/>
              <a:t>)</a:t>
            </a:r>
            <a:endParaRPr lang="en-US" sz="2000" b="1" dirty="0"/>
          </a:p>
          <a:p>
            <a:pPr marL="342900" indent="-342900" algn="l">
              <a:spcBef>
                <a:spcPts val="400"/>
              </a:spcBef>
              <a:spcAft>
                <a:spcPts val="1200"/>
              </a:spcAft>
              <a:buFont typeface="Arial" panose="020B0604020202020204" pitchFamily="34" charset="0"/>
              <a:buChar char="•"/>
            </a:pPr>
            <a:r>
              <a:rPr lang="en-US" sz="2000" b="1" dirty="0"/>
              <a:t>Applied Research and Methods (ARM</a:t>
            </a:r>
            <a:r>
              <a:rPr lang="en-US" sz="2000" b="1" dirty="0" smtClean="0"/>
              <a:t>)</a:t>
            </a:r>
            <a:endParaRPr lang="en-US" sz="2000" b="1" dirty="0"/>
          </a:p>
          <a:p>
            <a:pPr marL="342900" indent="-342900" algn="l">
              <a:spcBef>
                <a:spcPts val="400"/>
              </a:spcBef>
              <a:spcAft>
                <a:spcPts val="1200"/>
              </a:spcAft>
              <a:buFont typeface="Arial" panose="020B0604020202020204" pitchFamily="34" charset="0"/>
              <a:buChar char="•"/>
            </a:pPr>
            <a:r>
              <a:rPr lang="en-US" sz="2000" b="1" dirty="0"/>
              <a:t>Financial Management and Assurance (FMA</a:t>
            </a:r>
            <a:r>
              <a:rPr lang="en-US" sz="2000" b="1" dirty="0" smtClean="0"/>
              <a:t>)</a:t>
            </a:r>
            <a:endParaRPr lang="en-US" sz="2000" b="1" dirty="0"/>
          </a:p>
          <a:p>
            <a:pPr marL="342900" indent="-342900" algn="l">
              <a:spcBef>
                <a:spcPts val="400"/>
              </a:spcBef>
              <a:spcAft>
                <a:spcPts val="1200"/>
              </a:spcAft>
              <a:buFont typeface="Arial" panose="020B0604020202020204" pitchFamily="34" charset="0"/>
              <a:buChar char="•"/>
            </a:pPr>
            <a:r>
              <a:rPr lang="en-US" sz="2000" b="1" dirty="0"/>
              <a:t>Forensic Audits and Investigative Service (</a:t>
            </a:r>
            <a:r>
              <a:rPr lang="en-US" sz="2000" b="1" dirty="0" smtClean="0"/>
              <a:t>FAIS</a:t>
            </a:r>
            <a:r>
              <a:rPr lang="en-US" sz="2000" b="1" dirty="0"/>
              <a:t>)	</a:t>
            </a:r>
          </a:p>
          <a:p>
            <a:pPr marL="342900" indent="-342900" algn="l">
              <a:spcBef>
                <a:spcPts val="400"/>
              </a:spcBef>
              <a:spcAft>
                <a:spcPts val="1200"/>
              </a:spcAft>
              <a:buFont typeface="Arial" panose="020B0604020202020204" pitchFamily="34" charset="0"/>
              <a:buChar char="•"/>
            </a:pPr>
            <a:r>
              <a:rPr lang="en-US" sz="2000" b="1" dirty="0"/>
              <a:t>General Counsel (GC</a:t>
            </a:r>
            <a:r>
              <a:rPr lang="en-US" sz="2000" b="1" dirty="0" smtClean="0"/>
              <a:t>)</a:t>
            </a:r>
            <a:endParaRPr lang="en-US" sz="2000" b="1" dirty="0"/>
          </a:p>
          <a:p>
            <a:pPr marL="342900" indent="-342900" algn="l">
              <a:spcBef>
                <a:spcPts val="400"/>
              </a:spcBef>
              <a:spcAft>
                <a:spcPts val="1200"/>
              </a:spcAft>
              <a:buFont typeface="Arial" panose="020B0604020202020204" pitchFamily="34" charset="0"/>
              <a:buChar char="•"/>
            </a:pPr>
            <a:r>
              <a:rPr lang="en-US" sz="2000" b="1" dirty="0"/>
              <a:t>Information Technology (IT</a:t>
            </a:r>
            <a:r>
              <a:rPr lang="en-US" sz="2000" b="1" dirty="0" smtClean="0"/>
              <a:t>)</a:t>
            </a:r>
            <a:endParaRPr lang="en-US" sz="2000" b="1" dirty="0"/>
          </a:p>
          <a:p>
            <a:pPr marL="342900" indent="-342900" algn="l">
              <a:spcBef>
                <a:spcPts val="400"/>
              </a:spcBef>
              <a:spcAft>
                <a:spcPts val="1200"/>
              </a:spcAft>
              <a:buFont typeface="Arial" panose="020B0604020202020204" pitchFamily="34" charset="0"/>
              <a:buChar char="•"/>
            </a:pPr>
            <a:r>
              <a:rPr lang="en-US" sz="2000" b="1" dirty="0"/>
              <a:t>Strategic Issues (SI</a:t>
            </a:r>
            <a:r>
              <a:rPr lang="en-US" sz="2000" b="1" dirty="0" smtClean="0"/>
              <a:t>)</a:t>
            </a:r>
            <a:endParaRPr lang="en-US" sz="2000" b="1" dirty="0"/>
          </a:p>
          <a:p>
            <a:pPr marL="342900" indent="-342900" algn="l">
              <a:spcBef>
                <a:spcPts val="400"/>
              </a:spcBef>
              <a:spcAft>
                <a:spcPts val="1200"/>
              </a:spcAft>
              <a:buFont typeface="Arial" panose="020B0604020202020204" pitchFamily="34" charset="0"/>
              <a:buChar char="•"/>
            </a:pPr>
            <a:r>
              <a:rPr lang="en-US" sz="2000" b="1" dirty="0"/>
              <a:t>Strategic Planning &amp; External Liaison (SPEL)</a:t>
            </a:r>
          </a:p>
        </p:txBody>
      </p:sp>
      <p:pic>
        <p:nvPicPr>
          <p:cNvPr id="8194" name="Picture 2" descr="http://clipart-library.com/data_images/31568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77000" y="3948209"/>
            <a:ext cx="2254121" cy="16905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72056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4800" dirty="0" smtClean="0"/>
              <a:t>Q&amp;A – Open Discussion</a:t>
            </a:r>
            <a:endParaRPr lang="en-US" sz="4800" dirty="0"/>
          </a:p>
        </p:txBody>
      </p:sp>
      <p:sp>
        <p:nvSpPr>
          <p:cNvPr id="3" name="Text Placeholder 2"/>
          <p:cNvSpPr>
            <a:spLocks noGrp="1"/>
          </p:cNvSpPr>
          <p:nvPr>
            <p:ph idx="1"/>
          </p:nvPr>
        </p:nvSpPr>
        <p:spPr>
          <a:xfrm>
            <a:off x="609600" y="2057400"/>
            <a:ext cx="8001000" cy="3581400"/>
          </a:xfrm>
        </p:spPr>
        <p:txBody>
          <a:bodyPr/>
          <a:lstStyle/>
          <a:p>
            <a:pPr marL="0" indent="0" algn="ctr">
              <a:spcBef>
                <a:spcPts val="0"/>
              </a:spcBef>
              <a:buNone/>
            </a:pPr>
            <a:r>
              <a:rPr lang="en-US" sz="2500" dirty="0" smtClean="0"/>
              <a:t>For additional questions or comments, contact:</a:t>
            </a:r>
          </a:p>
          <a:p>
            <a:pPr marL="0" indent="0" algn="ctr">
              <a:spcBef>
                <a:spcPts val="0"/>
              </a:spcBef>
              <a:buNone/>
            </a:pPr>
            <a:endParaRPr lang="en-US" sz="1400" dirty="0" smtClean="0"/>
          </a:p>
          <a:p>
            <a:pPr marL="0" indent="0" algn="ctr">
              <a:spcBef>
                <a:spcPts val="0"/>
              </a:spcBef>
              <a:buNone/>
            </a:pPr>
            <a:r>
              <a:rPr lang="en-US" sz="1400" dirty="0" smtClean="0"/>
              <a:t> </a:t>
            </a:r>
          </a:p>
          <a:p>
            <a:pPr marL="0" indent="0" algn="ctr">
              <a:spcBef>
                <a:spcPts val="0"/>
              </a:spcBef>
              <a:buNone/>
            </a:pPr>
            <a:r>
              <a:rPr lang="en-US" sz="2800" dirty="0" smtClean="0">
                <a:hlinkClick r:id="rId3"/>
              </a:rPr>
              <a:t>DATAActImplementation@gao.gov</a:t>
            </a:r>
          </a:p>
          <a:p>
            <a:pPr marL="0" indent="0" algn="ctr">
              <a:spcBef>
                <a:spcPts val="0"/>
              </a:spcBef>
              <a:buNone/>
            </a:pPr>
            <a:r>
              <a:rPr lang="en-US" sz="1800" u="sng" dirty="0" smtClean="0"/>
              <a:t/>
            </a:r>
            <a:br>
              <a:rPr lang="en-US" sz="1800" u="sng" dirty="0" smtClean="0"/>
            </a:br>
            <a:endParaRPr lang="en-US" sz="1800" u="sng" dirty="0" smtClean="0"/>
          </a:p>
          <a:p>
            <a:pPr marL="0" lvl="0" indent="0" algn="ctr">
              <a:spcBef>
                <a:spcPts val="0"/>
              </a:spcBef>
              <a:spcAft>
                <a:spcPts val="300"/>
              </a:spcAft>
              <a:buNone/>
            </a:pPr>
            <a:r>
              <a:rPr lang="en-US" sz="2000" b="1" u="sng" dirty="0"/>
              <a:t>SI DATA Act Team</a:t>
            </a:r>
          </a:p>
          <a:p>
            <a:pPr marL="0" lvl="0" indent="0" algn="ctr">
              <a:spcBef>
                <a:spcPts val="0"/>
              </a:spcBef>
              <a:buNone/>
            </a:pPr>
            <a:r>
              <a:rPr lang="en-US" sz="2000" dirty="0"/>
              <a:t>Chris </a:t>
            </a:r>
            <a:r>
              <a:rPr lang="en-US" sz="2000" dirty="0" smtClean="0"/>
              <a:t>Mihm, Managing </a:t>
            </a:r>
            <a:r>
              <a:rPr lang="en-US" sz="2000" dirty="0"/>
              <a:t>Director</a:t>
            </a:r>
          </a:p>
          <a:p>
            <a:pPr marL="0" lvl="0" indent="0" algn="ctr">
              <a:spcBef>
                <a:spcPts val="0"/>
              </a:spcBef>
              <a:buNone/>
            </a:pPr>
            <a:r>
              <a:rPr lang="en-US" sz="2000" dirty="0"/>
              <a:t>Peter Del </a:t>
            </a:r>
            <a:r>
              <a:rPr lang="en-US" sz="2000" dirty="0" smtClean="0"/>
              <a:t>Toro, Assistant Director</a:t>
            </a:r>
            <a:br>
              <a:rPr lang="en-US" sz="2000" dirty="0" smtClean="0"/>
            </a:br>
            <a:endParaRPr lang="en-US" sz="2000" dirty="0"/>
          </a:p>
          <a:p>
            <a:pPr marL="0" indent="0" algn="ctr">
              <a:spcBef>
                <a:spcPts val="0"/>
              </a:spcBef>
              <a:spcAft>
                <a:spcPts val="300"/>
              </a:spcAft>
              <a:buNone/>
            </a:pPr>
            <a:r>
              <a:rPr lang="en-US" sz="2000" b="1" u="sng" dirty="0" smtClean="0"/>
              <a:t>FMA DATA </a:t>
            </a:r>
            <a:r>
              <a:rPr lang="en-US" sz="2000" b="1" u="sng" dirty="0"/>
              <a:t>Act Team</a:t>
            </a:r>
          </a:p>
          <a:p>
            <a:pPr marL="0" indent="0" algn="ctr">
              <a:spcBef>
                <a:spcPts val="0"/>
              </a:spcBef>
              <a:buNone/>
            </a:pPr>
            <a:r>
              <a:rPr lang="en-US" sz="2000" dirty="0" smtClean="0"/>
              <a:t>Paula Rascona, Director</a:t>
            </a:r>
          </a:p>
          <a:p>
            <a:pPr marL="0" indent="0" algn="ctr">
              <a:spcBef>
                <a:spcPts val="0"/>
              </a:spcBef>
              <a:buNone/>
            </a:pPr>
            <a:r>
              <a:rPr lang="en-US" sz="2000" dirty="0" smtClean="0"/>
              <a:t>Michael LaForge, Assistant Director</a:t>
            </a:r>
            <a:r>
              <a:rPr lang="en-US" sz="1800" dirty="0" smtClean="0"/>
              <a:t/>
            </a:r>
            <a:br>
              <a:rPr lang="en-US" sz="1800" dirty="0" smtClean="0"/>
            </a:br>
            <a:endParaRPr lang="en-US" sz="1800" dirty="0"/>
          </a:p>
          <a:p>
            <a:pPr marL="0" indent="0" algn="ctr">
              <a:spcBef>
                <a:spcPts val="0"/>
              </a:spcBef>
              <a:buNone/>
            </a:pPr>
            <a:endParaRPr lang="en-US" sz="800" dirty="0" smtClean="0"/>
          </a:p>
          <a:p>
            <a:pPr marL="0" lvl="0" indent="0" algn="ctr">
              <a:spcBef>
                <a:spcPts val="0"/>
              </a:spcBef>
              <a:buNone/>
            </a:pPr>
            <a:endParaRPr lang="en-US" sz="800" dirty="0"/>
          </a:p>
        </p:txBody>
      </p:sp>
      <p:pic>
        <p:nvPicPr>
          <p:cNvPr id="4098" name="Picture 2" descr="C:\Users\laforgem\AppData\Local\Microsoft\Windows\Temporary Internet Files\Content.IE5\J5M418X4\Zhwp_Question_Mark.svg[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3400" y="3886200"/>
            <a:ext cx="1752600" cy="1752600"/>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0"/>
          </p:nvPr>
        </p:nvSpPr>
        <p:spPr/>
        <p:txBody>
          <a:bodyPr/>
          <a:lstStyle/>
          <a:p>
            <a:fld id="{8E948023-5AC2-4D75-B94E-BD31F03B5229}" type="slidenum">
              <a:rPr lang="en-US" smtClean="0"/>
              <a:pPr/>
              <a:t>23</a:t>
            </a:fld>
            <a:endParaRPr lang="en-US" dirty="0"/>
          </a:p>
        </p:txBody>
      </p:sp>
    </p:spTree>
    <p:extLst>
      <p:ext uri="{BB962C8B-B14F-4D97-AF65-F5344CB8AC3E}">
        <p14:creationId xmlns:p14="http://schemas.microsoft.com/office/powerpoint/2010/main" val="28905719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01000" cy="685800"/>
          </a:xfrm>
        </p:spPr>
        <p:txBody>
          <a:bodyPr/>
          <a:lstStyle/>
          <a:p>
            <a:pPr algn="ctr"/>
            <a:r>
              <a:rPr lang="en-US" dirty="0"/>
              <a:t>DATA Act Mandate – </a:t>
            </a:r>
            <a:r>
              <a:rPr lang="en-US" dirty="0">
                <a:solidFill>
                  <a:schemeClr val="accent3"/>
                </a:solidFill>
              </a:rPr>
              <a:t>GAO</a:t>
            </a:r>
            <a:endParaRPr lang="en-US" dirty="0"/>
          </a:p>
        </p:txBody>
      </p:sp>
      <p:sp>
        <p:nvSpPr>
          <p:cNvPr id="6" name="TextBox 5"/>
          <p:cNvSpPr txBox="1"/>
          <p:nvPr/>
        </p:nvSpPr>
        <p:spPr>
          <a:xfrm>
            <a:off x="457200" y="1980746"/>
            <a:ext cx="8001000" cy="4004173"/>
          </a:xfrm>
          <a:prstGeom prst="rect">
            <a:avLst/>
          </a:prstGeom>
          <a:noFill/>
        </p:spPr>
        <p:txBody>
          <a:bodyPr wrap="square" rtlCol="0">
            <a:spAutoFit/>
          </a:bodyPr>
          <a:lstStyle/>
          <a:p>
            <a:pPr lvl="1" algn="l">
              <a:lnSpc>
                <a:spcPct val="85000"/>
              </a:lnSpc>
              <a:spcBef>
                <a:spcPts val="600"/>
              </a:spcBef>
              <a:spcAft>
                <a:spcPts val="1000"/>
              </a:spcAft>
            </a:pPr>
            <a:r>
              <a:rPr lang="en-US" sz="2800" u="sng" dirty="0" smtClean="0"/>
              <a:t>After a review of the </a:t>
            </a:r>
            <a:r>
              <a:rPr lang="en-US" sz="2800" u="sng" dirty="0"/>
              <a:t>reports</a:t>
            </a:r>
            <a:r>
              <a:rPr lang="en-US" sz="2800" dirty="0"/>
              <a:t> submitted by the </a:t>
            </a:r>
            <a:r>
              <a:rPr lang="en-US" sz="2800" dirty="0" smtClean="0"/>
              <a:t>OIGs:</a:t>
            </a:r>
          </a:p>
          <a:p>
            <a:pPr marL="799460" lvl="1" indent="-342900" algn="l">
              <a:lnSpc>
                <a:spcPct val="85000"/>
              </a:lnSpc>
              <a:spcBef>
                <a:spcPts val="600"/>
              </a:spcBef>
              <a:spcAft>
                <a:spcPts val="1000"/>
              </a:spcAft>
              <a:buFont typeface="Arial" panose="020B0604020202020204" pitchFamily="34" charset="0"/>
              <a:buChar char="•"/>
            </a:pPr>
            <a:r>
              <a:rPr lang="en-US" sz="2800" dirty="0" smtClean="0"/>
              <a:t>Submit </a:t>
            </a:r>
            <a:r>
              <a:rPr lang="en-US" sz="2800" dirty="0"/>
              <a:t>to Congress and make publically available a report assessing </a:t>
            </a:r>
            <a:r>
              <a:rPr lang="en-US" sz="2800" i="1" u="sng" dirty="0"/>
              <a:t>and </a:t>
            </a:r>
            <a:r>
              <a:rPr lang="en-US" sz="2800" i="1" u="sng" dirty="0" smtClean="0"/>
              <a:t>comparing</a:t>
            </a:r>
            <a:r>
              <a:rPr lang="en-US" sz="2800" dirty="0" smtClean="0"/>
              <a:t>:</a:t>
            </a:r>
            <a:endParaRPr lang="en-US" sz="2800" dirty="0"/>
          </a:p>
          <a:p>
            <a:pPr marL="1370317" lvl="2" indent="-457200" algn="l">
              <a:lnSpc>
                <a:spcPct val="85000"/>
              </a:lnSpc>
              <a:spcBef>
                <a:spcPts val="600"/>
              </a:spcBef>
              <a:spcAft>
                <a:spcPts val="1000"/>
              </a:spcAft>
              <a:buFont typeface="+mj-lt"/>
              <a:buAutoNum type="arabicParenR"/>
            </a:pPr>
            <a:r>
              <a:rPr lang="en-US" sz="2800" dirty="0" smtClean="0"/>
              <a:t>data </a:t>
            </a:r>
            <a:r>
              <a:rPr lang="en-US" sz="2800" dirty="0"/>
              <a:t>completeness, timeliness, quality, and accuracy of the </a:t>
            </a:r>
            <a:r>
              <a:rPr lang="en-US" sz="2800" u="sng" dirty="0"/>
              <a:t>data </a:t>
            </a:r>
            <a:r>
              <a:rPr lang="en-US" sz="2800" u="sng" dirty="0" smtClean="0"/>
              <a:t>submitted</a:t>
            </a:r>
            <a:r>
              <a:rPr lang="en-US" sz="2800" dirty="0"/>
              <a:t> </a:t>
            </a:r>
            <a:r>
              <a:rPr lang="en-US" sz="2800" dirty="0" smtClean="0"/>
              <a:t>by Federal agencies, </a:t>
            </a:r>
            <a:r>
              <a:rPr lang="en-US" sz="2800" dirty="0"/>
              <a:t>and </a:t>
            </a:r>
          </a:p>
          <a:p>
            <a:pPr marL="1370317" lvl="2" indent="-457200" algn="l">
              <a:lnSpc>
                <a:spcPct val="85000"/>
              </a:lnSpc>
              <a:spcBef>
                <a:spcPts val="600"/>
              </a:spcBef>
              <a:spcAft>
                <a:spcPts val="1000"/>
              </a:spcAft>
              <a:buFont typeface="+mj-lt"/>
              <a:buAutoNum type="arabicParenR"/>
            </a:pPr>
            <a:r>
              <a:rPr lang="en-US" sz="2800" dirty="0"/>
              <a:t>implementation and use of data </a:t>
            </a:r>
            <a:r>
              <a:rPr lang="en-US" sz="2800" dirty="0" smtClean="0"/>
              <a:t>standards by Federal agencies.</a:t>
            </a:r>
            <a:endParaRPr lang="en-US" sz="2800" dirty="0"/>
          </a:p>
        </p:txBody>
      </p:sp>
      <p:sp>
        <p:nvSpPr>
          <p:cNvPr id="3" name="Slide Number Placeholder 2"/>
          <p:cNvSpPr>
            <a:spLocks noGrp="1"/>
          </p:cNvSpPr>
          <p:nvPr>
            <p:ph type="sldNum" sz="quarter" idx="10"/>
          </p:nvPr>
        </p:nvSpPr>
        <p:spPr/>
        <p:txBody>
          <a:bodyPr/>
          <a:lstStyle/>
          <a:p>
            <a:fld id="{F61FDF5F-1D31-4E4A-A39A-C7FA62FE8EAA}" type="slidenum">
              <a:rPr lang="en-US" smtClean="0"/>
              <a:pPr/>
              <a:t>3</a:t>
            </a:fld>
            <a:endParaRPr lang="en-US" dirty="0"/>
          </a:p>
        </p:txBody>
      </p:sp>
    </p:spTree>
    <p:extLst>
      <p:ext uri="{BB962C8B-B14F-4D97-AF65-F5344CB8AC3E}">
        <p14:creationId xmlns:p14="http://schemas.microsoft.com/office/powerpoint/2010/main" val="30027302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01000" cy="685800"/>
          </a:xfrm>
        </p:spPr>
        <p:txBody>
          <a:bodyPr/>
          <a:lstStyle/>
          <a:p>
            <a:pPr algn="ctr"/>
            <a:r>
              <a:rPr lang="en-US" dirty="0"/>
              <a:t>GAO’s Oversight Approach</a:t>
            </a:r>
          </a:p>
        </p:txBody>
      </p:sp>
      <p:sp>
        <p:nvSpPr>
          <p:cNvPr id="3" name="Slide Number Placeholder 2"/>
          <p:cNvSpPr>
            <a:spLocks noGrp="1"/>
          </p:cNvSpPr>
          <p:nvPr>
            <p:ph type="sldNum" sz="quarter" idx="10"/>
          </p:nvPr>
        </p:nvSpPr>
        <p:spPr/>
        <p:txBody>
          <a:bodyPr/>
          <a:lstStyle/>
          <a:p>
            <a:fld id="{F61FDF5F-1D31-4E4A-A39A-C7FA62FE8EAA}" type="slidenum">
              <a:rPr lang="en-US" smtClean="0"/>
              <a:pPr/>
              <a:t>4</a:t>
            </a:fld>
            <a:endParaRPr lang="en-US" dirty="0"/>
          </a:p>
        </p:txBody>
      </p:sp>
      <p:graphicFrame>
        <p:nvGraphicFramePr>
          <p:cNvPr id="5" name="Diagram 4"/>
          <p:cNvGraphicFramePr/>
          <p:nvPr>
            <p:extLst>
              <p:ext uri="{D42A27DB-BD31-4B8C-83A1-F6EECF244321}">
                <p14:modId xmlns:p14="http://schemas.microsoft.com/office/powerpoint/2010/main" val="872461267"/>
              </p:ext>
            </p:extLst>
          </p:nvPr>
        </p:nvGraphicFramePr>
        <p:xfrm>
          <a:off x="1143000" y="1828800"/>
          <a:ext cx="75438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4124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01000" cy="685800"/>
          </a:xfrm>
        </p:spPr>
        <p:txBody>
          <a:bodyPr/>
          <a:lstStyle/>
          <a:p>
            <a:pPr algn="ctr"/>
            <a:r>
              <a:rPr lang="en-US" dirty="0" smtClean="0"/>
              <a:t>GAO’s Engagement and Monitoring Activities</a:t>
            </a:r>
            <a:endParaRPr lang="en-US" dirty="0"/>
          </a:p>
        </p:txBody>
      </p:sp>
      <p:sp>
        <p:nvSpPr>
          <p:cNvPr id="6" name="TextBox 5"/>
          <p:cNvSpPr txBox="1"/>
          <p:nvPr/>
        </p:nvSpPr>
        <p:spPr>
          <a:xfrm>
            <a:off x="457200" y="1828800"/>
            <a:ext cx="8001000" cy="5078313"/>
          </a:xfrm>
          <a:prstGeom prst="rect">
            <a:avLst/>
          </a:prstGeom>
          <a:noFill/>
        </p:spPr>
        <p:txBody>
          <a:bodyPr wrap="square" rtlCol="0">
            <a:spAutoFit/>
          </a:bodyPr>
          <a:lstStyle/>
          <a:p>
            <a:pPr marL="799460" lvl="1" indent="-342900" algn="l">
              <a:lnSpc>
                <a:spcPct val="85000"/>
              </a:lnSpc>
              <a:spcBef>
                <a:spcPts val="600"/>
              </a:spcBef>
              <a:spcAft>
                <a:spcPts val="1000"/>
              </a:spcAft>
              <a:buFont typeface="Arial" panose="020B0604020202020204" pitchFamily="34" charset="0"/>
              <a:buChar char="•"/>
            </a:pPr>
            <a:r>
              <a:rPr lang="en-US" dirty="0" smtClean="0"/>
              <a:t>Agency implementation plans</a:t>
            </a:r>
          </a:p>
          <a:p>
            <a:pPr marL="799460" lvl="1" indent="-342900" algn="l">
              <a:lnSpc>
                <a:spcPct val="85000"/>
              </a:lnSpc>
              <a:spcBef>
                <a:spcPts val="600"/>
              </a:spcBef>
              <a:spcAft>
                <a:spcPts val="1000"/>
              </a:spcAft>
              <a:buFont typeface="Arial" panose="020B0604020202020204" pitchFamily="34" charset="0"/>
              <a:buChar char="•"/>
            </a:pPr>
            <a:r>
              <a:rPr lang="en-US" dirty="0" smtClean="0"/>
              <a:t>Data quality, standards and technical requirements</a:t>
            </a:r>
          </a:p>
          <a:p>
            <a:pPr marL="799460" lvl="1" indent="-342900" algn="l">
              <a:lnSpc>
                <a:spcPct val="85000"/>
              </a:lnSpc>
              <a:spcBef>
                <a:spcPts val="600"/>
              </a:spcBef>
              <a:spcAft>
                <a:spcPts val="1000"/>
              </a:spcAft>
              <a:buFont typeface="Arial" panose="020B0604020202020204" pitchFamily="34" charset="0"/>
              <a:buChar char="•"/>
            </a:pPr>
            <a:r>
              <a:rPr lang="en-US" dirty="0" smtClean="0"/>
              <a:t>Governance structure </a:t>
            </a:r>
          </a:p>
          <a:p>
            <a:pPr marL="799460" lvl="1" indent="-342900" algn="l">
              <a:lnSpc>
                <a:spcPct val="85000"/>
              </a:lnSpc>
              <a:spcBef>
                <a:spcPts val="600"/>
              </a:spcBef>
              <a:spcAft>
                <a:spcPts val="1000"/>
              </a:spcAft>
              <a:buFont typeface="Arial" panose="020B0604020202020204" pitchFamily="34" charset="0"/>
              <a:buChar char="•"/>
            </a:pPr>
            <a:r>
              <a:rPr lang="en-US" dirty="0"/>
              <a:t>Pilot program</a:t>
            </a:r>
          </a:p>
          <a:p>
            <a:pPr marL="799460" lvl="1" indent="-342900" algn="l">
              <a:lnSpc>
                <a:spcPct val="85000"/>
              </a:lnSpc>
              <a:spcBef>
                <a:spcPts val="600"/>
              </a:spcBef>
              <a:spcAft>
                <a:spcPts val="1000"/>
              </a:spcAft>
              <a:buFont typeface="Arial" panose="020B0604020202020204" pitchFamily="34" charset="0"/>
              <a:buChar char="•"/>
            </a:pPr>
            <a:r>
              <a:rPr lang="en-US" dirty="0" smtClean="0"/>
              <a:t>Recovery operations center</a:t>
            </a:r>
          </a:p>
          <a:p>
            <a:pPr marL="799460" lvl="1" indent="-342900" algn="l">
              <a:lnSpc>
                <a:spcPct val="85000"/>
              </a:lnSpc>
              <a:spcBef>
                <a:spcPts val="600"/>
              </a:spcBef>
              <a:spcAft>
                <a:spcPts val="1000"/>
              </a:spcAft>
              <a:buFont typeface="Arial" panose="020B0604020202020204" pitchFamily="34" charset="0"/>
              <a:buChar char="•"/>
            </a:pPr>
            <a:r>
              <a:rPr lang="en-US" dirty="0"/>
              <a:t>Federal program inventory</a:t>
            </a:r>
          </a:p>
          <a:p>
            <a:pPr marL="799460" lvl="1" indent="-342900" algn="l">
              <a:lnSpc>
                <a:spcPct val="85000"/>
              </a:lnSpc>
              <a:spcBef>
                <a:spcPts val="600"/>
              </a:spcBef>
              <a:spcAft>
                <a:spcPts val="1000"/>
              </a:spcAft>
              <a:buFont typeface="Arial" panose="020B0604020202020204" pitchFamily="34" charset="0"/>
              <a:buChar char="•"/>
            </a:pPr>
            <a:r>
              <a:rPr lang="en-US" dirty="0" smtClean="0"/>
              <a:t>Inspector General (IG) readiness </a:t>
            </a:r>
            <a:r>
              <a:rPr lang="en-US" dirty="0"/>
              <a:t>review reports</a:t>
            </a:r>
          </a:p>
          <a:p>
            <a:pPr marL="799460" lvl="1" indent="-342900" algn="l">
              <a:lnSpc>
                <a:spcPct val="85000"/>
              </a:lnSpc>
              <a:spcBef>
                <a:spcPts val="600"/>
              </a:spcBef>
              <a:spcAft>
                <a:spcPts val="1000"/>
              </a:spcAft>
              <a:buFont typeface="Arial" panose="020B0604020202020204" pitchFamily="34" charset="0"/>
              <a:buChar char="•"/>
            </a:pPr>
            <a:r>
              <a:rPr lang="en-US" dirty="0" smtClean="0"/>
              <a:t>IG coordination</a:t>
            </a:r>
          </a:p>
          <a:p>
            <a:pPr marL="799460" lvl="1" indent="-342900" algn="l">
              <a:lnSpc>
                <a:spcPct val="85000"/>
              </a:lnSpc>
              <a:spcBef>
                <a:spcPts val="600"/>
              </a:spcBef>
              <a:spcAft>
                <a:spcPts val="1000"/>
              </a:spcAft>
              <a:buFont typeface="Arial" panose="020B0604020202020204" pitchFamily="34" charset="0"/>
              <a:buChar char="•"/>
            </a:pPr>
            <a:r>
              <a:rPr lang="en-US" dirty="0" smtClean="0"/>
              <a:t>Recommendation </a:t>
            </a:r>
            <a:r>
              <a:rPr lang="en-US" dirty="0"/>
              <a:t>follow up</a:t>
            </a:r>
          </a:p>
          <a:p>
            <a:pPr marL="799460" lvl="1" indent="-342900" algn="l">
              <a:lnSpc>
                <a:spcPct val="85000"/>
              </a:lnSpc>
              <a:spcBef>
                <a:spcPts val="600"/>
              </a:spcBef>
              <a:spcAft>
                <a:spcPts val="1000"/>
              </a:spcAft>
              <a:buFont typeface="Arial" panose="020B0604020202020204" pitchFamily="34" charset="0"/>
              <a:buChar char="•"/>
            </a:pPr>
            <a:endParaRPr lang="en-US" dirty="0"/>
          </a:p>
        </p:txBody>
      </p:sp>
      <p:sp>
        <p:nvSpPr>
          <p:cNvPr id="3" name="Slide Number Placeholder 2"/>
          <p:cNvSpPr>
            <a:spLocks noGrp="1"/>
          </p:cNvSpPr>
          <p:nvPr>
            <p:ph type="sldNum" sz="quarter" idx="10"/>
          </p:nvPr>
        </p:nvSpPr>
        <p:spPr/>
        <p:txBody>
          <a:bodyPr/>
          <a:lstStyle/>
          <a:p>
            <a:fld id="{F61FDF5F-1D31-4E4A-A39A-C7FA62FE8EAA}" type="slidenum">
              <a:rPr lang="en-US" smtClean="0"/>
              <a:pPr/>
              <a:t>5</a:t>
            </a:fld>
            <a:endParaRPr lang="en-US" dirty="0"/>
          </a:p>
        </p:txBody>
      </p:sp>
      <p:pic>
        <p:nvPicPr>
          <p:cNvPr id="7" name="Picture 3" descr="C:\Users\laforgem\AppData\Local\Microsoft\Windows\Temporary Internet Files\Content.IE5\H1XZMJCM\shutterstock_166712030[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7525" y="2895600"/>
            <a:ext cx="2747884"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671651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01000" cy="685800"/>
          </a:xfrm>
        </p:spPr>
        <p:txBody>
          <a:bodyPr/>
          <a:lstStyle/>
          <a:p>
            <a:pPr algn="ctr"/>
            <a:r>
              <a:rPr lang="en-US" dirty="0"/>
              <a:t>GAO and the IG Community</a:t>
            </a:r>
          </a:p>
        </p:txBody>
      </p:sp>
      <p:sp>
        <p:nvSpPr>
          <p:cNvPr id="6" name="TextBox 5"/>
          <p:cNvSpPr txBox="1"/>
          <p:nvPr/>
        </p:nvSpPr>
        <p:spPr>
          <a:xfrm>
            <a:off x="457200" y="1980746"/>
            <a:ext cx="8001000" cy="3867725"/>
          </a:xfrm>
          <a:prstGeom prst="rect">
            <a:avLst/>
          </a:prstGeom>
          <a:noFill/>
        </p:spPr>
        <p:txBody>
          <a:bodyPr wrap="square" rtlCol="0">
            <a:spAutoFit/>
          </a:bodyPr>
          <a:lstStyle/>
          <a:p>
            <a:pPr algn="l">
              <a:spcAft>
                <a:spcPts val="1200"/>
              </a:spcAft>
            </a:pPr>
            <a:r>
              <a:rPr lang="en-US" dirty="0" smtClean="0"/>
              <a:t>GAO’s </a:t>
            </a:r>
            <a:r>
              <a:rPr lang="en-US" dirty="0"/>
              <a:t>coordination with the IG community includes:</a:t>
            </a:r>
          </a:p>
          <a:p>
            <a:pPr marL="799460" lvl="1" indent="-342900" algn="l">
              <a:spcBef>
                <a:spcPts val="400"/>
              </a:spcBef>
              <a:spcAft>
                <a:spcPts val="1200"/>
              </a:spcAft>
              <a:buFont typeface="Arial" panose="020B0604020202020204" pitchFamily="34" charset="0"/>
              <a:buChar char="•"/>
            </a:pPr>
            <a:r>
              <a:rPr lang="en-US" dirty="0"/>
              <a:t>Monthly meetings with the FAEC DATA Act working group</a:t>
            </a:r>
          </a:p>
          <a:p>
            <a:pPr marL="799460" lvl="1" indent="-342900" algn="l">
              <a:spcBef>
                <a:spcPts val="400"/>
              </a:spcBef>
              <a:spcAft>
                <a:spcPts val="1200"/>
              </a:spcAft>
              <a:buFont typeface="Arial" panose="020B0604020202020204" pitchFamily="34" charset="0"/>
              <a:buChar char="•"/>
            </a:pPr>
            <a:r>
              <a:rPr lang="en-US" dirty="0"/>
              <a:t>Consultation on the IG readiness review guide and common audit methodology </a:t>
            </a:r>
          </a:p>
          <a:p>
            <a:pPr marL="799460" lvl="1" indent="-342900" algn="l">
              <a:spcBef>
                <a:spcPts val="400"/>
              </a:spcBef>
              <a:spcAft>
                <a:spcPts val="1200"/>
              </a:spcAft>
              <a:buFont typeface="Arial" panose="020B0604020202020204" pitchFamily="34" charset="0"/>
              <a:buChar char="•"/>
            </a:pPr>
            <a:r>
              <a:rPr lang="en-US" dirty="0" smtClean="0"/>
              <a:t>Briefing </a:t>
            </a:r>
            <a:r>
              <a:rPr lang="en-US" dirty="0"/>
              <a:t>to the CIGIE Audit Committee on readiness reviews</a:t>
            </a:r>
          </a:p>
          <a:p>
            <a:pPr marL="799460" lvl="1" indent="-342900" algn="l">
              <a:spcBef>
                <a:spcPts val="400"/>
              </a:spcBef>
              <a:spcAft>
                <a:spcPts val="1200"/>
              </a:spcAft>
              <a:buFont typeface="Arial" panose="020B0604020202020204" pitchFamily="34" charset="0"/>
              <a:buChar char="•"/>
            </a:pPr>
            <a:r>
              <a:rPr lang="en-US" dirty="0" smtClean="0"/>
              <a:t>Coordination on required audits for November 2017</a:t>
            </a:r>
            <a:endParaRPr lang="en-US" dirty="0"/>
          </a:p>
        </p:txBody>
      </p:sp>
      <p:sp>
        <p:nvSpPr>
          <p:cNvPr id="3" name="Slide Number Placeholder 2"/>
          <p:cNvSpPr>
            <a:spLocks noGrp="1"/>
          </p:cNvSpPr>
          <p:nvPr>
            <p:ph type="sldNum" sz="quarter" idx="10"/>
          </p:nvPr>
        </p:nvSpPr>
        <p:spPr/>
        <p:txBody>
          <a:bodyPr/>
          <a:lstStyle/>
          <a:p>
            <a:fld id="{F61FDF5F-1D31-4E4A-A39A-C7FA62FE8EAA}" type="slidenum">
              <a:rPr lang="en-US" smtClean="0"/>
              <a:pPr/>
              <a:t>6</a:t>
            </a:fld>
            <a:endParaRPr lang="en-US" dirty="0"/>
          </a:p>
        </p:txBody>
      </p:sp>
    </p:spTree>
    <p:extLst>
      <p:ext uri="{BB962C8B-B14F-4D97-AF65-F5344CB8AC3E}">
        <p14:creationId xmlns:p14="http://schemas.microsoft.com/office/powerpoint/2010/main" val="24511595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01000" cy="685800"/>
          </a:xfrm>
        </p:spPr>
        <p:txBody>
          <a:bodyPr/>
          <a:lstStyle/>
          <a:p>
            <a:pPr algn="ctr"/>
            <a:r>
              <a:rPr lang="en-US" dirty="0"/>
              <a:t>GAO’s DATA Act Testimonies</a:t>
            </a:r>
          </a:p>
        </p:txBody>
      </p:sp>
      <p:sp>
        <p:nvSpPr>
          <p:cNvPr id="6" name="TextBox 5"/>
          <p:cNvSpPr txBox="1"/>
          <p:nvPr/>
        </p:nvSpPr>
        <p:spPr>
          <a:xfrm>
            <a:off x="457200" y="1752600"/>
            <a:ext cx="8001000" cy="830997"/>
          </a:xfrm>
          <a:prstGeom prst="rect">
            <a:avLst/>
          </a:prstGeom>
          <a:noFill/>
        </p:spPr>
        <p:txBody>
          <a:bodyPr wrap="square" rtlCol="0">
            <a:spAutoFit/>
          </a:bodyPr>
          <a:lstStyle/>
          <a:p>
            <a:pPr algn="l"/>
            <a:r>
              <a:rPr lang="en-US" dirty="0"/>
              <a:t>GAO has reported on DATA Act implementation in various testimonies and reports</a:t>
            </a:r>
            <a:r>
              <a:rPr lang="en-US" dirty="0" smtClean="0"/>
              <a:t>:</a:t>
            </a:r>
            <a:endParaRPr lang="en-US" dirty="0"/>
          </a:p>
        </p:txBody>
      </p:sp>
      <p:sp>
        <p:nvSpPr>
          <p:cNvPr id="3" name="Slide Number Placeholder 2"/>
          <p:cNvSpPr>
            <a:spLocks noGrp="1"/>
          </p:cNvSpPr>
          <p:nvPr>
            <p:ph type="sldNum" sz="quarter" idx="10"/>
          </p:nvPr>
        </p:nvSpPr>
        <p:spPr/>
        <p:txBody>
          <a:bodyPr/>
          <a:lstStyle/>
          <a:p>
            <a:fld id="{F61FDF5F-1D31-4E4A-A39A-C7FA62FE8EAA}" type="slidenum">
              <a:rPr lang="en-US" smtClean="0"/>
              <a:pPr/>
              <a:t>7</a:t>
            </a:fld>
            <a:endParaRPr lang="en-US" dirty="0"/>
          </a:p>
        </p:txBody>
      </p:sp>
      <p:sp>
        <p:nvSpPr>
          <p:cNvPr id="5" name="TextBox 4"/>
          <p:cNvSpPr txBox="1"/>
          <p:nvPr/>
        </p:nvSpPr>
        <p:spPr>
          <a:xfrm>
            <a:off x="3049136" y="2623637"/>
            <a:ext cx="5942464" cy="3853363"/>
          </a:xfrm>
          <a:prstGeom prst="rect">
            <a:avLst/>
          </a:prstGeom>
          <a:noFill/>
        </p:spPr>
        <p:txBody>
          <a:bodyPr wrap="square" rtlCol="0">
            <a:spAutoFit/>
          </a:bodyPr>
          <a:lstStyle/>
          <a:p>
            <a:pPr marL="342900" indent="-342900" algn="l">
              <a:lnSpc>
                <a:spcPct val="90000"/>
              </a:lnSpc>
              <a:spcBef>
                <a:spcPts val="1000"/>
              </a:spcBef>
              <a:spcAft>
                <a:spcPts val="1000"/>
              </a:spcAft>
              <a:buFont typeface="Arial" panose="020B0604020202020204" pitchFamily="34" charset="0"/>
              <a:buChar char="•"/>
            </a:pPr>
            <a:r>
              <a:rPr lang="en-US" sz="1800" b="1" dirty="0" smtClean="0"/>
              <a:t>December 2014 </a:t>
            </a:r>
            <a:r>
              <a:rPr lang="en-US" sz="1800" dirty="0" smtClean="0"/>
              <a:t>- </a:t>
            </a:r>
            <a:r>
              <a:rPr lang="en-US" sz="1800" i="1" dirty="0"/>
              <a:t>Federal Data Transparency: Effective Implementation of the DATA Act Would Help Address Government-wide Management Challenges and Improve Oversight </a:t>
            </a:r>
            <a:r>
              <a:rPr lang="en-US" sz="1800" dirty="0"/>
              <a:t>(</a:t>
            </a:r>
            <a:r>
              <a:rPr lang="en-US" sz="1800" dirty="0" smtClean="0">
                <a:hlinkClick r:id="rId3"/>
              </a:rPr>
              <a:t>GAO-15-241T</a:t>
            </a:r>
            <a:r>
              <a:rPr lang="en-US" sz="1800" dirty="0" smtClean="0"/>
              <a:t>)</a:t>
            </a:r>
          </a:p>
          <a:p>
            <a:pPr marL="342900" indent="-342900" algn="l">
              <a:lnSpc>
                <a:spcPct val="90000"/>
              </a:lnSpc>
              <a:spcBef>
                <a:spcPts val="1000"/>
              </a:spcBef>
              <a:spcAft>
                <a:spcPts val="1000"/>
              </a:spcAft>
              <a:buFont typeface="Arial" panose="020B0604020202020204" pitchFamily="34" charset="0"/>
              <a:buChar char="•"/>
            </a:pPr>
            <a:r>
              <a:rPr lang="en-US" sz="1800" b="1" dirty="0" smtClean="0"/>
              <a:t>July 2015 </a:t>
            </a:r>
            <a:r>
              <a:rPr lang="en-US" sz="1800" dirty="0" smtClean="0"/>
              <a:t>- </a:t>
            </a:r>
            <a:r>
              <a:rPr lang="en-US" sz="1800" i="1" dirty="0"/>
              <a:t>DATA </a:t>
            </a:r>
            <a:r>
              <a:rPr lang="en-US" sz="1800" i="1" dirty="0" smtClean="0"/>
              <a:t>Act</a:t>
            </a:r>
            <a:r>
              <a:rPr lang="en-US" sz="1800" i="1" dirty="0"/>
              <a:t>: Progress Made in Initial Implementation but Challenges Must be Addressed as Efforts Proceed </a:t>
            </a:r>
            <a:r>
              <a:rPr lang="en-US" sz="1800" dirty="0" smtClean="0"/>
              <a:t>(</a:t>
            </a:r>
            <a:r>
              <a:rPr lang="en-US" sz="1800" dirty="0">
                <a:hlinkClick r:id="rId4"/>
              </a:rPr>
              <a:t>GAO-15-752T</a:t>
            </a:r>
            <a:r>
              <a:rPr lang="en-US" sz="1800" dirty="0" smtClean="0"/>
              <a:t>)</a:t>
            </a:r>
          </a:p>
          <a:p>
            <a:pPr marL="342900" indent="-342900" algn="l">
              <a:lnSpc>
                <a:spcPct val="90000"/>
              </a:lnSpc>
              <a:spcBef>
                <a:spcPts val="1000"/>
              </a:spcBef>
              <a:spcAft>
                <a:spcPts val="1000"/>
              </a:spcAft>
              <a:buFont typeface="Arial" panose="020B0604020202020204" pitchFamily="34" charset="0"/>
              <a:buChar char="•"/>
            </a:pPr>
            <a:r>
              <a:rPr lang="en-US" sz="1800" b="1" dirty="0"/>
              <a:t>April 2016 </a:t>
            </a:r>
            <a:r>
              <a:rPr lang="en-US" sz="1800" dirty="0"/>
              <a:t>- </a:t>
            </a:r>
            <a:r>
              <a:rPr lang="en-US" sz="1800" i="1" dirty="0"/>
              <a:t>DATA Act: Progress Made but Significant Challenges Must Be Addressed to Ensure Full and Effective Implementation </a:t>
            </a:r>
            <a:r>
              <a:rPr lang="en-US" sz="1800" dirty="0"/>
              <a:t>(</a:t>
            </a:r>
            <a:r>
              <a:rPr lang="en-US" sz="1800" dirty="0">
                <a:hlinkClick r:id="rId5"/>
              </a:rPr>
              <a:t>GAO-16-556T</a:t>
            </a:r>
            <a:r>
              <a:rPr lang="en-US" sz="1800" dirty="0"/>
              <a:t>)</a:t>
            </a:r>
          </a:p>
          <a:p>
            <a:pPr marL="342900" indent="-342900" algn="l">
              <a:lnSpc>
                <a:spcPct val="90000"/>
              </a:lnSpc>
              <a:spcBef>
                <a:spcPts val="1000"/>
              </a:spcBef>
              <a:spcAft>
                <a:spcPts val="1000"/>
              </a:spcAft>
              <a:buFont typeface="Arial" panose="020B0604020202020204" pitchFamily="34" charset="0"/>
              <a:buChar char="•"/>
            </a:pPr>
            <a:r>
              <a:rPr lang="en-US" sz="1800" b="1" i="1" dirty="0" smtClean="0"/>
              <a:t>December </a:t>
            </a:r>
            <a:r>
              <a:rPr lang="en-US" sz="1800" b="1" i="1" dirty="0"/>
              <a:t>2016</a:t>
            </a:r>
            <a:r>
              <a:rPr lang="en-US" sz="1800" dirty="0"/>
              <a:t> - </a:t>
            </a:r>
            <a:r>
              <a:rPr lang="en-US" sz="1800" i="1" dirty="0"/>
              <a:t>DATA Act: Implementation Progresses but Challenges Remain (</a:t>
            </a:r>
            <a:r>
              <a:rPr lang="en-US" sz="1800" dirty="0">
                <a:hlinkClick r:id="rId6"/>
              </a:rPr>
              <a:t>GAO-17-282T</a:t>
            </a:r>
            <a:r>
              <a:rPr lang="en-US" sz="1800" dirty="0" smtClean="0"/>
              <a:t>)</a:t>
            </a:r>
            <a:endParaRPr lang="en-US" sz="1800" dirty="0"/>
          </a:p>
        </p:txBody>
      </p:sp>
      <p:pic>
        <p:nvPicPr>
          <p:cNvPr id="7"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30698" y="2736285"/>
            <a:ext cx="2718438" cy="3512115"/>
          </a:xfrm>
          <a:prstGeom prst="rect">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3007905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01000" cy="685800"/>
          </a:xfrm>
        </p:spPr>
        <p:txBody>
          <a:bodyPr/>
          <a:lstStyle/>
          <a:p>
            <a:pPr algn="ctr"/>
            <a:r>
              <a:rPr lang="en-US" dirty="0"/>
              <a:t>GAO’s DATA Act </a:t>
            </a:r>
            <a:r>
              <a:rPr lang="en-US" dirty="0" smtClean="0"/>
              <a:t>Related Reports</a:t>
            </a:r>
            <a:endParaRPr lang="en-US" dirty="0"/>
          </a:p>
        </p:txBody>
      </p:sp>
      <p:sp>
        <p:nvSpPr>
          <p:cNvPr id="3" name="Slide Number Placeholder 2"/>
          <p:cNvSpPr>
            <a:spLocks noGrp="1"/>
          </p:cNvSpPr>
          <p:nvPr>
            <p:ph type="sldNum" sz="quarter" idx="10"/>
          </p:nvPr>
        </p:nvSpPr>
        <p:spPr/>
        <p:txBody>
          <a:bodyPr/>
          <a:lstStyle/>
          <a:p>
            <a:fld id="{F61FDF5F-1D31-4E4A-A39A-C7FA62FE8EAA}" type="slidenum">
              <a:rPr lang="en-US" smtClean="0"/>
              <a:pPr/>
              <a:t>8</a:t>
            </a:fld>
            <a:endParaRPr lang="en-US" dirty="0"/>
          </a:p>
        </p:txBody>
      </p:sp>
      <p:sp>
        <p:nvSpPr>
          <p:cNvPr id="5" name="TextBox 4"/>
          <p:cNvSpPr txBox="1"/>
          <p:nvPr/>
        </p:nvSpPr>
        <p:spPr>
          <a:xfrm>
            <a:off x="228600" y="2189369"/>
            <a:ext cx="5942464" cy="3373231"/>
          </a:xfrm>
          <a:prstGeom prst="rect">
            <a:avLst/>
          </a:prstGeom>
          <a:noFill/>
        </p:spPr>
        <p:txBody>
          <a:bodyPr wrap="square" rtlCol="0">
            <a:spAutoFit/>
          </a:bodyPr>
          <a:lstStyle/>
          <a:p>
            <a:pPr marL="342900" indent="-342900" algn="l">
              <a:lnSpc>
                <a:spcPct val="90000"/>
              </a:lnSpc>
              <a:spcBef>
                <a:spcPts val="400"/>
              </a:spcBef>
              <a:spcAft>
                <a:spcPts val="1000"/>
              </a:spcAft>
              <a:buFont typeface="Arial" panose="020B0604020202020204" pitchFamily="34" charset="0"/>
              <a:buChar char="•"/>
            </a:pPr>
            <a:r>
              <a:rPr lang="en-US" sz="1800" b="1" dirty="0"/>
              <a:t>June 2014 - </a:t>
            </a:r>
            <a:r>
              <a:rPr lang="en-US" sz="1800" i="1" dirty="0"/>
              <a:t>Oversight Needed to Address Underreporting and Inconsistencies on Federal Award Website </a:t>
            </a:r>
            <a:r>
              <a:rPr lang="en-US" sz="1800" dirty="0"/>
              <a:t>(</a:t>
            </a:r>
            <a:r>
              <a:rPr lang="en-US" sz="1800" dirty="0" smtClean="0">
                <a:hlinkClick r:id="rId3"/>
              </a:rPr>
              <a:t>GAO-14-476</a:t>
            </a:r>
            <a:r>
              <a:rPr lang="en-US" sz="1800" dirty="0"/>
              <a:t>)</a:t>
            </a:r>
            <a:endParaRPr lang="en-US" sz="1800" i="1" dirty="0"/>
          </a:p>
          <a:p>
            <a:pPr marL="342900" indent="-342900" algn="l">
              <a:lnSpc>
                <a:spcPct val="90000"/>
              </a:lnSpc>
              <a:spcBef>
                <a:spcPts val="400"/>
              </a:spcBef>
              <a:spcAft>
                <a:spcPts val="1000"/>
              </a:spcAft>
              <a:buFont typeface="Arial" panose="020B0604020202020204" pitchFamily="34" charset="0"/>
              <a:buChar char="•"/>
            </a:pPr>
            <a:r>
              <a:rPr lang="en-US" sz="1800" b="1" dirty="0"/>
              <a:t>September 2015 </a:t>
            </a:r>
            <a:r>
              <a:rPr lang="en-US" sz="1800" dirty="0"/>
              <a:t>- </a:t>
            </a:r>
            <a:r>
              <a:rPr lang="en-US" sz="1800" i="1" dirty="0"/>
              <a:t>Preserving Capabilities of the Recovery Operations Center</a:t>
            </a:r>
            <a:r>
              <a:rPr lang="en-US" sz="1800" dirty="0"/>
              <a:t> (</a:t>
            </a:r>
            <a:r>
              <a:rPr lang="en-US" sz="1800" dirty="0">
                <a:hlinkClick r:id="rId4"/>
              </a:rPr>
              <a:t>GAO-15-814</a:t>
            </a:r>
            <a:r>
              <a:rPr lang="en-US" sz="1800" dirty="0"/>
              <a:t>)</a:t>
            </a:r>
          </a:p>
          <a:p>
            <a:pPr marL="342900" indent="-342900" algn="l">
              <a:lnSpc>
                <a:spcPct val="90000"/>
              </a:lnSpc>
              <a:spcBef>
                <a:spcPts val="400"/>
              </a:spcBef>
              <a:spcAft>
                <a:spcPts val="1000"/>
              </a:spcAft>
              <a:buFont typeface="Arial" panose="020B0604020202020204" pitchFamily="34" charset="0"/>
              <a:buChar char="•"/>
            </a:pPr>
            <a:r>
              <a:rPr lang="en-US" sz="1800" b="1" dirty="0"/>
              <a:t>January 2016 </a:t>
            </a:r>
            <a:r>
              <a:rPr lang="en-US" sz="1800" dirty="0"/>
              <a:t>- </a:t>
            </a:r>
            <a:r>
              <a:rPr lang="en-US" sz="1800" i="1" dirty="0"/>
              <a:t>Data Standards Established, but More Complete and Timely Guidance Is Needed to Ensure Effective Implementation </a:t>
            </a:r>
            <a:r>
              <a:rPr lang="en-US" sz="1800" dirty="0"/>
              <a:t>(</a:t>
            </a:r>
            <a:r>
              <a:rPr lang="en-US" sz="1800" dirty="0">
                <a:hlinkClick r:id="rId5"/>
              </a:rPr>
              <a:t>GAO-16-261</a:t>
            </a:r>
            <a:r>
              <a:rPr lang="en-US" sz="1800" dirty="0"/>
              <a:t>) </a:t>
            </a:r>
          </a:p>
          <a:p>
            <a:pPr marL="342900" indent="-342900" algn="l">
              <a:lnSpc>
                <a:spcPct val="90000"/>
              </a:lnSpc>
              <a:spcBef>
                <a:spcPts val="400"/>
              </a:spcBef>
              <a:spcAft>
                <a:spcPts val="1000"/>
              </a:spcAft>
              <a:buFont typeface="Arial" panose="020B0604020202020204" pitchFamily="34" charset="0"/>
              <a:buChar char="•"/>
            </a:pPr>
            <a:r>
              <a:rPr lang="en-US" sz="1800" b="1" dirty="0"/>
              <a:t>April 2016 </a:t>
            </a:r>
            <a:r>
              <a:rPr lang="en-US" sz="1800" dirty="0"/>
              <a:t>- </a:t>
            </a:r>
            <a:r>
              <a:rPr lang="en-US" sz="1800" i="1" dirty="0"/>
              <a:t>Section 5 Pilot Design Issues Need to Be Addressed to Meet Goal of Reducing Recipient Reporting Burden </a:t>
            </a:r>
            <a:r>
              <a:rPr lang="en-US" sz="1800" dirty="0"/>
              <a:t>(</a:t>
            </a:r>
            <a:r>
              <a:rPr lang="en-US" sz="1800" dirty="0">
                <a:hlinkClick r:id="rId6"/>
              </a:rPr>
              <a:t>GAO-16-438</a:t>
            </a:r>
            <a:r>
              <a:rPr lang="en-US" sz="1800" dirty="0" smtClean="0"/>
              <a:t>)</a:t>
            </a:r>
            <a:endParaRPr lang="en-US" sz="1800" dirty="0"/>
          </a:p>
        </p:txBody>
      </p:sp>
      <p:pic>
        <p:nvPicPr>
          <p:cNvPr id="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019800" y="2133600"/>
            <a:ext cx="2714604" cy="3512115"/>
          </a:xfrm>
          <a:prstGeom prst="rect">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743598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8001000" cy="685800"/>
          </a:xfrm>
        </p:spPr>
        <p:txBody>
          <a:bodyPr/>
          <a:lstStyle/>
          <a:p>
            <a:pPr algn="ctr"/>
            <a:r>
              <a:rPr lang="en-US" dirty="0"/>
              <a:t>GAO’s DATA Act </a:t>
            </a:r>
            <a:r>
              <a:rPr lang="en-US" dirty="0" smtClean="0"/>
              <a:t>Related Reports (cont’d)</a:t>
            </a:r>
            <a:endParaRPr lang="en-US" dirty="0"/>
          </a:p>
        </p:txBody>
      </p:sp>
      <p:sp>
        <p:nvSpPr>
          <p:cNvPr id="3" name="Slide Number Placeholder 2"/>
          <p:cNvSpPr>
            <a:spLocks noGrp="1"/>
          </p:cNvSpPr>
          <p:nvPr>
            <p:ph type="sldNum" sz="quarter" idx="10"/>
          </p:nvPr>
        </p:nvSpPr>
        <p:spPr/>
        <p:txBody>
          <a:bodyPr/>
          <a:lstStyle/>
          <a:p>
            <a:fld id="{F61FDF5F-1D31-4E4A-A39A-C7FA62FE8EAA}" type="slidenum">
              <a:rPr lang="en-US" smtClean="0"/>
              <a:pPr/>
              <a:t>9</a:t>
            </a:fld>
            <a:endParaRPr lang="en-US" dirty="0"/>
          </a:p>
        </p:txBody>
      </p:sp>
      <p:sp>
        <p:nvSpPr>
          <p:cNvPr id="5" name="TextBox 4"/>
          <p:cNvSpPr txBox="1"/>
          <p:nvPr/>
        </p:nvSpPr>
        <p:spPr>
          <a:xfrm>
            <a:off x="3049136" y="1988671"/>
            <a:ext cx="5790064" cy="3954929"/>
          </a:xfrm>
          <a:prstGeom prst="rect">
            <a:avLst/>
          </a:prstGeom>
          <a:noFill/>
        </p:spPr>
        <p:txBody>
          <a:bodyPr wrap="square" rtlCol="0">
            <a:spAutoFit/>
          </a:bodyPr>
          <a:lstStyle/>
          <a:p>
            <a:pPr marL="342900" indent="-342900" algn="l">
              <a:spcBef>
                <a:spcPts val="400"/>
              </a:spcBef>
              <a:spcAft>
                <a:spcPts val="1000"/>
              </a:spcAft>
              <a:buFont typeface="Arial" panose="020B0604020202020204" pitchFamily="34" charset="0"/>
              <a:buChar char="•"/>
            </a:pPr>
            <a:r>
              <a:rPr lang="en-US" sz="1800" b="1" dirty="0"/>
              <a:t>July 2016 </a:t>
            </a:r>
            <a:r>
              <a:rPr lang="en-US" sz="1800" dirty="0"/>
              <a:t>- </a:t>
            </a:r>
            <a:r>
              <a:rPr lang="en-US" sz="1800" i="1" dirty="0"/>
              <a:t>Improvements Needed in Reviewing Agency Implementation Plans and Monitoring Progress </a:t>
            </a:r>
            <a:r>
              <a:rPr lang="en-US" sz="1800" dirty="0"/>
              <a:t>(</a:t>
            </a:r>
            <a:r>
              <a:rPr lang="en-US" sz="1800" dirty="0">
                <a:hlinkClick r:id="rId3"/>
              </a:rPr>
              <a:t>GAO-16-698</a:t>
            </a:r>
            <a:r>
              <a:rPr lang="en-US" sz="1800" dirty="0"/>
              <a:t>)</a:t>
            </a:r>
          </a:p>
          <a:p>
            <a:pPr marL="342900" indent="-342900" algn="l">
              <a:spcBef>
                <a:spcPts val="400"/>
              </a:spcBef>
              <a:spcAft>
                <a:spcPts val="1000"/>
              </a:spcAft>
              <a:buFont typeface="Arial" panose="020B0604020202020204" pitchFamily="34" charset="0"/>
              <a:buChar char="•"/>
            </a:pPr>
            <a:r>
              <a:rPr lang="en-US" sz="1800" b="1" dirty="0"/>
              <a:t>August 2016 </a:t>
            </a:r>
            <a:r>
              <a:rPr lang="en-US" sz="1800" dirty="0"/>
              <a:t>- </a:t>
            </a:r>
            <a:r>
              <a:rPr lang="en-US" sz="1800" i="1" dirty="0"/>
              <a:t>Initial Observations on Technical Implementation </a:t>
            </a:r>
            <a:r>
              <a:rPr lang="en-US" sz="1800" dirty="0"/>
              <a:t>(</a:t>
            </a:r>
            <a:r>
              <a:rPr lang="en-US" sz="1800" dirty="0">
                <a:hlinkClick r:id="rId4"/>
              </a:rPr>
              <a:t>GAO-16-824R</a:t>
            </a:r>
            <a:r>
              <a:rPr lang="en-US" sz="1800" dirty="0"/>
              <a:t>)</a:t>
            </a:r>
          </a:p>
          <a:p>
            <a:pPr marL="342900" indent="-342900" algn="l">
              <a:spcBef>
                <a:spcPts val="400"/>
              </a:spcBef>
              <a:spcAft>
                <a:spcPts val="1000"/>
              </a:spcAft>
              <a:buFont typeface="Arial" panose="020B0604020202020204" pitchFamily="34" charset="0"/>
              <a:buChar char="•"/>
            </a:pPr>
            <a:r>
              <a:rPr lang="en-US" sz="1800" b="1" dirty="0"/>
              <a:t>December 2016 </a:t>
            </a:r>
            <a:r>
              <a:rPr lang="en-US" sz="1800" dirty="0"/>
              <a:t>- </a:t>
            </a:r>
            <a:r>
              <a:rPr lang="en-US" sz="1800" i="1" dirty="0"/>
              <a:t>OMB and Treasury Have Issued Additional Guidance and Have Improved Pilot Design but Implementation Challenges Remain </a:t>
            </a:r>
            <a:r>
              <a:rPr lang="en-US" sz="1800" dirty="0"/>
              <a:t>(</a:t>
            </a:r>
            <a:r>
              <a:rPr lang="en-US" sz="1800" dirty="0">
                <a:hlinkClick r:id="rId5"/>
              </a:rPr>
              <a:t>GAO-17-156</a:t>
            </a:r>
            <a:r>
              <a:rPr lang="en-US" sz="1800" dirty="0"/>
              <a:t>)</a:t>
            </a:r>
          </a:p>
          <a:p>
            <a:pPr marL="342900" indent="-342900" algn="l">
              <a:spcBef>
                <a:spcPts val="400"/>
              </a:spcBef>
              <a:spcAft>
                <a:spcPts val="1000"/>
              </a:spcAft>
              <a:buFont typeface="Arial" panose="020B0604020202020204" pitchFamily="34" charset="0"/>
              <a:buChar char="•"/>
            </a:pPr>
            <a:r>
              <a:rPr lang="en-US" sz="1800" b="1" dirty="0"/>
              <a:t>April 2017 </a:t>
            </a:r>
            <a:r>
              <a:rPr lang="en-US" sz="1800" dirty="0"/>
              <a:t>- </a:t>
            </a:r>
            <a:r>
              <a:rPr lang="en-US" sz="1800" i="1" dirty="0" smtClean="0"/>
              <a:t>Office </a:t>
            </a:r>
            <a:r>
              <a:rPr lang="en-US" sz="1800" i="1" dirty="0"/>
              <a:t>of Inspector General Reports Help Identify Agencies' Implementation Challenges </a:t>
            </a:r>
            <a:r>
              <a:rPr lang="en-US" sz="1800" dirty="0"/>
              <a:t>(</a:t>
            </a:r>
            <a:r>
              <a:rPr lang="en-US" sz="1800" dirty="0">
                <a:hlinkClick r:id="rId6"/>
              </a:rPr>
              <a:t>GAO-17-460</a:t>
            </a:r>
            <a:r>
              <a:rPr lang="en-US" sz="1800" dirty="0"/>
              <a:t>)</a:t>
            </a:r>
          </a:p>
        </p:txBody>
      </p:sp>
      <p:pic>
        <p:nvPicPr>
          <p:cNvPr id="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9301" y="2133600"/>
            <a:ext cx="2718699" cy="3519676"/>
          </a:xfrm>
          <a:prstGeom prst="rect">
            <a:avLst/>
          </a:prstGeom>
          <a:noFill/>
          <a:ln w="9525">
            <a:solidFill>
              <a:srgbClr val="00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254806839"/>
      </p:ext>
    </p:extLst>
  </p:cSld>
  <p:clrMapOvr>
    <a:masterClrMapping/>
  </p:clrMapOvr>
  <p:timing>
    <p:tnLst>
      <p:par>
        <p:cTn id="1" dur="indefinite" restart="never" nodeType="tmRoot"/>
      </p:par>
    </p:tnLst>
  </p:timing>
</p:sld>
</file>

<file path=ppt/theme/theme1.xml><?xml version="1.0" encoding="utf-8"?>
<a:theme xmlns:a="http://schemas.openxmlformats.org/drawingml/2006/main" name="1_[GAO Color Slides]">
  <a:themeElements>
    <a:clrScheme name="">
      <a:dk1>
        <a:srgbClr val="000099"/>
      </a:dk1>
      <a:lt1>
        <a:srgbClr val="FFFFFF"/>
      </a:lt1>
      <a:dk2>
        <a:srgbClr val="000099"/>
      </a:dk2>
      <a:lt2>
        <a:srgbClr val="000099"/>
      </a:lt2>
      <a:accent1>
        <a:srgbClr val="CCECFF"/>
      </a:accent1>
      <a:accent2>
        <a:srgbClr val="6699FF"/>
      </a:accent2>
      <a:accent3>
        <a:srgbClr val="FFFFFF"/>
      </a:accent3>
      <a:accent4>
        <a:srgbClr val="000082"/>
      </a:accent4>
      <a:accent5>
        <a:srgbClr val="E2F4FF"/>
      </a:accent5>
      <a:accent6>
        <a:srgbClr val="5C8AE7"/>
      </a:accent6>
      <a:hlink>
        <a:srgbClr val="3333FF"/>
      </a:hlink>
      <a:folHlink>
        <a:srgbClr val="00004C"/>
      </a:folHlink>
    </a:clrScheme>
    <a:fontScheme name="1_[GAO Color Slide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1_[GAO Color Slides]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GAO Color Slide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GAO Color Slides]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GAO Color Slides]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GAO Color Slides]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GAO Color Slides]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GAO Color Slides]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GAO Color Slides] 8">
        <a:dk1>
          <a:srgbClr val="808080"/>
        </a:dk1>
        <a:lt1>
          <a:srgbClr val="000099"/>
        </a:lt1>
        <a:dk2>
          <a:srgbClr val="000000"/>
        </a:dk2>
        <a:lt2>
          <a:srgbClr val="000000"/>
        </a:lt2>
        <a:accent1>
          <a:srgbClr val="00CC99"/>
        </a:accent1>
        <a:accent2>
          <a:srgbClr val="3333CC"/>
        </a:accent2>
        <a:accent3>
          <a:srgbClr val="AAAAAA"/>
        </a:accent3>
        <a:accent4>
          <a:srgbClr val="000082"/>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22069</TotalTime>
  <Words>1444</Words>
  <Application>Microsoft Office PowerPoint</Application>
  <PresentationFormat>On-screen Show (4:3)</PresentationFormat>
  <Paragraphs>171</Paragraphs>
  <Slides>23</Slides>
  <Notes>23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23</vt:i4>
      </vt:variant>
    </vt:vector>
  </HeadingPairs>
  <TitlesOfParts>
    <vt:vector size="26" baseType="lpstr">
      <vt:lpstr>Arial</vt:lpstr>
      <vt:lpstr>Helvetica</vt:lpstr>
      <vt:lpstr>1_[GAO Color Slides]</vt:lpstr>
      <vt:lpstr>GAO’s Oversight of DATA Act Implementation </vt:lpstr>
      <vt:lpstr>Key DATA Act Dates</vt:lpstr>
      <vt:lpstr>DATA Act Mandate – GAO</vt:lpstr>
      <vt:lpstr>GAO’s Oversight Approach</vt:lpstr>
      <vt:lpstr>GAO’s Engagement and Monitoring Activities</vt:lpstr>
      <vt:lpstr>GAO and the IG Community</vt:lpstr>
      <vt:lpstr>GAO’s DATA Act Testimonies</vt:lpstr>
      <vt:lpstr>GAO’s DATA Act Related Reports</vt:lpstr>
      <vt:lpstr>GAO’s DATA Act Related Reports (cont’d)</vt:lpstr>
      <vt:lpstr>Summary of GAO Findings</vt:lpstr>
      <vt:lpstr>GAO’s Latest Report – Objectives</vt:lpstr>
      <vt:lpstr>Type of Reviews and Standards Used</vt:lpstr>
      <vt:lpstr>Playbook Steps Included in Scope of Reviews</vt:lpstr>
      <vt:lpstr>Agencies Readiness to Meet DATA Act Requirements</vt:lpstr>
      <vt:lpstr>Implementation Challenges Reported</vt:lpstr>
      <vt:lpstr>Description of Implementation Challenges</vt:lpstr>
      <vt:lpstr>OIG Recommendations and Suggestions</vt:lpstr>
      <vt:lpstr>Description of Recommendations and Suggestions</vt:lpstr>
      <vt:lpstr>What GAO Found and Recommended</vt:lpstr>
      <vt:lpstr>GAO’s Upcoming Report – Objectives</vt:lpstr>
      <vt:lpstr>GAO’s Approach to Mandated Reports</vt:lpstr>
      <vt:lpstr>GAO’s DATA Act Internal Working Group</vt:lpstr>
      <vt:lpstr>Q&amp;A – Open Discussion</vt:lpstr>
    </vt:vector>
  </TitlesOfParts>
  <Company>gao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Federal Deficits  Fiscal Years 2007 and 2008</dc:title>
  <dc:creator>GAO</dc:creator>
  <cp:lastModifiedBy>Beth Leon</cp:lastModifiedBy>
  <cp:revision>1391</cp:revision>
  <cp:lastPrinted>2017-04-20T13:28:51Z</cp:lastPrinted>
  <dcterms:created xsi:type="dcterms:W3CDTF">2008-11-21T17:55:38Z</dcterms:created>
  <dcterms:modified xsi:type="dcterms:W3CDTF">2017-04-26T13:21:37Z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