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2"/>
  </p:notesMasterIdLst>
  <p:handoutMasterIdLst>
    <p:handoutMasterId r:id="rId33"/>
  </p:handoutMasterIdLst>
  <p:sldIdLst>
    <p:sldId id="256" r:id="rId2"/>
    <p:sldId id="258" r:id="rId3"/>
    <p:sldId id="257" r:id="rId4"/>
    <p:sldId id="259" r:id="rId5"/>
    <p:sldId id="280" r:id="rId6"/>
    <p:sldId id="307" r:id="rId7"/>
    <p:sldId id="300" r:id="rId8"/>
    <p:sldId id="285" r:id="rId9"/>
    <p:sldId id="306" r:id="rId10"/>
    <p:sldId id="286" r:id="rId11"/>
    <p:sldId id="265" r:id="rId12"/>
    <p:sldId id="264" r:id="rId13"/>
    <p:sldId id="261" r:id="rId14"/>
    <p:sldId id="295" r:id="rId15"/>
    <p:sldId id="297" r:id="rId16"/>
    <p:sldId id="296" r:id="rId17"/>
    <p:sldId id="262" r:id="rId18"/>
    <p:sldId id="299" r:id="rId19"/>
    <p:sldId id="266" r:id="rId20"/>
    <p:sldId id="303" r:id="rId21"/>
    <p:sldId id="302" r:id="rId22"/>
    <p:sldId id="301" r:id="rId23"/>
    <p:sldId id="294" r:id="rId24"/>
    <p:sldId id="272" r:id="rId25"/>
    <p:sldId id="268" r:id="rId26"/>
    <p:sldId id="269" r:id="rId27"/>
    <p:sldId id="270" r:id="rId28"/>
    <p:sldId id="267" r:id="rId29"/>
    <p:sldId id="304" r:id="rId30"/>
    <p:sldId id="305"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58643" autoAdjust="0"/>
  </p:normalViewPr>
  <p:slideViewPr>
    <p:cSldViewPr>
      <p:cViewPr>
        <p:scale>
          <a:sx n="67" d="100"/>
          <a:sy n="67" d="100"/>
        </p:scale>
        <p:origin x="-2304" y="6"/>
      </p:cViewPr>
      <p:guideLst>
        <p:guide orient="horz" pos="2160"/>
        <p:guide pos="2880"/>
      </p:guideLst>
    </p:cSldViewPr>
  </p:slideViewPr>
  <p:outlineViewPr>
    <p:cViewPr>
      <p:scale>
        <a:sx n="33" d="100"/>
        <a:sy n="33" d="100"/>
      </p:scale>
      <p:origin x="66" y="0"/>
    </p:cViewPr>
  </p:outlineViewPr>
  <p:notesTextViewPr>
    <p:cViewPr>
      <p:scale>
        <a:sx n="1" d="1"/>
        <a:sy n="1" d="1"/>
      </p:scale>
      <p:origin x="0" y="0"/>
    </p:cViewPr>
  </p:notesTextViewPr>
  <p:notesViewPr>
    <p:cSldViewPr>
      <p:cViewPr varScale="1">
        <p:scale>
          <a:sx n="81" d="100"/>
          <a:sy n="81" d="100"/>
        </p:scale>
        <p:origin x="-204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8" y="1"/>
            <a:ext cx="2972421" cy="464980"/>
          </a:xfrm>
          <a:prstGeom prst="rect">
            <a:avLst/>
          </a:prstGeom>
        </p:spPr>
        <p:txBody>
          <a:bodyPr vert="horz" lIns="91440" tIns="45720" rIns="91440" bIns="45720" rtlCol="0"/>
          <a:lstStyle>
            <a:lvl1pPr algn="r">
              <a:defRPr sz="1200"/>
            </a:lvl1pPr>
          </a:lstStyle>
          <a:p>
            <a:fld id="{817C5EAE-24EA-4E2A-BE32-F8259B5EFBE1}" type="datetimeFigureOut">
              <a:rPr lang="en-US" smtClean="0"/>
              <a:t>05/15/2013</a:t>
            </a:fld>
            <a:endParaRPr lang="en-US" dirty="0"/>
          </a:p>
        </p:txBody>
      </p:sp>
      <p:sp>
        <p:nvSpPr>
          <p:cNvPr id="4" name="Footer Placeholder 3"/>
          <p:cNvSpPr>
            <a:spLocks noGrp="1"/>
          </p:cNvSpPr>
          <p:nvPr>
            <p:ph type="ftr" sz="quarter" idx="2"/>
          </p:nvPr>
        </p:nvSpPr>
        <p:spPr>
          <a:xfrm>
            <a:off x="2"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8" y="8829823"/>
            <a:ext cx="2972421" cy="464980"/>
          </a:xfrm>
          <a:prstGeom prst="rect">
            <a:avLst/>
          </a:prstGeom>
        </p:spPr>
        <p:txBody>
          <a:bodyPr vert="horz" lIns="91440" tIns="45720" rIns="91440" bIns="45720" rtlCol="0" anchor="b"/>
          <a:lstStyle>
            <a:lvl1pPr algn="r">
              <a:defRPr sz="1200"/>
            </a:lvl1pPr>
          </a:lstStyle>
          <a:p>
            <a:fld id="{0FFA2170-1564-435C-8F6D-199504558D60}" type="slidenum">
              <a:rPr lang="en-US" smtClean="0"/>
              <a:t>‹#›</a:t>
            </a:fld>
            <a:endParaRPr lang="en-US" dirty="0"/>
          </a:p>
        </p:txBody>
      </p:sp>
    </p:spTree>
    <p:extLst>
      <p:ext uri="{BB962C8B-B14F-4D97-AF65-F5344CB8AC3E}">
        <p14:creationId xmlns:p14="http://schemas.microsoft.com/office/powerpoint/2010/main" val="2524786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029" y="2"/>
            <a:ext cx="2972421" cy="464980"/>
          </a:xfrm>
          <a:prstGeom prst="rect">
            <a:avLst/>
          </a:prstGeom>
        </p:spPr>
        <p:txBody>
          <a:bodyPr vert="horz" lIns="91440" tIns="45720" rIns="91440" bIns="45720" rtlCol="0"/>
          <a:lstStyle>
            <a:lvl1pPr algn="r">
              <a:defRPr sz="1200"/>
            </a:lvl1pPr>
          </a:lstStyle>
          <a:p>
            <a:fld id="{D63BA4C8-DBAB-4E8E-9FC1-61425316F5FF}" type="datetimeFigureOut">
              <a:rPr lang="en-US" smtClean="0"/>
              <a:t>05/15/2013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6421" y="4416511"/>
            <a:ext cx="5485158" cy="418322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3" y="8829824"/>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029" y="8829824"/>
            <a:ext cx="2972421" cy="464980"/>
          </a:xfrm>
          <a:prstGeom prst="rect">
            <a:avLst/>
          </a:prstGeom>
        </p:spPr>
        <p:txBody>
          <a:bodyPr vert="horz" lIns="91440" tIns="45720" rIns="91440" bIns="45720" rtlCol="0" anchor="b"/>
          <a:lstStyle>
            <a:lvl1pPr algn="r">
              <a:defRPr sz="1200"/>
            </a:lvl1pPr>
          </a:lstStyle>
          <a:p>
            <a:fld id="{6F17BDEF-7BF2-41DD-9765-6FFA44B2ACAE}" type="slidenum">
              <a:rPr lang="en-US" smtClean="0"/>
              <a:t>‹#›</a:t>
            </a:fld>
            <a:endParaRPr lang="en-US" dirty="0"/>
          </a:p>
        </p:txBody>
      </p:sp>
    </p:spTree>
    <p:extLst>
      <p:ext uri="{BB962C8B-B14F-4D97-AF65-F5344CB8AC3E}">
        <p14:creationId xmlns:p14="http://schemas.microsoft.com/office/powerpoint/2010/main" val="292932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1</a:t>
            </a:fld>
            <a:endParaRPr lang="en-US" dirty="0"/>
          </a:p>
        </p:txBody>
      </p:sp>
    </p:spTree>
    <p:extLst>
      <p:ext uri="{BB962C8B-B14F-4D97-AF65-F5344CB8AC3E}">
        <p14:creationId xmlns:p14="http://schemas.microsoft.com/office/powerpoint/2010/main" val="38139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10</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11</a:t>
            </a:fld>
            <a:endParaRPr lang="en-US" dirty="0"/>
          </a:p>
        </p:txBody>
      </p:sp>
    </p:spTree>
    <p:extLst>
      <p:ext uri="{BB962C8B-B14F-4D97-AF65-F5344CB8AC3E}">
        <p14:creationId xmlns:p14="http://schemas.microsoft.com/office/powerpoint/2010/main" val="928204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12</a:t>
            </a:fld>
            <a:endParaRPr lang="en-US" dirty="0"/>
          </a:p>
        </p:txBody>
      </p:sp>
    </p:spTree>
    <p:extLst>
      <p:ext uri="{BB962C8B-B14F-4D97-AF65-F5344CB8AC3E}">
        <p14:creationId xmlns:p14="http://schemas.microsoft.com/office/powerpoint/2010/main" val="3390394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baseline="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13</a:t>
            </a:fld>
            <a:endParaRPr lang="en-US" dirty="0"/>
          </a:p>
        </p:txBody>
      </p:sp>
    </p:spTree>
    <p:extLst>
      <p:ext uri="{BB962C8B-B14F-4D97-AF65-F5344CB8AC3E}">
        <p14:creationId xmlns:p14="http://schemas.microsoft.com/office/powerpoint/2010/main" val="249166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14</a:t>
            </a:fld>
            <a:endParaRPr lang="en-US" dirty="0"/>
          </a:p>
        </p:txBody>
      </p:sp>
    </p:spTree>
    <p:extLst>
      <p:ext uri="{BB962C8B-B14F-4D97-AF65-F5344CB8AC3E}">
        <p14:creationId xmlns:p14="http://schemas.microsoft.com/office/powerpoint/2010/main" val="4280438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15</a:t>
            </a:fld>
            <a:endParaRPr lang="en-US" dirty="0"/>
          </a:p>
        </p:txBody>
      </p:sp>
    </p:spTree>
    <p:extLst>
      <p:ext uri="{BB962C8B-B14F-4D97-AF65-F5344CB8AC3E}">
        <p14:creationId xmlns:p14="http://schemas.microsoft.com/office/powerpoint/2010/main" val="4280438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40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16</a:t>
            </a:fld>
            <a:endParaRPr lang="en-US" dirty="0"/>
          </a:p>
        </p:txBody>
      </p:sp>
    </p:spTree>
    <p:extLst>
      <p:ext uri="{BB962C8B-B14F-4D97-AF65-F5344CB8AC3E}">
        <p14:creationId xmlns:p14="http://schemas.microsoft.com/office/powerpoint/2010/main" val="4280438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17</a:t>
            </a:fld>
            <a:endParaRPr lang="en-US" dirty="0"/>
          </a:p>
        </p:txBody>
      </p:sp>
    </p:spTree>
    <p:extLst>
      <p:ext uri="{BB962C8B-B14F-4D97-AF65-F5344CB8AC3E}">
        <p14:creationId xmlns:p14="http://schemas.microsoft.com/office/powerpoint/2010/main" val="4280438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p>
        </p:txBody>
      </p:sp>
      <p:sp>
        <p:nvSpPr>
          <p:cNvPr id="4" name="Slide Number Placeholder 3"/>
          <p:cNvSpPr>
            <a:spLocks noGrp="1"/>
          </p:cNvSpPr>
          <p:nvPr>
            <p:ph type="sldNum" sz="quarter" idx="10"/>
          </p:nvPr>
        </p:nvSpPr>
        <p:spPr/>
        <p:txBody>
          <a:bodyPr/>
          <a:lstStyle/>
          <a:p>
            <a:fld id="{6F17BDEF-7BF2-41DD-9765-6FFA44B2ACAE}" type="slidenum">
              <a:rPr lang="en-US" smtClean="0"/>
              <a:t>18</a:t>
            </a:fld>
            <a:endParaRPr lang="en-US" dirty="0"/>
          </a:p>
        </p:txBody>
      </p:sp>
    </p:spTree>
    <p:extLst>
      <p:ext uri="{BB962C8B-B14F-4D97-AF65-F5344CB8AC3E}">
        <p14:creationId xmlns:p14="http://schemas.microsoft.com/office/powerpoint/2010/main" val="4280438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19</a:t>
            </a:fld>
            <a:endParaRPr lang="en-US" dirty="0"/>
          </a:p>
        </p:txBody>
      </p:sp>
    </p:spTree>
    <p:extLst>
      <p:ext uri="{BB962C8B-B14F-4D97-AF65-F5344CB8AC3E}">
        <p14:creationId xmlns:p14="http://schemas.microsoft.com/office/powerpoint/2010/main" val="401048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2</a:t>
            </a:fld>
            <a:endParaRPr lang="en-US" dirty="0"/>
          </a:p>
        </p:txBody>
      </p:sp>
    </p:spTree>
    <p:extLst>
      <p:ext uri="{BB962C8B-B14F-4D97-AF65-F5344CB8AC3E}">
        <p14:creationId xmlns:p14="http://schemas.microsoft.com/office/powerpoint/2010/main" val="3718867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6F17BDEF-7BF2-41DD-9765-6FFA44B2ACAE}" type="slidenum">
              <a:rPr lang="en-US" smtClean="0"/>
              <a:t>20</a:t>
            </a:fld>
            <a:endParaRPr lang="en-US" dirty="0"/>
          </a:p>
        </p:txBody>
      </p:sp>
    </p:spTree>
    <p:extLst>
      <p:ext uri="{BB962C8B-B14F-4D97-AF65-F5344CB8AC3E}">
        <p14:creationId xmlns:p14="http://schemas.microsoft.com/office/powerpoint/2010/main" val="2576403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endParaRPr lang="en-US" sz="140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21</a:t>
            </a:fld>
            <a:endParaRPr lang="en-US" dirty="0"/>
          </a:p>
        </p:txBody>
      </p:sp>
    </p:spTree>
    <p:extLst>
      <p:ext uri="{BB962C8B-B14F-4D97-AF65-F5344CB8AC3E}">
        <p14:creationId xmlns:p14="http://schemas.microsoft.com/office/powerpoint/2010/main" val="930790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22</a:t>
            </a:fld>
            <a:endParaRPr lang="en-US" dirty="0"/>
          </a:p>
        </p:txBody>
      </p:sp>
    </p:spTree>
    <p:extLst>
      <p:ext uri="{BB962C8B-B14F-4D97-AF65-F5344CB8AC3E}">
        <p14:creationId xmlns:p14="http://schemas.microsoft.com/office/powerpoint/2010/main" val="4124123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23</a:t>
            </a:fld>
            <a:endParaRPr lang="en-US" dirty="0"/>
          </a:p>
        </p:txBody>
      </p:sp>
    </p:spTree>
    <p:extLst>
      <p:ext uri="{BB962C8B-B14F-4D97-AF65-F5344CB8AC3E}">
        <p14:creationId xmlns:p14="http://schemas.microsoft.com/office/powerpoint/2010/main" val="3722856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Slide Number Placeholder 3"/>
          <p:cNvSpPr>
            <a:spLocks noGrp="1"/>
          </p:cNvSpPr>
          <p:nvPr>
            <p:ph type="sldNum" sz="quarter" idx="10"/>
          </p:nvPr>
        </p:nvSpPr>
        <p:spPr/>
        <p:txBody>
          <a:bodyPr/>
          <a:lstStyle/>
          <a:p>
            <a:fld id="{6F17BDEF-7BF2-41DD-9765-6FFA44B2ACAE}" type="slidenum">
              <a:rPr lang="en-US" smtClean="0"/>
              <a:t>24</a:t>
            </a:fld>
            <a:endParaRPr lang="en-US" dirty="0"/>
          </a:p>
        </p:txBody>
      </p:sp>
    </p:spTree>
    <p:extLst>
      <p:ext uri="{BB962C8B-B14F-4D97-AF65-F5344CB8AC3E}">
        <p14:creationId xmlns:p14="http://schemas.microsoft.com/office/powerpoint/2010/main" val="1551061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25</a:t>
            </a:fld>
            <a:endParaRPr lang="en-US" dirty="0"/>
          </a:p>
        </p:txBody>
      </p:sp>
    </p:spTree>
    <p:extLst>
      <p:ext uri="{BB962C8B-B14F-4D97-AF65-F5344CB8AC3E}">
        <p14:creationId xmlns:p14="http://schemas.microsoft.com/office/powerpoint/2010/main" val="2447474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26</a:t>
            </a:fld>
            <a:endParaRPr lang="en-US" dirty="0"/>
          </a:p>
        </p:txBody>
      </p:sp>
    </p:spTree>
    <p:extLst>
      <p:ext uri="{BB962C8B-B14F-4D97-AF65-F5344CB8AC3E}">
        <p14:creationId xmlns:p14="http://schemas.microsoft.com/office/powerpoint/2010/main" val="2032096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6F17BDEF-7BF2-41DD-9765-6FFA44B2ACAE}" type="slidenum">
              <a:rPr lang="en-US" smtClean="0"/>
              <a:t>27</a:t>
            </a:fld>
            <a:endParaRPr lang="en-US" dirty="0"/>
          </a:p>
        </p:txBody>
      </p:sp>
    </p:spTree>
    <p:extLst>
      <p:ext uri="{BB962C8B-B14F-4D97-AF65-F5344CB8AC3E}">
        <p14:creationId xmlns:p14="http://schemas.microsoft.com/office/powerpoint/2010/main" val="3661956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28</a:t>
            </a:fld>
            <a:endParaRPr lang="en-US" dirty="0"/>
          </a:p>
        </p:txBody>
      </p:sp>
    </p:spTree>
    <p:extLst>
      <p:ext uri="{BB962C8B-B14F-4D97-AF65-F5344CB8AC3E}">
        <p14:creationId xmlns:p14="http://schemas.microsoft.com/office/powerpoint/2010/main" val="1136262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17BDEF-7BF2-41DD-9765-6FFA44B2ACAE}" type="slidenum">
              <a:rPr lang="en-US" smtClean="0"/>
              <a:t>29</a:t>
            </a:fld>
            <a:endParaRPr lang="en-US" dirty="0"/>
          </a:p>
        </p:txBody>
      </p:sp>
    </p:spTree>
    <p:extLst>
      <p:ext uri="{BB962C8B-B14F-4D97-AF65-F5344CB8AC3E}">
        <p14:creationId xmlns:p14="http://schemas.microsoft.com/office/powerpoint/2010/main" val="291901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3</a:t>
            </a:fld>
            <a:endParaRPr lang="en-US" dirty="0"/>
          </a:p>
        </p:txBody>
      </p:sp>
    </p:spTree>
    <p:extLst>
      <p:ext uri="{BB962C8B-B14F-4D97-AF65-F5344CB8AC3E}">
        <p14:creationId xmlns:p14="http://schemas.microsoft.com/office/powerpoint/2010/main" val="1332167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7BDEF-7BF2-41DD-9765-6FFA44B2ACAE}" type="slidenum">
              <a:rPr lang="en-US" smtClean="0"/>
              <a:t>30</a:t>
            </a:fld>
            <a:endParaRPr lang="en-US" dirty="0"/>
          </a:p>
        </p:txBody>
      </p:sp>
    </p:spTree>
    <p:extLst>
      <p:ext uri="{BB962C8B-B14F-4D97-AF65-F5344CB8AC3E}">
        <p14:creationId xmlns:p14="http://schemas.microsoft.com/office/powerpoint/2010/main" val="2076213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4</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5</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6</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6F17BDEF-7BF2-41DD-9765-6FFA44B2ACAE}" type="slidenum">
              <a:rPr lang="en-US" smtClean="0"/>
              <a:t>7</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8</a:t>
            </a:fld>
            <a:endParaRPr lang="en-US" dirty="0"/>
          </a:p>
        </p:txBody>
      </p:sp>
    </p:spTree>
    <p:extLst>
      <p:ext uri="{BB962C8B-B14F-4D97-AF65-F5344CB8AC3E}">
        <p14:creationId xmlns:p14="http://schemas.microsoft.com/office/powerpoint/2010/main" val="3433099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6F17BDEF-7BF2-41DD-9765-6FFA44B2ACAE}" type="slidenum">
              <a:rPr lang="en-US" smtClean="0"/>
              <a:t>9</a:t>
            </a:fld>
            <a:endParaRPr lang="en-US" dirty="0"/>
          </a:p>
        </p:txBody>
      </p:sp>
    </p:spTree>
    <p:extLst>
      <p:ext uri="{BB962C8B-B14F-4D97-AF65-F5344CB8AC3E}">
        <p14:creationId xmlns:p14="http://schemas.microsoft.com/office/powerpoint/2010/main" val="343309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033FAA-97F1-4F3B-8D74-CACB78E293BD}" type="datetime1">
              <a:rPr lang="en-US" smtClean="0"/>
              <a:t>05/15/2013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EBAB8-E432-4C70-9027-FC93BC0D02FD}" type="datetime1">
              <a:rPr lang="en-US" smtClean="0"/>
              <a:t>05/15/2013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8A422-C35D-4017-9BBD-0AE3A57A0583}" type="datetime1">
              <a:rPr lang="en-US" smtClean="0"/>
              <a:t>05/15/2013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8D0E61-7F4E-458A-A222-DC6CEE4210CA}" type="datetime1">
              <a:rPr lang="en-US" smtClean="0"/>
              <a:t>05/15/2013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E98EB93-39F9-433F-B4BF-2903716D28BB}" type="datetime1">
              <a:rPr lang="en-US" smtClean="0"/>
              <a:t>05/15/2013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F2E449-32BD-4204-A7C8-B2456F4D21E7}" type="datetime1">
              <a:rPr lang="en-US" smtClean="0"/>
              <a:t>05/15/2013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00A6A-2322-46D0-B7CD-D88CB0E2328E}"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843380-1D98-4ABE-A09E-ECE46AF0588A}" type="datetime1">
              <a:rPr lang="en-US" smtClean="0"/>
              <a:t>05/15/2013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674E38-0DFB-467E-8A87-D25BF2950536}" type="datetime1">
              <a:rPr lang="en-US" smtClean="0"/>
              <a:t>05/15/2013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1EC6B-B006-447A-B05A-D9C923D4090E}" type="datetime1">
              <a:rPr lang="en-US" smtClean="0"/>
              <a:t>05/15/2013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5256819-340A-435B-8CA6-07006F65AD81}" type="datetime1">
              <a:rPr lang="en-US" smtClean="0"/>
              <a:t>05/15/2013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DA00A6A-2322-46D0-B7CD-D88CB0E2328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66C10-B7D0-44ED-A38C-59F3CB4C1C3E}" type="datetime1">
              <a:rPr lang="en-US" smtClean="0"/>
              <a:t>05/15/2013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A00A6A-2322-46D0-B7CD-D88CB0E2328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1A3A30E-06FD-4049-BD68-C401557C0850}" type="datetime1">
              <a:rPr lang="en-US" smtClean="0"/>
              <a:t>05/15/2013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DA00A6A-2322-46D0-B7CD-D88CB0E2328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heresa.Grafenstine@mail.house.gov"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Shifting the Audit Paradigm</a:t>
            </a:r>
          </a:p>
        </p:txBody>
      </p:sp>
      <p:sp>
        <p:nvSpPr>
          <p:cNvPr id="4" name="Slide Number Placeholder 3"/>
          <p:cNvSpPr>
            <a:spLocks noGrp="1"/>
          </p:cNvSpPr>
          <p:nvPr>
            <p:ph type="sldNum" sz="quarter" idx="12"/>
          </p:nvPr>
        </p:nvSpPr>
        <p:spPr/>
        <p:txBody>
          <a:bodyPr/>
          <a:lstStyle/>
          <a:p>
            <a:fld id="{6DA00A6A-2322-46D0-B7CD-D88CB0E2328E}" type="slidenum">
              <a:rPr lang="en-US" smtClean="0"/>
              <a:t>1</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09600"/>
            <a:ext cx="1752600" cy="1752600"/>
          </a:xfrm>
          <a:prstGeom prst="rect">
            <a:avLst/>
          </a:prstGeom>
        </p:spPr>
      </p:pic>
    </p:spTree>
    <p:extLst>
      <p:ext uri="{BB962C8B-B14F-4D97-AF65-F5344CB8AC3E}">
        <p14:creationId xmlns:p14="http://schemas.microsoft.com/office/powerpoint/2010/main" val="396956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p:txBody>
          <a:bodyPr>
            <a:normAutofit/>
          </a:bodyPr>
          <a:lstStyle/>
          <a:p>
            <a:r>
              <a:rPr lang="en-US" sz="2000" dirty="0" smtClean="0"/>
              <a:t>Auditors tend to be ISTJ’s</a:t>
            </a:r>
          </a:p>
          <a:p>
            <a:pPr lvl="1"/>
            <a:r>
              <a:rPr lang="en-US" sz="2000" b="1" dirty="0" smtClean="0">
                <a:solidFill>
                  <a:srgbClr val="FF0000"/>
                </a:solidFill>
              </a:rPr>
              <a:t>I</a:t>
            </a:r>
            <a:r>
              <a:rPr lang="en-US" sz="2000" dirty="0" smtClean="0"/>
              <a:t>ntroverted (Table for one, please!)</a:t>
            </a:r>
          </a:p>
          <a:p>
            <a:pPr lvl="1"/>
            <a:r>
              <a:rPr lang="en-US" sz="2000" b="1" dirty="0" smtClean="0">
                <a:solidFill>
                  <a:srgbClr val="FF0000"/>
                </a:solidFill>
              </a:rPr>
              <a:t>S</a:t>
            </a:r>
            <a:r>
              <a:rPr lang="en-US" sz="2000" dirty="0" smtClean="0"/>
              <a:t>ensory (Details, details, and more details!)</a:t>
            </a:r>
          </a:p>
          <a:p>
            <a:pPr lvl="1"/>
            <a:r>
              <a:rPr lang="en-US" sz="2000" b="1" dirty="0" smtClean="0">
                <a:solidFill>
                  <a:srgbClr val="FF0000"/>
                </a:solidFill>
              </a:rPr>
              <a:t>T</a:t>
            </a:r>
            <a:r>
              <a:rPr lang="en-US" sz="2000" dirty="0" smtClean="0"/>
              <a:t>hinking (Just the Facts!)</a:t>
            </a:r>
          </a:p>
          <a:p>
            <a:pPr lvl="1"/>
            <a:r>
              <a:rPr lang="en-US" sz="2000" b="1" dirty="0" smtClean="0">
                <a:solidFill>
                  <a:srgbClr val="FF0000"/>
                </a:solidFill>
              </a:rPr>
              <a:t>J</a:t>
            </a:r>
            <a:r>
              <a:rPr lang="en-US" sz="2000" dirty="0" smtClean="0"/>
              <a:t>udgmental (Follow the rules!)</a:t>
            </a:r>
          </a:p>
          <a:p>
            <a:endParaRPr lang="en-US" sz="2000" dirty="0" smtClean="0"/>
          </a:p>
          <a:p>
            <a:r>
              <a:rPr lang="en-US" sz="2000" dirty="0" smtClean="0"/>
              <a:t>Need to ensure there is balance on your team!</a:t>
            </a:r>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10</a:t>
            </a:fld>
            <a:endParaRPr lang="en-US" dirty="0"/>
          </a:p>
        </p:txBody>
      </p:sp>
    </p:spTree>
    <p:extLst>
      <p:ext uri="{BB962C8B-B14F-4D97-AF65-F5344CB8AC3E}">
        <p14:creationId xmlns:p14="http://schemas.microsoft.com/office/powerpoint/2010/main" val="2013836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p:txBody>
          <a:bodyPr>
            <a:normAutofit/>
          </a:bodyPr>
          <a:lstStyle/>
          <a:p>
            <a:pPr lvl="0"/>
            <a:r>
              <a:rPr lang="en-US" sz="2000" b="1" dirty="0" smtClean="0"/>
              <a:t>Promotions and Rewards </a:t>
            </a:r>
          </a:p>
          <a:p>
            <a:pPr lvl="1"/>
            <a:r>
              <a:rPr lang="en-US" sz="2000" dirty="0" smtClean="0"/>
              <a:t>Criteria should </a:t>
            </a:r>
            <a:r>
              <a:rPr lang="en-US" sz="2000" dirty="0"/>
              <a:t>be clear, consistent, and fair</a:t>
            </a:r>
          </a:p>
          <a:p>
            <a:pPr lvl="1"/>
            <a:r>
              <a:rPr lang="en-US" sz="2000" dirty="0" smtClean="0"/>
              <a:t>Understand </a:t>
            </a:r>
            <a:r>
              <a:rPr lang="en-US" sz="2000" dirty="0"/>
              <a:t>the types of rewards that are meaningful to your staff.  Not everyone is motivated by the same </a:t>
            </a:r>
            <a:r>
              <a:rPr lang="en-US" sz="2000" dirty="0" smtClean="0"/>
              <a:t>thing</a:t>
            </a:r>
          </a:p>
          <a:p>
            <a:pPr lvl="1"/>
            <a:r>
              <a:rPr lang="en-US" sz="2000" dirty="0" smtClean="0"/>
              <a:t>Celebrate accomplishments publicly</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11</a:t>
            </a:fld>
            <a:endParaRPr lang="en-US" dirty="0"/>
          </a:p>
        </p:txBody>
      </p:sp>
    </p:spTree>
    <p:extLst>
      <p:ext uri="{BB962C8B-B14F-4D97-AF65-F5344CB8AC3E}">
        <p14:creationId xmlns:p14="http://schemas.microsoft.com/office/powerpoint/2010/main" val="2617125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a:xfrm>
            <a:off x="838200" y="1066800"/>
            <a:ext cx="7520940" cy="3579849"/>
          </a:xfrm>
        </p:spPr>
        <p:txBody>
          <a:bodyPr>
            <a:normAutofit/>
          </a:bodyPr>
          <a:lstStyle/>
          <a:p>
            <a:pPr lvl="0"/>
            <a:r>
              <a:rPr lang="en-US" sz="2000" dirty="0"/>
              <a:t>Encourage </a:t>
            </a:r>
            <a:r>
              <a:rPr lang="en-US" sz="2000" dirty="0" smtClean="0"/>
              <a:t>Your Team to:</a:t>
            </a:r>
          </a:p>
          <a:p>
            <a:pPr lvl="1"/>
            <a:r>
              <a:rPr lang="en-US" sz="2000" dirty="0" smtClean="0"/>
              <a:t>Obtain Professional Certifications</a:t>
            </a:r>
          </a:p>
          <a:p>
            <a:pPr lvl="1"/>
            <a:r>
              <a:rPr lang="en-US" sz="2000" dirty="0" smtClean="0"/>
              <a:t>Network!!</a:t>
            </a:r>
          </a:p>
          <a:p>
            <a:pPr lvl="1"/>
            <a:r>
              <a:rPr lang="en-US" sz="2000" dirty="0" smtClean="0"/>
              <a:t>Get Involved with </a:t>
            </a:r>
            <a:r>
              <a:rPr lang="en-US" sz="2000" dirty="0"/>
              <a:t>professional organizations</a:t>
            </a:r>
          </a:p>
          <a:p>
            <a:r>
              <a:rPr lang="en-US" sz="2000" dirty="0" smtClean="0"/>
              <a:t>Rewards to the Organization</a:t>
            </a:r>
          </a:p>
          <a:p>
            <a:pPr lvl="1"/>
            <a:r>
              <a:rPr lang="en-US" sz="2000" dirty="0"/>
              <a:t>A knowledgeable staff </a:t>
            </a:r>
            <a:r>
              <a:rPr lang="en-US" sz="2000" dirty="0" smtClean="0"/>
              <a:t>adds to an organization’s credibility</a:t>
            </a:r>
            <a:endParaRPr lang="en-US" sz="2000" dirty="0"/>
          </a:p>
          <a:p>
            <a:pPr lvl="1"/>
            <a:r>
              <a:rPr lang="en-US" sz="2000" dirty="0" smtClean="0"/>
              <a:t>Gives </a:t>
            </a:r>
            <a:r>
              <a:rPr lang="en-US" sz="2000" dirty="0"/>
              <a:t>your organization additional reach and resources</a:t>
            </a:r>
          </a:p>
          <a:p>
            <a:pPr lvl="2"/>
            <a:r>
              <a:rPr lang="en-US" sz="2000" dirty="0" smtClean="0"/>
              <a:t>Leverage </a:t>
            </a:r>
            <a:r>
              <a:rPr lang="en-US" sz="2000" dirty="0"/>
              <a:t>the knowledge </a:t>
            </a:r>
            <a:r>
              <a:rPr lang="en-US" sz="2000" dirty="0" smtClean="0"/>
              <a:t>and </a:t>
            </a:r>
            <a:r>
              <a:rPr lang="en-US" sz="2000" dirty="0"/>
              <a:t>network </a:t>
            </a:r>
            <a:r>
              <a:rPr lang="en-US" sz="2000" dirty="0" smtClean="0"/>
              <a:t>that </a:t>
            </a:r>
            <a:r>
              <a:rPr lang="en-US" sz="2000" dirty="0"/>
              <a:t>can be gained from </a:t>
            </a:r>
            <a:r>
              <a:rPr lang="en-US" sz="2000" dirty="0" smtClean="0"/>
              <a:t>involvement in professional organizations</a:t>
            </a:r>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12</a:t>
            </a:fld>
            <a:endParaRPr lang="en-US" dirty="0"/>
          </a:p>
        </p:txBody>
      </p:sp>
    </p:spTree>
    <p:extLst>
      <p:ext uri="{BB962C8B-B14F-4D97-AF65-F5344CB8AC3E}">
        <p14:creationId xmlns:p14="http://schemas.microsoft.com/office/powerpoint/2010/main" val="1033089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Keeping </a:t>
            </a:r>
            <a:r>
              <a:rPr lang="en-US" dirty="0"/>
              <a:t>Audit </a:t>
            </a:r>
            <a:r>
              <a:rPr lang="en-US" dirty="0" smtClean="0"/>
              <a:t>Relevant</a:t>
            </a:r>
            <a:endParaRPr lang="en-US" dirty="0"/>
          </a:p>
        </p:txBody>
      </p:sp>
      <p:sp>
        <p:nvSpPr>
          <p:cNvPr id="3" name="Content Placeholder 2"/>
          <p:cNvSpPr>
            <a:spLocks noGrp="1"/>
          </p:cNvSpPr>
          <p:nvPr>
            <p:ph idx="1"/>
          </p:nvPr>
        </p:nvSpPr>
        <p:spPr/>
        <p:txBody>
          <a:bodyPr>
            <a:normAutofit/>
          </a:bodyPr>
          <a:lstStyle/>
          <a:p>
            <a:pPr lvl="1"/>
            <a:r>
              <a:rPr lang="en-US" sz="2000" b="1" dirty="0" smtClean="0"/>
              <a:t>Three Keys Ingredients:</a:t>
            </a:r>
          </a:p>
          <a:p>
            <a:pPr lvl="2"/>
            <a:r>
              <a:rPr lang="en-US" sz="2000" dirty="0" smtClean="0"/>
              <a:t>Relationships</a:t>
            </a:r>
          </a:p>
          <a:p>
            <a:pPr lvl="2"/>
            <a:r>
              <a:rPr lang="en-US" sz="2000" dirty="0" smtClean="0"/>
              <a:t>Value-Added Products</a:t>
            </a:r>
            <a:endParaRPr lang="en-US" sz="2000" dirty="0"/>
          </a:p>
          <a:p>
            <a:pPr lvl="2"/>
            <a:r>
              <a:rPr lang="en-US" sz="2000" dirty="0" smtClean="0"/>
              <a:t>Influence</a:t>
            </a:r>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13</a:t>
            </a:fld>
            <a:endParaRPr lang="en-US" dirty="0"/>
          </a:p>
        </p:txBody>
      </p:sp>
    </p:spTree>
    <p:extLst>
      <p:ext uri="{BB962C8B-B14F-4D97-AF65-F5344CB8AC3E}">
        <p14:creationId xmlns:p14="http://schemas.microsoft.com/office/powerpoint/2010/main" val="816616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p:txBody>
          <a:bodyPr>
            <a:normAutofit/>
          </a:bodyPr>
          <a:lstStyle/>
          <a:p>
            <a:r>
              <a:rPr lang="en-US" sz="2000" b="1" dirty="0" smtClean="0"/>
              <a:t>Relationship Building</a:t>
            </a:r>
          </a:p>
          <a:p>
            <a:pPr lvl="1"/>
            <a:r>
              <a:rPr lang="en-US" sz="2000" dirty="0" smtClean="0"/>
              <a:t>Include auditees in the audit planning process</a:t>
            </a:r>
          </a:p>
          <a:p>
            <a:pPr lvl="1"/>
            <a:r>
              <a:rPr lang="en-US" sz="2000" dirty="0" smtClean="0"/>
              <a:t>Communicate throughout the audit</a:t>
            </a:r>
          </a:p>
          <a:p>
            <a:pPr lvl="1"/>
            <a:r>
              <a:rPr lang="en-US" sz="2000" dirty="0"/>
              <a:t>S</a:t>
            </a:r>
            <a:r>
              <a:rPr lang="en-US" sz="2000" dirty="0" smtClean="0"/>
              <a:t>olicit the auditee’s feedback</a:t>
            </a:r>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14</a:t>
            </a:fld>
            <a:endParaRPr lang="en-US" dirty="0"/>
          </a:p>
        </p:txBody>
      </p:sp>
    </p:spTree>
    <p:extLst>
      <p:ext uri="{BB962C8B-B14F-4D97-AF65-F5344CB8AC3E}">
        <p14:creationId xmlns:p14="http://schemas.microsoft.com/office/powerpoint/2010/main" val="3337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762000" y="1066800"/>
            <a:ext cx="7239000" cy="3094038"/>
          </a:xfrm>
        </p:spPr>
        <p:txBody>
          <a:bodyPr>
            <a:normAutofit/>
          </a:bodyPr>
          <a:lstStyle/>
          <a:p>
            <a:r>
              <a:rPr lang="en-US" sz="2000" b="1" dirty="0" smtClean="0"/>
              <a:t>Relationship Building</a:t>
            </a:r>
          </a:p>
          <a:p>
            <a:pPr lvl="1"/>
            <a:r>
              <a:rPr lang="en-US" sz="2000" dirty="0" smtClean="0"/>
              <a:t>Get to know the board and/or audit committee</a:t>
            </a:r>
          </a:p>
          <a:p>
            <a:pPr lvl="2"/>
            <a:r>
              <a:rPr lang="en-US" sz="2000" dirty="0" smtClean="0"/>
              <a:t>Get out of the Office--Participate in organizational events</a:t>
            </a:r>
          </a:p>
          <a:p>
            <a:pPr lvl="2"/>
            <a:r>
              <a:rPr lang="en-US" sz="2000" dirty="0" smtClean="0"/>
              <a:t>Don’t over-rely on email—Talk to people!</a:t>
            </a:r>
          </a:p>
        </p:txBody>
      </p:sp>
      <p:sp>
        <p:nvSpPr>
          <p:cNvPr id="4" name="Slide Number Placeholder 3"/>
          <p:cNvSpPr>
            <a:spLocks noGrp="1"/>
          </p:cNvSpPr>
          <p:nvPr>
            <p:ph type="sldNum" sz="quarter" idx="12"/>
          </p:nvPr>
        </p:nvSpPr>
        <p:spPr/>
        <p:txBody>
          <a:bodyPr/>
          <a:lstStyle/>
          <a:p>
            <a:fld id="{6DA00A6A-2322-46D0-B7CD-D88CB0E2328E}" type="slidenum">
              <a:rPr lang="en-US" smtClean="0"/>
              <a:t>15</a:t>
            </a:fld>
            <a:endParaRPr lang="en-US" dirty="0"/>
          </a:p>
        </p:txBody>
      </p:sp>
    </p:spTree>
    <p:extLst>
      <p:ext uri="{BB962C8B-B14F-4D97-AF65-F5344CB8AC3E}">
        <p14:creationId xmlns:p14="http://schemas.microsoft.com/office/powerpoint/2010/main" val="3864983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762000" y="990600"/>
            <a:ext cx="6858000" cy="2971800"/>
          </a:xfrm>
        </p:spPr>
        <p:txBody>
          <a:bodyPr>
            <a:noAutofit/>
          </a:bodyPr>
          <a:lstStyle/>
          <a:p>
            <a:r>
              <a:rPr lang="en-US" sz="2000" b="1" dirty="0" smtClean="0"/>
              <a:t>Relationship Building</a:t>
            </a:r>
          </a:p>
          <a:p>
            <a:pPr lvl="1"/>
            <a:r>
              <a:rPr lang="en-US" sz="2000" dirty="0" smtClean="0"/>
              <a:t>Understand </a:t>
            </a:r>
            <a:r>
              <a:rPr lang="en-US" sz="2000" dirty="0"/>
              <a:t>your </a:t>
            </a:r>
            <a:r>
              <a:rPr lang="en-US" sz="2000" dirty="0" smtClean="0"/>
              <a:t>audience (e.g. Auditee, Board, Audit Committee)</a:t>
            </a:r>
          </a:p>
          <a:p>
            <a:pPr lvl="2"/>
            <a:r>
              <a:rPr lang="en-US" sz="2000" dirty="0"/>
              <a:t>You will be able to better address their needs if you understand THEM.</a:t>
            </a:r>
          </a:p>
          <a:p>
            <a:pPr lvl="2"/>
            <a:r>
              <a:rPr lang="en-US" sz="2000" dirty="0" smtClean="0"/>
              <a:t>They </a:t>
            </a:r>
            <a:r>
              <a:rPr lang="en-US" sz="2000" dirty="0"/>
              <a:t>will be your ally if they understand (and trust) </a:t>
            </a:r>
            <a:r>
              <a:rPr lang="en-US" sz="2000" dirty="0" smtClean="0"/>
              <a:t>YOU.</a:t>
            </a:r>
          </a:p>
          <a:p>
            <a:pPr lvl="2"/>
            <a:r>
              <a:rPr lang="en-US" sz="2000" dirty="0" smtClean="0"/>
              <a:t>Put </a:t>
            </a:r>
            <a:r>
              <a:rPr lang="en-US" sz="2000" dirty="0"/>
              <a:t>things in risk terms that your audience understands and </a:t>
            </a:r>
            <a:r>
              <a:rPr lang="en-US" sz="2000" dirty="0" smtClean="0"/>
              <a:t>values.</a:t>
            </a:r>
            <a:endParaRPr lang="en-US" sz="2000" dirty="0"/>
          </a:p>
          <a:p>
            <a:pPr lvl="2"/>
            <a:endParaRPr lang="en-US" sz="2000" dirty="0" smtClean="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16</a:t>
            </a:fld>
            <a:endParaRPr lang="en-US" dirty="0"/>
          </a:p>
        </p:txBody>
      </p:sp>
    </p:spTree>
    <p:extLst>
      <p:ext uri="{BB962C8B-B14F-4D97-AF65-F5344CB8AC3E}">
        <p14:creationId xmlns:p14="http://schemas.microsoft.com/office/powerpoint/2010/main" val="2118753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838200" y="1066800"/>
            <a:ext cx="7010400" cy="1951038"/>
          </a:xfrm>
        </p:spPr>
        <p:txBody>
          <a:bodyPr>
            <a:normAutofit/>
          </a:bodyPr>
          <a:lstStyle/>
          <a:p>
            <a:r>
              <a:rPr lang="en-US" sz="2000" b="1" dirty="0" smtClean="0"/>
              <a:t>Value-Added Products</a:t>
            </a:r>
          </a:p>
          <a:p>
            <a:pPr lvl="1"/>
            <a:r>
              <a:rPr lang="en-US" sz="2000" dirty="0" smtClean="0"/>
              <a:t>Avoid </a:t>
            </a:r>
            <a:r>
              <a:rPr lang="en-US" sz="2000" dirty="0"/>
              <a:t>“Drive-By Auditing</a:t>
            </a:r>
            <a:r>
              <a:rPr lang="en-US" sz="2000" dirty="0" smtClean="0"/>
              <a:t>”</a:t>
            </a:r>
          </a:p>
          <a:p>
            <a:pPr lvl="2"/>
            <a:r>
              <a:rPr lang="en-US" sz="2000" dirty="0"/>
              <a:t>Damages credibility</a:t>
            </a:r>
          </a:p>
          <a:p>
            <a:pPr lvl="2"/>
            <a:r>
              <a:rPr lang="en-US" sz="2000" dirty="0"/>
              <a:t>Resulting recommendations tend not to be practical</a:t>
            </a:r>
          </a:p>
          <a:p>
            <a:pPr lvl="2"/>
            <a:r>
              <a:rPr lang="en-US" sz="2000" dirty="0"/>
              <a:t>$Million recommendation to fix a $5 problem</a:t>
            </a:r>
          </a:p>
          <a:p>
            <a:pPr lvl="2"/>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17</a:t>
            </a:fld>
            <a:endParaRPr lang="en-US" dirty="0"/>
          </a:p>
        </p:txBody>
      </p:sp>
    </p:spTree>
    <p:extLst>
      <p:ext uri="{BB962C8B-B14F-4D97-AF65-F5344CB8AC3E}">
        <p14:creationId xmlns:p14="http://schemas.microsoft.com/office/powerpoint/2010/main" val="572072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822960" y="1100629"/>
            <a:ext cx="7520940" cy="1642572"/>
          </a:xfrm>
        </p:spPr>
        <p:txBody>
          <a:bodyPr>
            <a:normAutofit/>
          </a:bodyPr>
          <a:lstStyle/>
          <a:p>
            <a:r>
              <a:rPr lang="en-US" sz="2000" b="1" dirty="0" smtClean="0"/>
              <a:t>Value-Added Products</a:t>
            </a:r>
          </a:p>
          <a:p>
            <a:pPr lvl="1"/>
            <a:r>
              <a:rPr lang="en-US" sz="2000" dirty="0" smtClean="0"/>
              <a:t>Move </a:t>
            </a:r>
            <a:r>
              <a:rPr lang="en-US" sz="2000" dirty="0"/>
              <a:t>away from a pure Compliance/Check list </a:t>
            </a:r>
            <a:r>
              <a:rPr lang="en-US" sz="2000" dirty="0" smtClean="0"/>
              <a:t>mentality</a:t>
            </a:r>
          </a:p>
          <a:p>
            <a:pPr lvl="1"/>
            <a:r>
              <a:rPr lang="en-US" sz="2000" dirty="0" smtClean="0"/>
              <a:t>Focus on Risks and Root Cause</a:t>
            </a:r>
          </a:p>
          <a:p>
            <a:pPr lvl="1"/>
            <a:r>
              <a:rPr lang="en-US" sz="2000" dirty="0" smtClean="0"/>
              <a:t>Ask the “Big Picture” question---does this make sense?</a:t>
            </a:r>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18</a:t>
            </a:fld>
            <a:endParaRPr lang="en-US" dirty="0"/>
          </a:p>
        </p:txBody>
      </p:sp>
    </p:spTree>
    <p:extLst>
      <p:ext uri="{BB962C8B-B14F-4D97-AF65-F5344CB8AC3E}">
        <p14:creationId xmlns:p14="http://schemas.microsoft.com/office/powerpoint/2010/main" val="1112095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822960" y="1100628"/>
            <a:ext cx="7787640" cy="3579849"/>
          </a:xfrm>
        </p:spPr>
        <p:txBody>
          <a:bodyPr>
            <a:normAutofit/>
          </a:bodyPr>
          <a:lstStyle/>
          <a:p>
            <a:r>
              <a:rPr lang="en-US" sz="2000" b="1" dirty="0" smtClean="0"/>
              <a:t>Value-Added Products at the House  - all while </a:t>
            </a:r>
            <a:r>
              <a:rPr lang="en-US" sz="2000" b="1" dirty="0"/>
              <a:t>remaining </a:t>
            </a:r>
            <a:r>
              <a:rPr lang="en-US" sz="2000" b="1" dirty="0" smtClean="0"/>
              <a:t>independent!</a:t>
            </a:r>
          </a:p>
          <a:p>
            <a:pPr lvl="1"/>
            <a:endParaRPr lang="en-US" sz="2000" dirty="0" smtClean="0"/>
          </a:p>
          <a:p>
            <a:pPr lvl="1"/>
            <a:r>
              <a:rPr lang="en-US" sz="2000" dirty="0" smtClean="0"/>
              <a:t>Management </a:t>
            </a:r>
            <a:r>
              <a:rPr lang="en-US" sz="2000" dirty="0"/>
              <a:t>Advisory </a:t>
            </a:r>
            <a:r>
              <a:rPr lang="en-US" sz="2000" dirty="0" smtClean="0"/>
              <a:t>Services</a:t>
            </a:r>
          </a:p>
          <a:p>
            <a:pPr lvl="1"/>
            <a:r>
              <a:rPr lang="en-US" sz="2000" dirty="0" smtClean="0"/>
              <a:t>Lean Six Sigma</a:t>
            </a:r>
          </a:p>
        </p:txBody>
      </p:sp>
      <p:sp>
        <p:nvSpPr>
          <p:cNvPr id="4" name="Slide Number Placeholder 3"/>
          <p:cNvSpPr>
            <a:spLocks noGrp="1"/>
          </p:cNvSpPr>
          <p:nvPr>
            <p:ph type="sldNum" sz="quarter" idx="12"/>
          </p:nvPr>
        </p:nvSpPr>
        <p:spPr/>
        <p:txBody>
          <a:bodyPr/>
          <a:lstStyle/>
          <a:p>
            <a:fld id="{6DA00A6A-2322-46D0-B7CD-D88CB0E2328E}" type="slidenum">
              <a:rPr lang="en-US" smtClean="0"/>
              <a:t>19</a:t>
            </a:fld>
            <a:endParaRPr lang="en-US" dirty="0"/>
          </a:p>
        </p:txBody>
      </p:sp>
    </p:spTree>
    <p:extLst>
      <p:ext uri="{BB962C8B-B14F-4D97-AF65-F5344CB8AC3E}">
        <p14:creationId xmlns:p14="http://schemas.microsoft.com/office/powerpoint/2010/main" val="130215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the Audit Paradigm</a:t>
            </a:r>
            <a:endParaRPr lang="en-US" dirty="0"/>
          </a:p>
        </p:txBody>
      </p:sp>
      <p:sp>
        <p:nvSpPr>
          <p:cNvPr id="3" name="Content Placeholder 2"/>
          <p:cNvSpPr>
            <a:spLocks noGrp="1"/>
          </p:cNvSpPr>
          <p:nvPr>
            <p:ph idx="1"/>
          </p:nvPr>
        </p:nvSpPr>
        <p:spPr/>
        <p:txBody>
          <a:bodyPr>
            <a:normAutofit/>
          </a:bodyPr>
          <a:lstStyle/>
          <a:p>
            <a:pPr lvl="1"/>
            <a:r>
              <a:rPr lang="en-US" sz="2000" dirty="0" smtClean="0"/>
              <a:t>Auditors and Generals</a:t>
            </a:r>
          </a:p>
          <a:p>
            <a:pPr lvl="1"/>
            <a:endParaRPr lang="en-US" sz="2000" dirty="0" smtClean="0"/>
          </a:p>
          <a:p>
            <a:pPr lvl="1"/>
            <a:r>
              <a:rPr lang="en-US" sz="2000" dirty="0" smtClean="0"/>
              <a:t>The Two </a:t>
            </a:r>
            <a:r>
              <a:rPr lang="en-US" sz="2000" dirty="0"/>
              <a:t>Biggest Lies</a:t>
            </a:r>
          </a:p>
          <a:p>
            <a:pPr lvl="1"/>
            <a:endParaRPr lang="en-US" sz="2000" dirty="0" smtClean="0"/>
          </a:p>
          <a:p>
            <a:pPr lvl="1"/>
            <a:r>
              <a:rPr lang="en-US" sz="2000" dirty="0" smtClean="0"/>
              <a:t>Being Part of the Solution</a:t>
            </a:r>
          </a:p>
        </p:txBody>
      </p:sp>
      <p:sp>
        <p:nvSpPr>
          <p:cNvPr id="4" name="Slide Number Placeholder 3"/>
          <p:cNvSpPr>
            <a:spLocks noGrp="1"/>
          </p:cNvSpPr>
          <p:nvPr>
            <p:ph type="sldNum" sz="quarter" idx="12"/>
          </p:nvPr>
        </p:nvSpPr>
        <p:spPr/>
        <p:txBody>
          <a:bodyPr/>
          <a:lstStyle/>
          <a:p>
            <a:fld id="{6DA00A6A-2322-46D0-B7CD-D88CB0E2328E}" type="slidenum">
              <a:rPr lang="en-US" smtClean="0"/>
              <a:t>2</a:t>
            </a:fld>
            <a:endParaRPr lang="en-US" dirty="0"/>
          </a:p>
        </p:txBody>
      </p:sp>
    </p:spTree>
    <p:extLst>
      <p:ext uri="{BB962C8B-B14F-4D97-AF65-F5344CB8AC3E}">
        <p14:creationId xmlns:p14="http://schemas.microsoft.com/office/powerpoint/2010/main" val="2381512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822960" y="1100629"/>
            <a:ext cx="7520940" cy="3318972"/>
          </a:xfrm>
        </p:spPr>
        <p:txBody>
          <a:bodyPr>
            <a:normAutofit/>
          </a:bodyPr>
          <a:lstStyle/>
          <a:p>
            <a:pPr lvl="0"/>
            <a:r>
              <a:rPr lang="en-US" sz="2000" b="1" dirty="0" smtClean="0"/>
              <a:t>Independence Safeguards</a:t>
            </a:r>
            <a:endParaRPr lang="en-US" sz="2000" b="1" dirty="0"/>
          </a:p>
          <a:p>
            <a:pPr lvl="1"/>
            <a:r>
              <a:rPr lang="en-US" sz="2000" dirty="0" smtClean="0"/>
              <a:t>Structure </a:t>
            </a:r>
            <a:r>
              <a:rPr lang="en-US" sz="2000" dirty="0"/>
              <a:t>that separates audits from advisories</a:t>
            </a:r>
          </a:p>
          <a:p>
            <a:pPr lvl="1"/>
            <a:r>
              <a:rPr lang="en-US" sz="2000" dirty="0"/>
              <a:t>Follow </a:t>
            </a:r>
            <a:r>
              <a:rPr lang="en-US" sz="2000" dirty="0" smtClean="0"/>
              <a:t>GAO Yellow </a:t>
            </a:r>
            <a:r>
              <a:rPr lang="en-US" sz="2000" dirty="0"/>
              <a:t>Book independence standards</a:t>
            </a:r>
          </a:p>
          <a:p>
            <a:pPr lvl="2"/>
            <a:r>
              <a:rPr lang="en-US" sz="2000" dirty="0"/>
              <a:t>Implement all three </a:t>
            </a:r>
            <a:r>
              <a:rPr lang="en-US" sz="2000" dirty="0" smtClean="0"/>
              <a:t>safeguards</a:t>
            </a:r>
          </a:p>
          <a:p>
            <a:pPr lvl="2"/>
            <a:r>
              <a:rPr lang="en-US" sz="2000" dirty="0" smtClean="0"/>
              <a:t>Considered </a:t>
            </a:r>
            <a:r>
              <a:rPr lang="en-US" sz="2000" dirty="0"/>
              <a:t>during development of the Annual Plan</a:t>
            </a:r>
          </a:p>
          <a:p>
            <a:pPr lvl="2"/>
            <a:r>
              <a:rPr lang="en-US" sz="2000" dirty="0"/>
              <a:t>Reconsidered when the Management Advisory engagement plan is developed</a:t>
            </a:r>
          </a:p>
          <a:p>
            <a:pPr lvl="1"/>
            <a:r>
              <a:rPr lang="en-US" sz="2000" dirty="0"/>
              <a:t>Management retains responsibility for selecting alternatives and making decisions that impact their operations</a:t>
            </a:r>
            <a:r>
              <a:rPr lang="en-US" sz="2000"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20</a:t>
            </a:fld>
            <a:endParaRPr lang="en-US" dirty="0"/>
          </a:p>
        </p:txBody>
      </p:sp>
    </p:spTree>
    <p:extLst>
      <p:ext uri="{BB962C8B-B14F-4D97-AF65-F5344CB8AC3E}">
        <p14:creationId xmlns:p14="http://schemas.microsoft.com/office/powerpoint/2010/main" val="2418981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a:xfrm>
            <a:off x="838200" y="914400"/>
            <a:ext cx="7520940" cy="3886200"/>
          </a:xfrm>
        </p:spPr>
        <p:txBody>
          <a:bodyPr>
            <a:normAutofit fontScale="85000" lnSpcReduction="20000"/>
          </a:bodyPr>
          <a:lstStyle/>
          <a:p>
            <a:r>
              <a:rPr lang="en-US" sz="1900" dirty="0" smtClean="0"/>
              <a:t>Management </a:t>
            </a:r>
            <a:r>
              <a:rPr lang="en-US" sz="1900" dirty="0"/>
              <a:t>Advisory </a:t>
            </a:r>
            <a:r>
              <a:rPr lang="en-US" sz="1900" dirty="0" smtClean="0"/>
              <a:t>Services</a:t>
            </a:r>
          </a:p>
          <a:p>
            <a:pPr lvl="1"/>
            <a:r>
              <a:rPr lang="en-US" sz="1900" dirty="0"/>
              <a:t>Provide consulting and analytical services to the Committee on House Administration (CHA</a:t>
            </a:r>
            <a:r>
              <a:rPr lang="en-US" sz="1900" dirty="0" smtClean="0"/>
              <a:t>), House Leadership, House Officers, </a:t>
            </a:r>
            <a:r>
              <a:rPr lang="en-US" sz="1900" dirty="0"/>
              <a:t>and joint </a:t>
            </a:r>
            <a:r>
              <a:rPr lang="en-US" sz="1900" dirty="0" smtClean="0"/>
              <a:t>entities (e.g. Architect of the Capitol, Library of Congress, etc.).</a:t>
            </a:r>
          </a:p>
          <a:p>
            <a:pPr lvl="1"/>
            <a:endParaRPr lang="en-US" sz="1700" dirty="0" smtClean="0"/>
          </a:p>
          <a:p>
            <a:pPr lvl="1"/>
            <a:r>
              <a:rPr lang="en-US" sz="1900" dirty="0" smtClean="0"/>
              <a:t>Services include:</a:t>
            </a:r>
            <a:endParaRPr lang="en-US" sz="1900" dirty="0"/>
          </a:p>
          <a:p>
            <a:pPr lvl="2"/>
            <a:r>
              <a:rPr lang="en-US" sz="1900" dirty="0" smtClean="0"/>
              <a:t>Risk Assessments </a:t>
            </a:r>
          </a:p>
          <a:p>
            <a:pPr lvl="3"/>
            <a:r>
              <a:rPr lang="en-US" sz="1400" dirty="0" smtClean="0"/>
              <a:t>Assessing the risks of various House practices (e.g. Member data security)</a:t>
            </a:r>
          </a:p>
          <a:p>
            <a:pPr lvl="2"/>
            <a:r>
              <a:rPr lang="en-US" sz="1900" dirty="0" smtClean="0"/>
              <a:t>Technology Analysis</a:t>
            </a:r>
          </a:p>
          <a:p>
            <a:pPr lvl="3"/>
            <a:r>
              <a:rPr lang="en-US" sz="1400" dirty="0" smtClean="0"/>
              <a:t>Assessing the risks of emerging technologies before adoption (e.g. cloud)</a:t>
            </a:r>
          </a:p>
          <a:p>
            <a:pPr lvl="2"/>
            <a:r>
              <a:rPr lang="en-US" sz="1900" dirty="0" smtClean="0"/>
              <a:t>Process </a:t>
            </a:r>
            <a:r>
              <a:rPr lang="en-US" sz="1900" dirty="0"/>
              <a:t>re-engineering </a:t>
            </a:r>
            <a:r>
              <a:rPr lang="en-US" sz="1900" dirty="0" smtClean="0"/>
              <a:t>support</a:t>
            </a:r>
          </a:p>
          <a:p>
            <a:pPr lvl="3"/>
            <a:r>
              <a:rPr lang="en-US" sz="1400" dirty="0" smtClean="0"/>
              <a:t>Identifying process bottlenecks and inefficiencies (e.g. voucher process)</a:t>
            </a:r>
          </a:p>
          <a:p>
            <a:pPr lvl="2"/>
            <a:r>
              <a:rPr lang="en-US" sz="1900" dirty="0" smtClean="0"/>
              <a:t>Systems </a:t>
            </a:r>
            <a:r>
              <a:rPr lang="en-US" sz="1900" dirty="0"/>
              <a:t>Development</a:t>
            </a:r>
          </a:p>
          <a:p>
            <a:pPr lvl="3"/>
            <a:r>
              <a:rPr lang="en-US" sz="1400" dirty="0"/>
              <a:t>Evaluating controls upfront before systems and processes are </a:t>
            </a:r>
            <a:r>
              <a:rPr lang="en-US" sz="1400" dirty="0" smtClean="0"/>
              <a:t>deployed (e.g. Exchange, PeopleSoft)  </a:t>
            </a:r>
            <a:endParaRPr lang="en-US" sz="1400" dirty="0"/>
          </a:p>
          <a:p>
            <a:pPr lvl="3"/>
            <a:r>
              <a:rPr lang="en-US" sz="1400" dirty="0"/>
              <a:t>Avoids costly retrofits and damage to organizational reputation.</a:t>
            </a:r>
          </a:p>
          <a:p>
            <a:pPr lvl="2"/>
            <a:r>
              <a:rPr lang="en-US" sz="1900" dirty="0"/>
              <a:t>Cost Benefit Analysis</a:t>
            </a:r>
          </a:p>
          <a:p>
            <a:pPr lvl="3"/>
            <a:r>
              <a:rPr lang="en-US" sz="1400" dirty="0"/>
              <a:t>Arming management with data to make </a:t>
            </a:r>
            <a:r>
              <a:rPr lang="en-US" sz="1400" dirty="0" smtClean="0"/>
              <a:t>informed decisions (e.g. greening projects)</a:t>
            </a:r>
            <a:endParaRPr lang="en-US" sz="1400" dirty="0"/>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21</a:t>
            </a:fld>
            <a:endParaRPr lang="en-US" dirty="0"/>
          </a:p>
        </p:txBody>
      </p:sp>
    </p:spTree>
    <p:extLst>
      <p:ext uri="{BB962C8B-B14F-4D97-AF65-F5344CB8AC3E}">
        <p14:creationId xmlns:p14="http://schemas.microsoft.com/office/powerpoint/2010/main" val="1921438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p:txBody>
          <a:bodyPr>
            <a:normAutofit/>
          </a:bodyPr>
          <a:lstStyle/>
          <a:p>
            <a:r>
              <a:rPr lang="en-US" sz="2000" b="1" dirty="0"/>
              <a:t>Value-Added </a:t>
            </a:r>
            <a:r>
              <a:rPr lang="en-US" sz="2000" b="1" dirty="0" smtClean="0"/>
              <a:t>Products</a:t>
            </a:r>
          </a:p>
          <a:p>
            <a:pPr lvl="1"/>
            <a:r>
              <a:rPr lang="en-US" sz="2000" dirty="0" smtClean="0"/>
              <a:t>Lean </a:t>
            </a:r>
            <a:r>
              <a:rPr lang="en-US" sz="2000" dirty="0"/>
              <a:t>Six Sigma---training the </a:t>
            </a:r>
            <a:r>
              <a:rPr lang="en-US" sz="2000" dirty="0" smtClean="0"/>
              <a:t>troops</a:t>
            </a:r>
          </a:p>
          <a:p>
            <a:pPr lvl="2"/>
            <a:r>
              <a:rPr lang="en-US" sz="2000" dirty="0" smtClean="0"/>
              <a:t>Lean Management identifies process inefficiencies</a:t>
            </a:r>
          </a:p>
          <a:p>
            <a:pPr lvl="2"/>
            <a:r>
              <a:rPr lang="en-US" sz="2000" dirty="0" smtClean="0"/>
              <a:t>Six Sigma minimizes variation and improves quality</a:t>
            </a:r>
          </a:p>
          <a:p>
            <a:pPr lvl="2"/>
            <a:r>
              <a:rPr lang="en-US" sz="2000" dirty="0" smtClean="0"/>
              <a:t>National Association of State Boards of Accountancy (NASBA) Accreditation</a:t>
            </a:r>
          </a:p>
          <a:p>
            <a:pPr lvl="3"/>
            <a:r>
              <a:rPr lang="en-US" sz="2000" dirty="0" smtClean="0"/>
              <a:t>Partner with the Dept. of the Army and the Office of the Comptroller of the Currency (OCC) to train House Officers, House Committees, and Other Legislative Branch entities on Lean Six Sigma</a:t>
            </a:r>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22</a:t>
            </a:fld>
            <a:endParaRPr lang="en-US" dirty="0"/>
          </a:p>
        </p:txBody>
      </p:sp>
    </p:spTree>
    <p:extLst>
      <p:ext uri="{BB962C8B-B14F-4D97-AF65-F5344CB8AC3E}">
        <p14:creationId xmlns:p14="http://schemas.microsoft.com/office/powerpoint/2010/main" val="3335288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Keeping Audit Relevant</a:t>
            </a:r>
          </a:p>
        </p:txBody>
      </p:sp>
      <p:sp>
        <p:nvSpPr>
          <p:cNvPr id="3" name="Content Placeholder 2"/>
          <p:cNvSpPr>
            <a:spLocks noGrp="1"/>
          </p:cNvSpPr>
          <p:nvPr>
            <p:ph idx="1"/>
          </p:nvPr>
        </p:nvSpPr>
        <p:spPr/>
        <p:txBody>
          <a:bodyPr>
            <a:normAutofit/>
          </a:bodyPr>
          <a:lstStyle/>
          <a:p>
            <a:r>
              <a:rPr lang="en-US" sz="2000" b="1" dirty="0" smtClean="0"/>
              <a:t>Expanding Audit’s Influence</a:t>
            </a:r>
          </a:p>
          <a:p>
            <a:pPr lvl="1"/>
            <a:r>
              <a:rPr lang="en-US" sz="2000" dirty="0"/>
              <a:t>Building </a:t>
            </a:r>
            <a:r>
              <a:rPr lang="en-US" sz="2000" dirty="0" smtClean="0"/>
              <a:t>solid </a:t>
            </a:r>
            <a:r>
              <a:rPr lang="en-US" sz="2000" dirty="0"/>
              <a:t>r</a:t>
            </a:r>
            <a:r>
              <a:rPr lang="en-US" sz="2000" dirty="0" smtClean="0"/>
              <a:t>elationships and providing value-added products </a:t>
            </a:r>
            <a:r>
              <a:rPr lang="en-US" sz="2000" dirty="0"/>
              <a:t>Equals Influence…</a:t>
            </a:r>
          </a:p>
          <a:p>
            <a:pPr lvl="1"/>
            <a:endParaRPr lang="en-US" sz="2000" dirty="0" smtClean="0"/>
          </a:p>
          <a:p>
            <a:pPr lvl="1"/>
            <a:r>
              <a:rPr lang="en-US" sz="2000" dirty="0" smtClean="0"/>
              <a:t>Getting </a:t>
            </a:r>
            <a:r>
              <a:rPr lang="en-US" sz="2000" dirty="0"/>
              <a:t>a seat at the table for the BIG </a:t>
            </a:r>
            <a:r>
              <a:rPr lang="en-US" sz="2000" dirty="0" smtClean="0"/>
              <a:t>decisions</a:t>
            </a:r>
          </a:p>
          <a:p>
            <a:pPr lvl="2"/>
            <a:r>
              <a:rPr lang="en-US" sz="2000" b="1" dirty="0" smtClean="0"/>
              <a:t>Have an Opinion!</a:t>
            </a:r>
          </a:p>
          <a:p>
            <a:pPr lvl="2"/>
            <a:r>
              <a:rPr lang="en-US" sz="2000" dirty="0" smtClean="0"/>
              <a:t>Timing is Everything!! Be Proactive!!</a:t>
            </a:r>
          </a:p>
          <a:p>
            <a:pPr lvl="2"/>
            <a:r>
              <a:rPr lang="en-US" sz="2000" dirty="0" smtClean="0"/>
              <a:t>Don’t </a:t>
            </a:r>
            <a:r>
              <a:rPr lang="en-US" sz="2000" dirty="0"/>
              <a:t>over play your hand – be realistic with risks</a:t>
            </a:r>
          </a:p>
          <a:p>
            <a:pPr lvl="2"/>
            <a:r>
              <a:rPr lang="en-US" sz="2000" dirty="0"/>
              <a:t>When you raise the alarm, they will </a:t>
            </a:r>
            <a:r>
              <a:rPr lang="en-US" sz="2000" dirty="0" smtClean="0"/>
              <a:t>listen</a:t>
            </a:r>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23</a:t>
            </a:fld>
            <a:endParaRPr lang="en-US" dirty="0"/>
          </a:p>
        </p:txBody>
      </p:sp>
    </p:spTree>
    <p:extLst>
      <p:ext uri="{BB962C8B-B14F-4D97-AF65-F5344CB8AC3E}">
        <p14:creationId xmlns:p14="http://schemas.microsoft.com/office/powerpoint/2010/main" val="3419213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World Class Audit Organization</a:t>
            </a:r>
          </a:p>
        </p:txBody>
      </p:sp>
      <p:sp>
        <p:nvSpPr>
          <p:cNvPr id="3" name="Content Placeholder 2"/>
          <p:cNvSpPr>
            <a:spLocks noGrp="1"/>
          </p:cNvSpPr>
          <p:nvPr>
            <p:ph idx="1"/>
          </p:nvPr>
        </p:nvSpPr>
        <p:spPr/>
        <p:txBody>
          <a:bodyPr>
            <a:normAutofit/>
          </a:bodyPr>
          <a:lstStyle/>
          <a:p>
            <a:r>
              <a:rPr lang="en-US" sz="2000" b="1" dirty="0" smtClean="0"/>
              <a:t>Great Team – Check</a:t>
            </a:r>
          </a:p>
          <a:p>
            <a:r>
              <a:rPr lang="en-US" sz="2000" b="1" dirty="0" smtClean="0"/>
              <a:t>Influential Audit Department – Check</a:t>
            </a:r>
          </a:p>
          <a:p>
            <a:endParaRPr lang="en-US" sz="2000" b="1" dirty="0" smtClean="0"/>
          </a:p>
        </p:txBody>
      </p:sp>
      <p:sp>
        <p:nvSpPr>
          <p:cNvPr id="4" name="Slide Number Placeholder 3"/>
          <p:cNvSpPr>
            <a:spLocks noGrp="1"/>
          </p:cNvSpPr>
          <p:nvPr>
            <p:ph type="sldNum" sz="quarter" idx="12"/>
          </p:nvPr>
        </p:nvSpPr>
        <p:spPr/>
        <p:txBody>
          <a:bodyPr/>
          <a:lstStyle/>
          <a:p>
            <a:fld id="{6DA00A6A-2322-46D0-B7CD-D88CB0E2328E}" type="slidenum">
              <a:rPr lang="en-US" smtClean="0"/>
              <a:t>24</a:t>
            </a:fld>
            <a:endParaRPr lang="en-US" dirty="0"/>
          </a:p>
        </p:txBody>
      </p:sp>
    </p:spTree>
    <p:extLst>
      <p:ext uri="{BB962C8B-B14F-4D97-AF65-F5344CB8AC3E}">
        <p14:creationId xmlns:p14="http://schemas.microsoft.com/office/powerpoint/2010/main" val="1300731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Class Audit Organization</a:t>
            </a:r>
            <a:endParaRPr lang="en-US" dirty="0"/>
          </a:p>
        </p:txBody>
      </p:sp>
      <p:sp>
        <p:nvSpPr>
          <p:cNvPr id="3" name="Content Placeholder 2"/>
          <p:cNvSpPr>
            <a:spLocks noGrp="1"/>
          </p:cNvSpPr>
          <p:nvPr>
            <p:ph idx="1"/>
          </p:nvPr>
        </p:nvSpPr>
        <p:spPr>
          <a:xfrm>
            <a:off x="609600" y="1143000"/>
            <a:ext cx="7863840" cy="3579849"/>
          </a:xfrm>
        </p:spPr>
        <p:txBody>
          <a:bodyPr>
            <a:normAutofit/>
          </a:bodyPr>
          <a:lstStyle/>
          <a:p>
            <a:r>
              <a:rPr lang="en-US" sz="2000" dirty="0" smtClean="0"/>
              <a:t>Closing Thoughts:</a:t>
            </a:r>
          </a:p>
          <a:p>
            <a:endParaRPr lang="en-US" sz="2000" dirty="0" smtClean="0"/>
          </a:p>
          <a:p>
            <a:r>
              <a:rPr lang="en-US" sz="2000" dirty="0" smtClean="0"/>
              <a:t>Gene Dodaro, </a:t>
            </a:r>
            <a:r>
              <a:rPr lang="en-US" sz="2000" dirty="0"/>
              <a:t>Comptroller General of the US: </a:t>
            </a:r>
            <a:endParaRPr lang="en-US" sz="2000" dirty="0" smtClean="0"/>
          </a:p>
          <a:p>
            <a:pPr>
              <a:spcBef>
                <a:spcPts val="0"/>
              </a:spcBef>
            </a:pPr>
            <a:r>
              <a:rPr lang="en-US" sz="2000" dirty="0"/>
              <a:t>	</a:t>
            </a:r>
            <a:r>
              <a:rPr lang="en-US" sz="2000" b="0" dirty="0" smtClean="0"/>
              <a:t>“Accountability </a:t>
            </a:r>
            <a:r>
              <a:rPr lang="en-US" sz="2000" b="0" dirty="0"/>
              <a:t>professionals need to step up.  People are looking to us during these tough economic </a:t>
            </a:r>
            <a:r>
              <a:rPr lang="en-US" sz="2000" b="0" dirty="0" smtClean="0"/>
              <a:t>times.”</a:t>
            </a:r>
          </a:p>
          <a:p>
            <a:pPr>
              <a:spcBef>
                <a:spcPts val="0"/>
              </a:spcBef>
            </a:pPr>
            <a:r>
              <a:rPr lang="en-US" sz="2000" b="0" dirty="0"/>
              <a:t>	</a:t>
            </a:r>
            <a:r>
              <a:rPr lang="en-US" sz="1200" b="0" dirty="0" smtClean="0"/>
              <a:t>(Speaking at the National </a:t>
            </a:r>
            <a:r>
              <a:rPr lang="en-US" sz="1200" b="0" dirty="0"/>
              <a:t>Intergovernmental Audit </a:t>
            </a:r>
            <a:r>
              <a:rPr lang="en-US" sz="1200" b="0" dirty="0" smtClean="0"/>
              <a:t>Forum, Nov 2011)</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25</a:t>
            </a:fld>
            <a:endParaRPr lang="en-US" dirty="0"/>
          </a:p>
        </p:txBody>
      </p:sp>
    </p:spTree>
    <p:extLst>
      <p:ext uri="{BB962C8B-B14F-4D97-AF65-F5344CB8AC3E}">
        <p14:creationId xmlns:p14="http://schemas.microsoft.com/office/powerpoint/2010/main" val="284335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Class Audit Organization</a:t>
            </a:r>
            <a:endParaRPr lang="en-US" dirty="0"/>
          </a:p>
        </p:txBody>
      </p:sp>
      <p:sp>
        <p:nvSpPr>
          <p:cNvPr id="3" name="Content Placeholder 2"/>
          <p:cNvSpPr>
            <a:spLocks noGrp="1"/>
          </p:cNvSpPr>
          <p:nvPr>
            <p:ph idx="1"/>
          </p:nvPr>
        </p:nvSpPr>
        <p:spPr>
          <a:xfrm>
            <a:off x="685800" y="1143000"/>
            <a:ext cx="7620000" cy="2590800"/>
          </a:xfrm>
        </p:spPr>
        <p:txBody>
          <a:bodyPr>
            <a:normAutofit/>
          </a:bodyPr>
          <a:lstStyle/>
          <a:p>
            <a:r>
              <a:rPr lang="en-US" sz="2000" dirty="0"/>
              <a:t>Closing Thoughts:</a:t>
            </a:r>
          </a:p>
          <a:p>
            <a:pPr lvl="0"/>
            <a:endParaRPr lang="en-US" sz="2000" dirty="0"/>
          </a:p>
          <a:p>
            <a:pPr lvl="0"/>
            <a:r>
              <a:rPr lang="en-US" sz="2000" dirty="0" smtClean="0"/>
              <a:t>Rep Henry Cuellar (TX, District 28) </a:t>
            </a:r>
          </a:p>
          <a:p>
            <a:pPr marL="400050" lvl="1" indent="0">
              <a:spcBef>
                <a:spcPts val="0"/>
              </a:spcBef>
              <a:buNone/>
            </a:pPr>
            <a:r>
              <a:rPr lang="en-US" sz="2000" dirty="0" smtClean="0"/>
              <a:t>“Auditees should not view audit reports as a “Gotcha!” but rather as a way to improve themselves.”</a:t>
            </a:r>
          </a:p>
          <a:p>
            <a:pPr marL="400050" lvl="1" indent="0">
              <a:spcBef>
                <a:spcPts val="0"/>
              </a:spcBef>
              <a:buNone/>
            </a:pPr>
            <a:r>
              <a:rPr lang="en-US" sz="1200" dirty="0" smtClean="0">
                <a:solidFill>
                  <a:srgbClr val="4E3B30"/>
                </a:solidFill>
              </a:rPr>
              <a:t>(Speaking at the National </a:t>
            </a:r>
            <a:r>
              <a:rPr lang="en-US" sz="1200" dirty="0">
                <a:solidFill>
                  <a:srgbClr val="4E3B30"/>
                </a:solidFill>
              </a:rPr>
              <a:t>Intergovernmental Audit </a:t>
            </a:r>
            <a:r>
              <a:rPr lang="en-US" sz="1200" dirty="0" smtClean="0">
                <a:solidFill>
                  <a:srgbClr val="4E3B30"/>
                </a:solidFill>
              </a:rPr>
              <a:t>Forum, Nov 2011)</a:t>
            </a:r>
            <a:endParaRPr lang="en-US" sz="1200" dirty="0" smtClean="0"/>
          </a:p>
          <a:p>
            <a:pPr marL="400050" lvl="1" indent="0">
              <a:buNone/>
            </a:pPr>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26</a:t>
            </a:fld>
            <a:endParaRPr lang="en-US" dirty="0"/>
          </a:p>
        </p:txBody>
      </p:sp>
    </p:spTree>
    <p:extLst>
      <p:ext uri="{BB962C8B-B14F-4D97-AF65-F5344CB8AC3E}">
        <p14:creationId xmlns:p14="http://schemas.microsoft.com/office/powerpoint/2010/main" val="570368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Class Audit Organization</a:t>
            </a:r>
            <a:endParaRPr lang="en-US" dirty="0"/>
          </a:p>
        </p:txBody>
      </p:sp>
      <p:sp>
        <p:nvSpPr>
          <p:cNvPr id="3" name="Content Placeholder 2"/>
          <p:cNvSpPr>
            <a:spLocks noGrp="1"/>
          </p:cNvSpPr>
          <p:nvPr>
            <p:ph idx="1"/>
          </p:nvPr>
        </p:nvSpPr>
        <p:spPr>
          <a:xfrm>
            <a:off x="822960" y="1100629"/>
            <a:ext cx="7520940" cy="2633172"/>
          </a:xfrm>
        </p:spPr>
        <p:txBody>
          <a:bodyPr>
            <a:normAutofit/>
          </a:bodyPr>
          <a:lstStyle/>
          <a:p>
            <a:pPr lvl="0"/>
            <a:r>
              <a:rPr lang="en-US" sz="2000" dirty="0" smtClean="0"/>
              <a:t>We </a:t>
            </a:r>
            <a:r>
              <a:rPr lang="en-US" sz="2000" dirty="0"/>
              <a:t>need to be audit evangelists!  </a:t>
            </a:r>
          </a:p>
          <a:p>
            <a:pPr lvl="1"/>
            <a:r>
              <a:rPr lang="en-US" sz="2000" dirty="0"/>
              <a:t>Put out the good word that “We really are here to help</a:t>
            </a:r>
            <a:r>
              <a:rPr lang="en-US" sz="2000" dirty="0" smtClean="0"/>
              <a:t>!” </a:t>
            </a:r>
            <a:endParaRPr lang="en-US" sz="2000" dirty="0"/>
          </a:p>
          <a:p>
            <a:pPr lvl="1"/>
            <a:r>
              <a:rPr lang="en-US" sz="2000" dirty="0"/>
              <a:t>Internal Auditors are perfectly positioned problem solvers</a:t>
            </a:r>
          </a:p>
          <a:p>
            <a:pPr lvl="2"/>
            <a:r>
              <a:rPr lang="en-US" sz="2000" dirty="0" smtClean="0"/>
              <a:t>We </a:t>
            </a:r>
            <a:r>
              <a:rPr lang="en-US" sz="2000" dirty="0"/>
              <a:t>have that rare organizational-wide view that can identify systemic issues</a:t>
            </a:r>
          </a:p>
          <a:p>
            <a:pPr lvl="2"/>
            <a:r>
              <a:rPr lang="en-US" sz="2000" dirty="0" smtClean="0"/>
              <a:t>We understand our </a:t>
            </a:r>
            <a:r>
              <a:rPr lang="en-US" sz="2000" dirty="0"/>
              <a:t>organization, its culture, and priorities</a:t>
            </a:r>
          </a:p>
          <a:p>
            <a:pPr lvl="2"/>
            <a:r>
              <a:rPr lang="en-US" sz="2000" dirty="0" smtClean="0"/>
              <a:t>We </a:t>
            </a:r>
            <a:r>
              <a:rPr lang="en-US" sz="2000" dirty="0"/>
              <a:t>have the right skill sets-</a:t>
            </a:r>
            <a:r>
              <a:rPr lang="en-US" sz="2000" dirty="0" smtClean="0"/>
              <a:t>--We’re </a:t>
            </a:r>
            <a:r>
              <a:rPr lang="en-US" sz="2000" dirty="0"/>
              <a:t>analytical problem </a:t>
            </a:r>
            <a:r>
              <a:rPr lang="en-US" sz="2000" dirty="0" smtClean="0"/>
              <a:t>solvers!</a:t>
            </a:r>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27</a:t>
            </a:fld>
            <a:endParaRPr lang="en-US" dirty="0"/>
          </a:p>
        </p:txBody>
      </p:sp>
    </p:spTree>
    <p:extLst>
      <p:ext uri="{BB962C8B-B14F-4D97-AF65-F5344CB8AC3E}">
        <p14:creationId xmlns:p14="http://schemas.microsoft.com/office/powerpoint/2010/main" val="2724150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Class Audit Organization</a:t>
            </a:r>
            <a:endParaRPr lang="en-US" dirty="0"/>
          </a:p>
        </p:txBody>
      </p:sp>
      <p:sp>
        <p:nvSpPr>
          <p:cNvPr id="3" name="Content Placeholder 2"/>
          <p:cNvSpPr>
            <a:spLocks noGrp="1"/>
          </p:cNvSpPr>
          <p:nvPr>
            <p:ph idx="1"/>
          </p:nvPr>
        </p:nvSpPr>
        <p:spPr>
          <a:xfrm>
            <a:off x="838200" y="1371601"/>
            <a:ext cx="7520940" cy="2743200"/>
          </a:xfrm>
        </p:spPr>
        <p:txBody>
          <a:bodyPr>
            <a:noAutofit/>
          </a:bodyPr>
          <a:lstStyle/>
          <a:p>
            <a:r>
              <a:rPr lang="en-US" sz="2000" dirty="0"/>
              <a:t>We need to change the paradigm from </a:t>
            </a:r>
            <a:endParaRPr lang="en-US" sz="2000" dirty="0" smtClean="0"/>
          </a:p>
          <a:p>
            <a:endParaRPr lang="en-US" sz="2000" dirty="0" smtClean="0"/>
          </a:p>
          <a:p>
            <a:pPr marL="457200" lvl="1" indent="0">
              <a:buNone/>
            </a:pPr>
            <a:endParaRPr lang="en-US" sz="2000" dirty="0"/>
          </a:p>
          <a:p>
            <a:pPr marL="457200" lvl="1" indent="0" algn="ctr">
              <a:buNone/>
            </a:pPr>
            <a:r>
              <a:rPr lang="en-US" sz="2000" dirty="0" smtClean="0"/>
              <a:t>“</a:t>
            </a:r>
            <a:r>
              <a:rPr lang="en-US" sz="2000" dirty="0"/>
              <a:t>Oh no, the auditors are coming” </a:t>
            </a:r>
            <a:endParaRPr lang="en-US" sz="2000" dirty="0" smtClean="0"/>
          </a:p>
          <a:p>
            <a:pPr marL="457200" lvl="1" indent="0" algn="ctr">
              <a:buNone/>
            </a:pPr>
            <a:endParaRPr lang="en-US" sz="2000" dirty="0"/>
          </a:p>
          <a:p>
            <a:pPr marL="457200" lvl="1" indent="0" algn="ctr">
              <a:buNone/>
            </a:pPr>
            <a:r>
              <a:rPr lang="en-US" sz="2000" b="1" dirty="0" smtClean="0"/>
              <a:t>to </a:t>
            </a:r>
          </a:p>
          <a:p>
            <a:pPr marL="457200" lvl="1" indent="0" algn="ctr">
              <a:buNone/>
            </a:pPr>
            <a:endParaRPr lang="en-US" sz="2000" dirty="0"/>
          </a:p>
          <a:p>
            <a:pPr marL="457200" lvl="1" indent="0" algn="ctr">
              <a:buNone/>
            </a:pPr>
            <a:r>
              <a:rPr lang="en-US" sz="2000" dirty="0" smtClean="0"/>
              <a:t>“</a:t>
            </a:r>
            <a:r>
              <a:rPr lang="en-US" sz="2000" dirty="0"/>
              <a:t>Call the auditors and find out what they think</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28</a:t>
            </a:fld>
            <a:endParaRPr lang="en-US" dirty="0"/>
          </a:p>
        </p:txBody>
      </p:sp>
    </p:spTree>
    <p:extLst>
      <p:ext uri="{BB962C8B-B14F-4D97-AF65-F5344CB8AC3E}">
        <p14:creationId xmlns:p14="http://schemas.microsoft.com/office/powerpoint/2010/main" val="15647323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2133600"/>
            <a:ext cx="7520940" cy="804372"/>
          </a:xfrm>
        </p:spPr>
        <p:txBody>
          <a:bodyPr>
            <a:normAutofit/>
          </a:bodyPr>
          <a:lstStyle/>
          <a:p>
            <a:pPr algn="ctr"/>
            <a:r>
              <a:rPr lang="en-US" sz="4400" dirty="0" smtClean="0"/>
              <a:t>Questions?????????</a:t>
            </a:r>
            <a:endParaRPr lang="en-US" sz="4400" dirty="0"/>
          </a:p>
        </p:txBody>
      </p:sp>
      <p:sp>
        <p:nvSpPr>
          <p:cNvPr id="4" name="Slide Number Placeholder 3"/>
          <p:cNvSpPr>
            <a:spLocks noGrp="1"/>
          </p:cNvSpPr>
          <p:nvPr>
            <p:ph type="sldNum" sz="quarter" idx="12"/>
          </p:nvPr>
        </p:nvSpPr>
        <p:spPr/>
        <p:txBody>
          <a:bodyPr/>
          <a:lstStyle/>
          <a:p>
            <a:fld id="{6DA00A6A-2322-46D0-B7CD-D88CB0E2328E}" type="slidenum">
              <a:rPr lang="en-US" smtClean="0"/>
              <a:t>29</a:t>
            </a:fld>
            <a:endParaRPr lang="en-US" dirty="0"/>
          </a:p>
        </p:txBody>
      </p:sp>
    </p:spTree>
    <p:extLst>
      <p:ext uri="{BB962C8B-B14F-4D97-AF65-F5344CB8AC3E}">
        <p14:creationId xmlns:p14="http://schemas.microsoft.com/office/powerpoint/2010/main" val="1529153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000" dirty="0" smtClean="0"/>
              <a:t>Shifting the Audit Paradigm:</a:t>
            </a:r>
          </a:p>
          <a:p>
            <a:pPr lvl="3">
              <a:buFont typeface="Wingdings" pitchFamily="2" charset="2"/>
              <a:buChar char="q"/>
            </a:pPr>
            <a:r>
              <a:rPr lang="en-US" sz="2000" dirty="0" smtClean="0"/>
              <a:t>Building a Balanced </a:t>
            </a:r>
            <a:r>
              <a:rPr lang="en-US" sz="2000" dirty="0"/>
              <a:t>Team</a:t>
            </a:r>
          </a:p>
          <a:p>
            <a:pPr lvl="3">
              <a:buFont typeface="Wingdings" pitchFamily="2" charset="2"/>
              <a:buChar char="q"/>
            </a:pPr>
            <a:r>
              <a:rPr lang="en-US" sz="2000" dirty="0"/>
              <a:t>Keeping Audit </a:t>
            </a:r>
            <a:r>
              <a:rPr lang="en-US" sz="2000" dirty="0" smtClean="0"/>
              <a:t>Relevant</a:t>
            </a:r>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3</a:t>
            </a:fld>
            <a:endParaRPr lang="en-US" dirty="0"/>
          </a:p>
        </p:txBody>
      </p:sp>
    </p:spTree>
    <p:extLst>
      <p:ext uri="{BB962C8B-B14F-4D97-AF65-F5344CB8AC3E}">
        <p14:creationId xmlns:p14="http://schemas.microsoft.com/office/powerpoint/2010/main" val="1522847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r>
              <a:rPr lang="en-US" dirty="0" smtClean="0"/>
              <a:t>:</a:t>
            </a:r>
            <a:endParaRPr lang="en-US" dirty="0"/>
          </a:p>
        </p:txBody>
      </p:sp>
      <p:sp>
        <p:nvSpPr>
          <p:cNvPr id="3" name="Content Placeholder 2"/>
          <p:cNvSpPr>
            <a:spLocks noGrp="1"/>
          </p:cNvSpPr>
          <p:nvPr>
            <p:ph idx="1"/>
          </p:nvPr>
        </p:nvSpPr>
        <p:spPr>
          <a:xfrm>
            <a:off x="822960" y="1100628"/>
            <a:ext cx="7559040" cy="3579849"/>
          </a:xfrm>
        </p:spPr>
        <p:txBody>
          <a:bodyPr/>
          <a:lstStyle/>
          <a:p>
            <a:r>
              <a:rPr lang="en-US" dirty="0" smtClean="0"/>
              <a:t>The Honorable Theresa Grafenstine CPA, CISA, CIA, CGEIT, CRISC, CGAP, CGMA</a:t>
            </a:r>
          </a:p>
          <a:p>
            <a:pPr>
              <a:spcBef>
                <a:spcPts val="0"/>
              </a:spcBef>
            </a:pPr>
            <a:r>
              <a:rPr lang="en-US" dirty="0" smtClean="0"/>
              <a:t>Inspector General</a:t>
            </a:r>
          </a:p>
          <a:p>
            <a:pPr>
              <a:spcBef>
                <a:spcPts val="0"/>
              </a:spcBef>
            </a:pPr>
            <a:endParaRPr lang="en-US" dirty="0" smtClean="0"/>
          </a:p>
          <a:p>
            <a:pPr>
              <a:spcBef>
                <a:spcPts val="0"/>
              </a:spcBef>
            </a:pPr>
            <a:r>
              <a:rPr lang="en-US" dirty="0" smtClean="0"/>
              <a:t>U.S. House of Representatives</a:t>
            </a:r>
          </a:p>
          <a:p>
            <a:pPr>
              <a:spcBef>
                <a:spcPts val="0"/>
              </a:spcBef>
            </a:pPr>
            <a:r>
              <a:rPr lang="en-US" dirty="0" smtClean="0"/>
              <a:t>386 Ford House Office Building</a:t>
            </a:r>
          </a:p>
          <a:p>
            <a:pPr>
              <a:spcBef>
                <a:spcPts val="0"/>
              </a:spcBef>
            </a:pPr>
            <a:r>
              <a:rPr lang="en-US" dirty="0" smtClean="0"/>
              <a:t>Washington, DC 20515</a:t>
            </a:r>
            <a:endParaRPr lang="en-US" dirty="0"/>
          </a:p>
          <a:p>
            <a:pPr>
              <a:spcBef>
                <a:spcPts val="0"/>
              </a:spcBef>
            </a:pPr>
            <a:r>
              <a:rPr lang="en-US" dirty="0" smtClean="0"/>
              <a:t>202.226.1250</a:t>
            </a:r>
          </a:p>
          <a:p>
            <a:pPr>
              <a:spcBef>
                <a:spcPts val="0"/>
              </a:spcBef>
            </a:pPr>
            <a:endParaRPr lang="en-US" dirty="0" smtClean="0"/>
          </a:p>
          <a:p>
            <a:pPr>
              <a:spcBef>
                <a:spcPts val="0"/>
              </a:spcBef>
            </a:pPr>
            <a:r>
              <a:rPr lang="en-US" dirty="0" smtClean="0">
                <a:hlinkClick r:id="rId3"/>
              </a:rPr>
              <a:t>Theresa.Grafenstine@mail.house.gov</a:t>
            </a:r>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30</a:t>
            </a:fld>
            <a:endParaRPr lang="en-US" dirty="0"/>
          </a:p>
        </p:txBody>
      </p:sp>
    </p:spTree>
    <p:extLst>
      <p:ext uri="{BB962C8B-B14F-4D97-AF65-F5344CB8AC3E}">
        <p14:creationId xmlns:p14="http://schemas.microsoft.com/office/powerpoint/2010/main" val="4133167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Team</a:t>
            </a:r>
            <a:endParaRPr lang="en-US" dirty="0"/>
          </a:p>
        </p:txBody>
      </p:sp>
      <p:sp>
        <p:nvSpPr>
          <p:cNvPr id="3" name="Content Placeholder 2"/>
          <p:cNvSpPr>
            <a:spLocks noGrp="1"/>
          </p:cNvSpPr>
          <p:nvPr>
            <p:ph idx="1"/>
          </p:nvPr>
        </p:nvSpPr>
        <p:spPr/>
        <p:txBody>
          <a:bodyPr>
            <a:normAutofit/>
          </a:bodyPr>
          <a:lstStyle/>
          <a:p>
            <a:pPr lvl="0"/>
            <a:r>
              <a:rPr lang="en-US" sz="2000" dirty="0" smtClean="0"/>
              <a:t>Hiring </a:t>
            </a:r>
            <a:r>
              <a:rPr lang="en-US" sz="2000" dirty="0"/>
              <a:t>is the most important thing an organization </a:t>
            </a:r>
            <a:r>
              <a:rPr lang="en-US" sz="2000" dirty="0" smtClean="0"/>
              <a:t>does</a:t>
            </a:r>
          </a:p>
          <a:p>
            <a:pPr lvl="1"/>
            <a:endParaRPr lang="en-US" sz="2000" dirty="0"/>
          </a:p>
          <a:p>
            <a:r>
              <a:rPr lang="en-US" sz="2000" dirty="0" smtClean="0"/>
              <a:t>Build a Team – Not Individual Competitors</a:t>
            </a:r>
          </a:p>
          <a:p>
            <a:pPr lvl="0"/>
            <a:endParaRPr lang="en-US" sz="2000" dirty="0" smtClean="0"/>
          </a:p>
          <a:p>
            <a:pPr lvl="0"/>
            <a:r>
              <a:rPr lang="en-US" sz="2000" dirty="0" smtClean="0"/>
              <a:t>A </a:t>
            </a:r>
            <a:r>
              <a:rPr lang="en-US" sz="2000" dirty="0"/>
              <a:t>strong </a:t>
            </a:r>
            <a:r>
              <a:rPr lang="en-US" sz="2000" dirty="0" smtClean="0"/>
              <a:t>team:</a:t>
            </a:r>
          </a:p>
          <a:p>
            <a:pPr lvl="1"/>
            <a:r>
              <a:rPr lang="en-US" sz="2000" dirty="0" smtClean="0"/>
              <a:t>tackles problems</a:t>
            </a:r>
          </a:p>
          <a:p>
            <a:pPr lvl="1"/>
            <a:r>
              <a:rPr lang="en-US" sz="2000" dirty="0" smtClean="0"/>
              <a:t>connects </a:t>
            </a:r>
            <a:r>
              <a:rPr lang="en-US" sz="2000" dirty="0"/>
              <a:t>with </a:t>
            </a:r>
            <a:r>
              <a:rPr lang="en-US" sz="2000" dirty="0" smtClean="0"/>
              <a:t>people</a:t>
            </a:r>
          </a:p>
          <a:p>
            <a:pPr lvl="1"/>
            <a:r>
              <a:rPr lang="en-US" sz="2000" dirty="0" smtClean="0"/>
              <a:t>balances </a:t>
            </a:r>
            <a:r>
              <a:rPr lang="en-US" sz="2000" dirty="0"/>
              <a:t>out individual team member’s strengths and weaknesses.  </a:t>
            </a:r>
            <a:endParaRPr lang="en-US" sz="2000" dirty="0" smtClean="0"/>
          </a:p>
          <a:p>
            <a:pPr lvl="1"/>
            <a:endParaRPr lang="en-US" sz="2000" dirty="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4</a:t>
            </a:fld>
            <a:endParaRPr lang="en-US" dirty="0"/>
          </a:p>
        </p:txBody>
      </p:sp>
    </p:spTree>
    <p:extLst>
      <p:ext uri="{BB962C8B-B14F-4D97-AF65-F5344CB8AC3E}">
        <p14:creationId xmlns:p14="http://schemas.microsoft.com/office/powerpoint/2010/main" val="3120512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Team</a:t>
            </a:r>
            <a:endParaRPr lang="en-US" dirty="0"/>
          </a:p>
        </p:txBody>
      </p:sp>
      <p:sp>
        <p:nvSpPr>
          <p:cNvPr id="3" name="Content Placeholder 2"/>
          <p:cNvSpPr>
            <a:spLocks noGrp="1"/>
          </p:cNvSpPr>
          <p:nvPr>
            <p:ph idx="1"/>
          </p:nvPr>
        </p:nvSpPr>
        <p:spPr/>
        <p:txBody>
          <a:bodyPr>
            <a:normAutofit/>
          </a:bodyPr>
          <a:lstStyle/>
          <a:p>
            <a:r>
              <a:rPr lang="en-US" sz="2000" dirty="0" smtClean="0"/>
              <a:t>A strong team has diversity in </a:t>
            </a:r>
            <a:r>
              <a:rPr lang="en-US" sz="2000" dirty="0"/>
              <a:t>its </a:t>
            </a:r>
            <a:r>
              <a:rPr lang="en-US" sz="2000" dirty="0" smtClean="0"/>
              <a:t>membership:</a:t>
            </a:r>
            <a:endParaRPr lang="en-US" sz="2000" dirty="0"/>
          </a:p>
          <a:p>
            <a:pPr lvl="1"/>
            <a:r>
              <a:rPr lang="en-US" sz="2000" dirty="0"/>
              <a:t>Cultural</a:t>
            </a:r>
          </a:p>
          <a:p>
            <a:pPr lvl="1"/>
            <a:r>
              <a:rPr lang="en-US" sz="2000" dirty="0"/>
              <a:t>Regional</a:t>
            </a:r>
          </a:p>
          <a:p>
            <a:pPr lvl="1"/>
            <a:r>
              <a:rPr lang="en-US" sz="2000" dirty="0"/>
              <a:t>Industrial</a:t>
            </a:r>
          </a:p>
          <a:p>
            <a:pPr lvl="1"/>
            <a:r>
              <a:rPr lang="en-US" sz="2000" dirty="0"/>
              <a:t>Personality </a:t>
            </a:r>
            <a:r>
              <a:rPr lang="en-US" sz="2000" dirty="0" smtClean="0"/>
              <a:t>– Myers-Briggs Type Indicator (MBTI)</a:t>
            </a:r>
            <a:endParaRPr lang="en-US" sz="2000" dirty="0"/>
          </a:p>
          <a:p>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5</a:t>
            </a:fld>
            <a:endParaRPr lang="en-US" dirty="0"/>
          </a:p>
        </p:txBody>
      </p:sp>
    </p:spTree>
    <p:extLst>
      <p:ext uri="{BB962C8B-B14F-4D97-AF65-F5344CB8AC3E}">
        <p14:creationId xmlns:p14="http://schemas.microsoft.com/office/powerpoint/2010/main" val="405252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a:xfrm>
            <a:off x="533400" y="1066800"/>
            <a:ext cx="6781800" cy="3733800"/>
          </a:xfrm>
        </p:spPr>
        <p:txBody>
          <a:bodyPr>
            <a:noAutofit/>
          </a:bodyPr>
          <a:lstStyle/>
          <a:p>
            <a:r>
              <a:rPr lang="en-US" sz="2000" b="1" dirty="0" smtClean="0"/>
              <a:t>Myers-Briggs Type Indicator (MBTI)</a:t>
            </a:r>
            <a:endParaRPr lang="en-US" sz="2000" b="1" dirty="0"/>
          </a:p>
          <a:p>
            <a:pPr lvl="1"/>
            <a:r>
              <a:rPr lang="en-US" sz="2000" b="1" dirty="0" smtClean="0">
                <a:solidFill>
                  <a:srgbClr val="FF0000"/>
                </a:solidFill>
              </a:rPr>
              <a:t>I</a:t>
            </a:r>
            <a:r>
              <a:rPr lang="en-US" sz="2000" dirty="0" smtClean="0"/>
              <a:t>ntroversion/</a:t>
            </a:r>
            <a:r>
              <a:rPr lang="en-US" sz="2000" b="1" dirty="0" smtClean="0">
                <a:solidFill>
                  <a:srgbClr val="FF0000"/>
                </a:solidFill>
              </a:rPr>
              <a:t>E</a:t>
            </a:r>
            <a:r>
              <a:rPr lang="en-US" sz="2000" dirty="0" smtClean="0"/>
              <a:t>xtraversion</a:t>
            </a:r>
          </a:p>
          <a:p>
            <a:pPr lvl="2"/>
            <a:r>
              <a:rPr lang="en-US" sz="2000" b="1" dirty="0" smtClean="0">
                <a:solidFill>
                  <a:srgbClr val="FF0000"/>
                </a:solidFill>
              </a:rPr>
              <a:t>I</a:t>
            </a:r>
            <a:r>
              <a:rPr lang="en-US" sz="2000" dirty="0" smtClean="0"/>
              <a:t>ntroverts </a:t>
            </a:r>
          </a:p>
          <a:p>
            <a:pPr lvl="3"/>
            <a:r>
              <a:rPr lang="en-US" sz="2000" dirty="0" smtClean="0"/>
              <a:t>get their energy from working independently</a:t>
            </a:r>
          </a:p>
          <a:p>
            <a:pPr lvl="3"/>
            <a:r>
              <a:rPr lang="en-US" sz="2000" dirty="0" smtClean="0"/>
              <a:t>are </a:t>
            </a:r>
            <a:r>
              <a:rPr lang="en-US" sz="2000" i="1" dirty="0" smtClean="0"/>
              <a:t>thought</a:t>
            </a:r>
            <a:r>
              <a:rPr lang="en-US" sz="2000" dirty="0" smtClean="0"/>
              <a:t> oriented</a:t>
            </a:r>
          </a:p>
          <a:p>
            <a:pPr lvl="2"/>
            <a:r>
              <a:rPr lang="en-US" sz="2000" b="1" dirty="0" smtClean="0">
                <a:solidFill>
                  <a:srgbClr val="FF0000"/>
                </a:solidFill>
              </a:rPr>
              <a:t>E</a:t>
            </a:r>
            <a:r>
              <a:rPr lang="en-US" sz="2000" dirty="0" smtClean="0"/>
              <a:t>xtraverts </a:t>
            </a:r>
          </a:p>
          <a:p>
            <a:pPr lvl="3"/>
            <a:r>
              <a:rPr lang="en-US" sz="2000" dirty="0" smtClean="0"/>
              <a:t>get their energy from interacting with people</a:t>
            </a:r>
          </a:p>
          <a:p>
            <a:pPr lvl="3"/>
            <a:r>
              <a:rPr lang="en-US" sz="2000" dirty="0"/>
              <a:t>are </a:t>
            </a:r>
            <a:r>
              <a:rPr lang="en-US" sz="2000" i="1" dirty="0"/>
              <a:t>action</a:t>
            </a:r>
            <a:r>
              <a:rPr lang="en-US" sz="2000" dirty="0"/>
              <a:t> oriented</a:t>
            </a:r>
          </a:p>
          <a:p>
            <a:pPr lvl="2"/>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6</a:t>
            </a:fld>
            <a:endParaRPr lang="en-US" dirty="0"/>
          </a:p>
        </p:txBody>
      </p:sp>
    </p:spTree>
    <p:extLst>
      <p:ext uri="{BB962C8B-B14F-4D97-AF65-F5344CB8AC3E}">
        <p14:creationId xmlns:p14="http://schemas.microsoft.com/office/powerpoint/2010/main" val="4263676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p:txBody>
          <a:bodyPr>
            <a:normAutofit fontScale="92500" lnSpcReduction="20000"/>
          </a:bodyPr>
          <a:lstStyle/>
          <a:p>
            <a:r>
              <a:rPr lang="en-US" sz="2000" b="1" dirty="0" smtClean="0"/>
              <a:t>Myers-Briggs Type Indicator (MBTI)</a:t>
            </a:r>
            <a:endParaRPr lang="en-US" sz="2000" b="1" dirty="0"/>
          </a:p>
          <a:p>
            <a:pPr lvl="1"/>
            <a:r>
              <a:rPr lang="en-US" sz="2000" b="1" dirty="0" smtClean="0">
                <a:solidFill>
                  <a:srgbClr val="FF0000"/>
                </a:solidFill>
              </a:rPr>
              <a:t>S</a:t>
            </a:r>
            <a:r>
              <a:rPr lang="en-US" sz="2000" dirty="0" smtClean="0"/>
              <a:t>ensory/</a:t>
            </a:r>
            <a:r>
              <a:rPr lang="en-US" sz="2000" dirty="0" err="1" smtClean="0"/>
              <a:t>I</a:t>
            </a:r>
            <a:r>
              <a:rPr lang="en-US" sz="2000" b="1" dirty="0" err="1" smtClean="0">
                <a:solidFill>
                  <a:srgbClr val="FF0000"/>
                </a:solidFill>
              </a:rPr>
              <a:t>N</a:t>
            </a:r>
            <a:r>
              <a:rPr lang="en-US" sz="2000" dirty="0" err="1" smtClean="0"/>
              <a:t>tuitive</a:t>
            </a:r>
            <a:endParaRPr lang="en-US" sz="2000" dirty="0" smtClean="0"/>
          </a:p>
          <a:p>
            <a:pPr lvl="2"/>
            <a:r>
              <a:rPr lang="en-US" sz="2000" b="1" dirty="0" smtClean="0">
                <a:solidFill>
                  <a:srgbClr val="FF0000"/>
                </a:solidFill>
              </a:rPr>
              <a:t>S</a:t>
            </a:r>
            <a:r>
              <a:rPr lang="en-US" sz="2000" dirty="0" smtClean="0"/>
              <a:t>ensory people</a:t>
            </a:r>
          </a:p>
          <a:p>
            <a:pPr lvl="3"/>
            <a:r>
              <a:rPr lang="en-US" sz="2000" dirty="0" smtClean="0"/>
              <a:t>Prefer the tangible/concrete.  </a:t>
            </a:r>
          </a:p>
          <a:p>
            <a:pPr lvl="3"/>
            <a:r>
              <a:rPr lang="en-US" sz="2000" dirty="0" smtClean="0"/>
              <a:t>They like and need details.  </a:t>
            </a:r>
          </a:p>
          <a:p>
            <a:pPr lvl="3"/>
            <a:r>
              <a:rPr lang="en-US" sz="2000" dirty="0" smtClean="0"/>
              <a:t>They are project “completers.”</a:t>
            </a:r>
          </a:p>
          <a:p>
            <a:pPr lvl="3"/>
            <a:r>
              <a:rPr lang="en-US" sz="2000" dirty="0" smtClean="0"/>
              <a:t>They tend to stick with the “tried and true.”</a:t>
            </a:r>
          </a:p>
          <a:p>
            <a:pPr lvl="2"/>
            <a:r>
              <a:rPr lang="en-US" sz="2000" dirty="0" err="1" smtClean="0"/>
              <a:t>I</a:t>
            </a:r>
            <a:r>
              <a:rPr lang="en-US" sz="2000" b="1" dirty="0" err="1" smtClean="0">
                <a:solidFill>
                  <a:srgbClr val="FF0000"/>
                </a:solidFill>
              </a:rPr>
              <a:t>N</a:t>
            </a:r>
            <a:r>
              <a:rPr lang="en-US" sz="2000" dirty="0" err="1" smtClean="0"/>
              <a:t>tuitive</a:t>
            </a:r>
            <a:r>
              <a:rPr lang="en-US" sz="2000" dirty="0" smtClean="0"/>
              <a:t> people</a:t>
            </a:r>
          </a:p>
          <a:p>
            <a:pPr lvl="3"/>
            <a:r>
              <a:rPr lang="en-US" sz="2000" dirty="0" smtClean="0"/>
              <a:t>Prefer the conceptual/abstract.  </a:t>
            </a:r>
          </a:p>
          <a:p>
            <a:pPr lvl="3"/>
            <a:r>
              <a:rPr lang="en-US" sz="2000" dirty="0" smtClean="0"/>
              <a:t>They like the “big picture.”  </a:t>
            </a:r>
          </a:p>
          <a:p>
            <a:pPr lvl="3"/>
            <a:r>
              <a:rPr lang="en-US" sz="2000" dirty="0" smtClean="0"/>
              <a:t>They are project “starters.”</a:t>
            </a:r>
          </a:p>
          <a:p>
            <a:pPr lvl="3"/>
            <a:r>
              <a:rPr lang="en-US" sz="2000" dirty="0" smtClean="0"/>
              <a:t>They like new ideas and concepts</a:t>
            </a:r>
            <a:endParaRPr lang="en-US" sz="2000" dirty="0"/>
          </a:p>
          <a:p>
            <a:endParaRPr lang="en-US" dirty="0"/>
          </a:p>
        </p:txBody>
      </p:sp>
      <p:sp>
        <p:nvSpPr>
          <p:cNvPr id="4" name="Slide Number Placeholder 3"/>
          <p:cNvSpPr>
            <a:spLocks noGrp="1"/>
          </p:cNvSpPr>
          <p:nvPr>
            <p:ph type="sldNum" sz="quarter" idx="12"/>
          </p:nvPr>
        </p:nvSpPr>
        <p:spPr/>
        <p:txBody>
          <a:bodyPr/>
          <a:lstStyle/>
          <a:p>
            <a:fld id="{6DA00A6A-2322-46D0-B7CD-D88CB0E2328E}" type="slidenum">
              <a:rPr lang="en-US" smtClean="0"/>
              <a:t>7</a:t>
            </a:fld>
            <a:endParaRPr lang="en-US" dirty="0"/>
          </a:p>
        </p:txBody>
      </p:sp>
    </p:spTree>
    <p:extLst>
      <p:ext uri="{BB962C8B-B14F-4D97-AF65-F5344CB8AC3E}">
        <p14:creationId xmlns:p14="http://schemas.microsoft.com/office/powerpoint/2010/main" val="1017053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a:xfrm>
            <a:off x="838200" y="914400"/>
            <a:ext cx="7520940" cy="4038600"/>
          </a:xfrm>
        </p:spPr>
        <p:txBody>
          <a:bodyPr>
            <a:normAutofit fontScale="92500" lnSpcReduction="20000"/>
          </a:bodyPr>
          <a:lstStyle/>
          <a:p>
            <a:r>
              <a:rPr lang="en-US" sz="2000" b="1" dirty="0" smtClean="0"/>
              <a:t>Myers-Briggs Type Indicator (MBTI)</a:t>
            </a:r>
            <a:endParaRPr lang="en-US" sz="2000" b="1" dirty="0"/>
          </a:p>
          <a:p>
            <a:pPr lvl="1"/>
            <a:r>
              <a:rPr lang="en-US" sz="2000" b="1" dirty="0" smtClean="0">
                <a:solidFill>
                  <a:srgbClr val="FF0000"/>
                </a:solidFill>
              </a:rPr>
              <a:t>T</a:t>
            </a:r>
            <a:r>
              <a:rPr lang="en-US" sz="2000" dirty="0" smtClean="0"/>
              <a:t>hinking/</a:t>
            </a:r>
            <a:r>
              <a:rPr lang="en-US" sz="2000" b="1" dirty="0" smtClean="0">
                <a:solidFill>
                  <a:srgbClr val="FF0000"/>
                </a:solidFill>
              </a:rPr>
              <a:t>F</a:t>
            </a:r>
            <a:r>
              <a:rPr lang="en-US" sz="2000" dirty="0" smtClean="0"/>
              <a:t>eeling</a:t>
            </a:r>
          </a:p>
          <a:p>
            <a:pPr lvl="2"/>
            <a:r>
              <a:rPr lang="en-US" sz="2000" b="1" dirty="0" smtClean="0">
                <a:solidFill>
                  <a:srgbClr val="FF0000"/>
                </a:solidFill>
              </a:rPr>
              <a:t>T</a:t>
            </a:r>
            <a:r>
              <a:rPr lang="en-US" sz="2000" dirty="0" smtClean="0"/>
              <a:t>hinkers </a:t>
            </a:r>
          </a:p>
          <a:p>
            <a:pPr lvl="3"/>
            <a:r>
              <a:rPr lang="en-US" sz="2000" dirty="0" smtClean="0"/>
              <a:t>focus on facts and processes</a:t>
            </a:r>
          </a:p>
          <a:p>
            <a:pPr marL="685800" lvl="4" indent="-169164"/>
            <a:r>
              <a:rPr lang="en-US" sz="2000" dirty="0"/>
              <a:t>enjoy technical and scientific fields where logic is important. </a:t>
            </a:r>
          </a:p>
          <a:p>
            <a:pPr marL="685800" lvl="4" indent="-169164"/>
            <a:r>
              <a:rPr lang="en-US" sz="2000" dirty="0"/>
              <a:t>notice inconsistencies. </a:t>
            </a:r>
          </a:p>
          <a:p>
            <a:pPr marL="685800" lvl="4" indent="-169164"/>
            <a:r>
              <a:rPr lang="en-US" sz="2000" dirty="0"/>
              <a:t>look for logical explanations or solutions to most everything. </a:t>
            </a:r>
          </a:p>
          <a:p>
            <a:pPr marL="685800" lvl="4" indent="-169164"/>
            <a:r>
              <a:rPr lang="en-US" sz="2000" dirty="0"/>
              <a:t>believe telling the truth is more important than being tactful. </a:t>
            </a:r>
          </a:p>
          <a:p>
            <a:pPr lvl="2"/>
            <a:r>
              <a:rPr lang="en-US" sz="2000" b="1" dirty="0" smtClean="0">
                <a:solidFill>
                  <a:srgbClr val="FF0000"/>
                </a:solidFill>
              </a:rPr>
              <a:t>F</a:t>
            </a:r>
            <a:r>
              <a:rPr lang="en-US" sz="2000" dirty="0" smtClean="0"/>
              <a:t>eelers </a:t>
            </a:r>
          </a:p>
          <a:p>
            <a:pPr lvl="3"/>
            <a:r>
              <a:rPr lang="en-US" sz="2000" dirty="0" smtClean="0"/>
              <a:t>focus on the “people” aspects of problems/issues</a:t>
            </a:r>
          </a:p>
          <a:p>
            <a:pPr marL="685800" lvl="4" indent="-169164"/>
            <a:r>
              <a:rPr lang="en-US" sz="2000" b="0" dirty="0"/>
              <a:t>Are concerned with harmony and nervous when it is missing. </a:t>
            </a:r>
          </a:p>
          <a:p>
            <a:pPr marL="685800" lvl="4" indent="-169164"/>
            <a:r>
              <a:rPr lang="en-US" sz="2000" b="0" dirty="0"/>
              <a:t>look for what is important to others and express concern for others. </a:t>
            </a:r>
          </a:p>
          <a:p>
            <a:pPr marL="685800" lvl="4" indent="-169164"/>
            <a:r>
              <a:rPr lang="en-US" sz="2000" b="0" dirty="0"/>
              <a:t>believe being tactful is more important than telling the “cold” truth. </a:t>
            </a:r>
          </a:p>
          <a:p>
            <a:pPr lvl="3"/>
            <a:endParaRPr lang="en-US" sz="2000" dirty="0" smtClean="0"/>
          </a:p>
          <a:p>
            <a:pPr lvl="3"/>
            <a:endParaRPr lang="en-US" sz="2000" dirty="0"/>
          </a:p>
        </p:txBody>
      </p:sp>
      <p:sp>
        <p:nvSpPr>
          <p:cNvPr id="4" name="Slide Number Placeholder 3"/>
          <p:cNvSpPr>
            <a:spLocks noGrp="1"/>
          </p:cNvSpPr>
          <p:nvPr>
            <p:ph type="sldNum" sz="quarter" idx="12"/>
          </p:nvPr>
        </p:nvSpPr>
        <p:spPr/>
        <p:txBody>
          <a:bodyPr/>
          <a:lstStyle/>
          <a:p>
            <a:fld id="{6DA00A6A-2322-46D0-B7CD-D88CB0E2328E}" type="slidenum">
              <a:rPr lang="en-US" smtClean="0"/>
              <a:t>8</a:t>
            </a:fld>
            <a:endParaRPr lang="en-US" dirty="0"/>
          </a:p>
        </p:txBody>
      </p:sp>
    </p:spTree>
    <p:extLst>
      <p:ext uri="{BB962C8B-B14F-4D97-AF65-F5344CB8AC3E}">
        <p14:creationId xmlns:p14="http://schemas.microsoft.com/office/powerpoint/2010/main" val="342822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Your Team</a:t>
            </a:r>
          </a:p>
        </p:txBody>
      </p:sp>
      <p:sp>
        <p:nvSpPr>
          <p:cNvPr id="3" name="Content Placeholder 2"/>
          <p:cNvSpPr>
            <a:spLocks noGrp="1"/>
          </p:cNvSpPr>
          <p:nvPr>
            <p:ph idx="1"/>
          </p:nvPr>
        </p:nvSpPr>
        <p:spPr>
          <a:xfrm>
            <a:off x="822960" y="1100628"/>
            <a:ext cx="7520940" cy="3623771"/>
          </a:xfrm>
        </p:spPr>
        <p:txBody>
          <a:bodyPr>
            <a:normAutofit/>
          </a:bodyPr>
          <a:lstStyle/>
          <a:p>
            <a:r>
              <a:rPr lang="en-US" sz="2000" b="1" dirty="0" smtClean="0"/>
              <a:t>Myers-Briggs Type Indicator (MBTI)</a:t>
            </a:r>
            <a:endParaRPr lang="en-US" sz="2000" b="1" dirty="0"/>
          </a:p>
          <a:p>
            <a:pPr lvl="1"/>
            <a:r>
              <a:rPr lang="en-US" sz="2000" b="1" dirty="0" smtClean="0">
                <a:solidFill>
                  <a:srgbClr val="FF0000"/>
                </a:solidFill>
              </a:rPr>
              <a:t>J</a:t>
            </a:r>
            <a:r>
              <a:rPr lang="en-US" sz="2000" dirty="0" smtClean="0"/>
              <a:t>udging/</a:t>
            </a:r>
            <a:r>
              <a:rPr lang="en-US" sz="2000" b="1" dirty="0" smtClean="0">
                <a:solidFill>
                  <a:srgbClr val="FF0000"/>
                </a:solidFill>
              </a:rPr>
              <a:t>P</a:t>
            </a:r>
            <a:r>
              <a:rPr lang="en-US" sz="2000" dirty="0" smtClean="0"/>
              <a:t>erceiving</a:t>
            </a:r>
          </a:p>
          <a:p>
            <a:pPr lvl="2"/>
            <a:r>
              <a:rPr lang="en-US" sz="2000" b="1" dirty="0" smtClean="0">
                <a:solidFill>
                  <a:srgbClr val="FF0000"/>
                </a:solidFill>
              </a:rPr>
              <a:t>J</a:t>
            </a:r>
            <a:r>
              <a:rPr lang="en-US" sz="2000" dirty="0" smtClean="0"/>
              <a:t>udgmental people</a:t>
            </a:r>
          </a:p>
          <a:p>
            <a:pPr lvl="3"/>
            <a:r>
              <a:rPr lang="en-US" sz="2000" dirty="0" smtClean="0"/>
              <a:t>Prefer structure and defer to “rules.”</a:t>
            </a:r>
          </a:p>
          <a:p>
            <a:pPr lvl="3"/>
            <a:r>
              <a:rPr lang="en-US" sz="2000" dirty="0"/>
              <a:t>Are task </a:t>
            </a:r>
            <a:r>
              <a:rPr lang="en-US" sz="2000" dirty="0" smtClean="0"/>
              <a:t>oriented</a:t>
            </a:r>
          </a:p>
          <a:p>
            <a:pPr lvl="3"/>
            <a:r>
              <a:rPr lang="en-US" sz="2000" dirty="0"/>
              <a:t>Plan work to avoid rushing just before a deadline</a:t>
            </a:r>
            <a:endParaRPr lang="en-US" sz="2000" dirty="0" smtClean="0"/>
          </a:p>
          <a:p>
            <a:pPr lvl="2"/>
            <a:r>
              <a:rPr lang="en-US" sz="2000" b="1" dirty="0" smtClean="0">
                <a:solidFill>
                  <a:srgbClr val="FF0000"/>
                </a:solidFill>
              </a:rPr>
              <a:t>P</a:t>
            </a:r>
            <a:r>
              <a:rPr lang="en-US" sz="2000" dirty="0" smtClean="0"/>
              <a:t>erceptive people </a:t>
            </a:r>
          </a:p>
          <a:p>
            <a:pPr lvl="3"/>
            <a:r>
              <a:rPr lang="en-US" sz="2000" dirty="0" smtClean="0"/>
              <a:t>Prefer flexibility and can see rules as limiting or arbitrary</a:t>
            </a:r>
          </a:p>
          <a:p>
            <a:pPr lvl="3"/>
            <a:r>
              <a:rPr lang="en-US" sz="2000" dirty="0"/>
              <a:t>Like to approach work as play or mix work and </a:t>
            </a:r>
            <a:r>
              <a:rPr lang="en-US" sz="2000" dirty="0" smtClean="0"/>
              <a:t>play</a:t>
            </a:r>
          </a:p>
          <a:p>
            <a:pPr lvl="3"/>
            <a:r>
              <a:rPr lang="en-US" sz="2000" dirty="0"/>
              <a:t>Are stimulated by an approaching deadline</a:t>
            </a:r>
            <a:endParaRPr lang="en-US" sz="2000" dirty="0" smtClean="0"/>
          </a:p>
          <a:p>
            <a:pPr lvl="3"/>
            <a:endParaRPr lang="en-US" sz="2000" dirty="0"/>
          </a:p>
          <a:p>
            <a:pPr lvl="3"/>
            <a:endParaRPr lang="en-US" sz="2000" dirty="0" smtClean="0"/>
          </a:p>
        </p:txBody>
      </p:sp>
      <p:sp>
        <p:nvSpPr>
          <p:cNvPr id="4" name="Slide Number Placeholder 3"/>
          <p:cNvSpPr>
            <a:spLocks noGrp="1"/>
          </p:cNvSpPr>
          <p:nvPr>
            <p:ph type="sldNum" sz="quarter" idx="12"/>
          </p:nvPr>
        </p:nvSpPr>
        <p:spPr/>
        <p:txBody>
          <a:bodyPr/>
          <a:lstStyle/>
          <a:p>
            <a:fld id="{6DA00A6A-2322-46D0-B7CD-D88CB0E2328E}" type="slidenum">
              <a:rPr lang="en-US" smtClean="0"/>
              <a:t>9</a:t>
            </a:fld>
            <a:endParaRPr lang="en-US" dirty="0"/>
          </a:p>
        </p:txBody>
      </p:sp>
    </p:spTree>
    <p:extLst>
      <p:ext uri="{BB962C8B-B14F-4D97-AF65-F5344CB8AC3E}">
        <p14:creationId xmlns:p14="http://schemas.microsoft.com/office/powerpoint/2010/main" val="2387007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4320</TotalTime>
  <Words>1272</Words>
  <Application>Microsoft Office PowerPoint</Application>
  <PresentationFormat>On-screen Show (4:3)</PresentationFormat>
  <Paragraphs>274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Angles</vt:lpstr>
      <vt:lpstr>Shifting the Audit Paradigm</vt:lpstr>
      <vt:lpstr>Shifting the Audit Paradigm</vt:lpstr>
      <vt:lpstr>Agenda</vt:lpstr>
      <vt:lpstr>Building Your Team</vt:lpstr>
      <vt:lpstr>Building Your Team</vt:lpstr>
      <vt:lpstr>Building Your Team</vt:lpstr>
      <vt:lpstr>Building Your Team</vt:lpstr>
      <vt:lpstr>Building Your Team</vt:lpstr>
      <vt:lpstr>Building Your Team</vt:lpstr>
      <vt:lpstr>Building Your Team</vt:lpstr>
      <vt:lpstr>Building Your Team</vt:lpstr>
      <vt:lpstr>Building Your Team</vt:lpstr>
      <vt:lpstr>Keeping Audit Relevant</vt:lpstr>
      <vt:lpstr>Keeping Audit Relevant</vt:lpstr>
      <vt:lpstr>Keeping Audit Relevant</vt:lpstr>
      <vt:lpstr>Keeping Audit Relevant</vt:lpstr>
      <vt:lpstr>Keeping Audit Relevant</vt:lpstr>
      <vt:lpstr>Keeping Audit Relevant</vt:lpstr>
      <vt:lpstr>Keeping Audit Relevant</vt:lpstr>
      <vt:lpstr>Keeping Audit Relevant</vt:lpstr>
      <vt:lpstr>Keeping Audit Relevant</vt:lpstr>
      <vt:lpstr>Keeping Audit Relevant</vt:lpstr>
      <vt:lpstr>Keeping Audit Relevant</vt:lpstr>
      <vt:lpstr>World Class Audit Organization</vt:lpstr>
      <vt:lpstr>World Class Audit Organization</vt:lpstr>
      <vt:lpstr>World Class Audit Organization</vt:lpstr>
      <vt:lpstr>World Class Audit Organization</vt:lpstr>
      <vt:lpstr>World Class Audit Organization</vt:lpstr>
      <vt:lpstr>PowerPoint Presentation</vt:lpstr>
      <vt:lpstr>Contact Information:</vt:lpstr>
    </vt:vector>
  </TitlesOfParts>
  <Company>U.S. House of Representatives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World Class Audit Organization</dc:title>
  <dc:creator>Grafenstine, Theresa</dc:creator>
  <cp:lastModifiedBy>jhornste</cp:lastModifiedBy>
  <cp:revision>251</cp:revision>
  <cp:lastPrinted>2013-02-19T19:55:11Z</cp:lastPrinted>
  <dcterms:created xsi:type="dcterms:W3CDTF">2011-12-15T19:24:59Z</dcterms:created>
  <dcterms:modified xsi:type="dcterms:W3CDTF">2013-05-15T15:28:38Z</dcterms:modified>
</cp:coreProperties>
</file>