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Lst>
  <p:notesMasterIdLst>
    <p:notesMasterId r:id="rId66"/>
  </p:notesMasterIdLst>
  <p:sldIdLst>
    <p:sldId id="256" r:id="rId2"/>
    <p:sldId id="257" r:id="rId3"/>
    <p:sldId id="259" r:id="rId4"/>
    <p:sldId id="284"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83" r:id="rId20"/>
    <p:sldId id="289" r:id="rId21"/>
    <p:sldId id="291" r:id="rId22"/>
    <p:sldId id="296" r:id="rId23"/>
    <p:sldId id="295" r:id="rId24"/>
    <p:sldId id="350" r:id="rId25"/>
    <p:sldId id="297" r:id="rId26"/>
    <p:sldId id="298" r:id="rId27"/>
    <p:sldId id="300" r:id="rId28"/>
    <p:sldId id="299" r:id="rId29"/>
    <p:sldId id="302" r:id="rId30"/>
    <p:sldId id="303" r:id="rId31"/>
    <p:sldId id="341" r:id="rId32"/>
    <p:sldId id="287" r:id="rId33"/>
    <p:sldId id="282" r:id="rId34"/>
    <p:sldId id="281" r:id="rId35"/>
    <p:sldId id="305" r:id="rId36"/>
    <p:sldId id="329" r:id="rId37"/>
    <p:sldId id="346" r:id="rId38"/>
    <p:sldId id="344" r:id="rId39"/>
    <p:sldId id="334" r:id="rId40"/>
    <p:sldId id="330" r:id="rId41"/>
    <p:sldId id="351" r:id="rId42"/>
    <p:sldId id="308" r:id="rId43"/>
    <p:sldId id="332" r:id="rId44"/>
    <p:sldId id="309" r:id="rId45"/>
    <p:sldId id="347" r:id="rId46"/>
    <p:sldId id="313" r:id="rId47"/>
    <p:sldId id="315" r:id="rId48"/>
    <p:sldId id="340" r:id="rId49"/>
    <p:sldId id="310" r:id="rId50"/>
    <p:sldId id="338" r:id="rId51"/>
    <p:sldId id="339" r:id="rId52"/>
    <p:sldId id="316" r:id="rId53"/>
    <p:sldId id="312" r:id="rId54"/>
    <p:sldId id="319" r:id="rId55"/>
    <p:sldId id="320" r:id="rId56"/>
    <p:sldId id="321" r:id="rId57"/>
    <p:sldId id="324" r:id="rId58"/>
    <p:sldId id="325" r:id="rId59"/>
    <p:sldId id="326" r:id="rId60"/>
    <p:sldId id="327" r:id="rId61"/>
    <p:sldId id="333" r:id="rId62"/>
    <p:sldId id="328" r:id="rId63"/>
    <p:sldId id="348" r:id="rId64"/>
    <p:sldId id="275"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3366CC"/>
    <a:srgbClr val="FFFF66"/>
    <a:srgbClr val="FFCC66"/>
    <a:srgbClr val="003366"/>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674" y="-30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Sheet1!$B$5</c:f>
              <c:strCache>
                <c:ptCount val="1"/>
                <c:pt idx="0">
                  <c:v>Employess</c:v>
                </c:pt>
              </c:strCache>
            </c:strRef>
          </c:tx>
          <c:spPr>
            <a:ln>
              <a:solidFill>
                <a:schemeClr val="accent1"/>
              </a:solidFill>
            </a:ln>
          </c:spPr>
          <c:marker>
            <c:symbol val="circle"/>
            <c:size val="8"/>
            <c:spPr>
              <a:solidFill>
                <a:schemeClr val="accent1"/>
              </a:solidFill>
            </c:spPr>
          </c:marker>
          <c:cat>
            <c:numRef>
              <c:f>Sheet1!$A$6:$A$8</c:f>
              <c:numCache>
                <c:formatCode>General</c:formatCode>
                <c:ptCount val="3"/>
              </c:numCache>
            </c:numRef>
          </c:cat>
          <c:val>
            <c:numRef>
              <c:f>Sheet1!$B$6:$B$8</c:f>
              <c:numCache>
                <c:formatCode>0%</c:formatCode>
                <c:ptCount val="3"/>
                <c:pt idx="0">
                  <c:v>0.28000000000000003</c:v>
                </c:pt>
                <c:pt idx="1">
                  <c:v>0.75</c:v>
                </c:pt>
              </c:numCache>
            </c:numRef>
          </c:val>
          <c:smooth val="0"/>
        </c:ser>
        <c:ser>
          <c:idx val="1"/>
          <c:order val="1"/>
          <c:tx>
            <c:strRef>
              <c:f>Sheet1!$C$5</c:f>
              <c:strCache>
                <c:ptCount val="1"/>
                <c:pt idx="0">
                  <c:v>Management</c:v>
                </c:pt>
              </c:strCache>
            </c:strRef>
          </c:tx>
          <c:spPr>
            <a:ln>
              <a:solidFill>
                <a:schemeClr val="accent2"/>
              </a:solidFill>
            </a:ln>
          </c:spPr>
          <c:marker>
            <c:symbol val="circle"/>
            <c:size val="8"/>
            <c:spPr>
              <a:solidFill>
                <a:schemeClr val="accent2"/>
              </a:solidFill>
            </c:spPr>
          </c:marker>
          <c:cat>
            <c:numRef>
              <c:f>Sheet1!$A$6:$A$8</c:f>
              <c:numCache>
                <c:formatCode>General</c:formatCode>
                <c:ptCount val="3"/>
              </c:numCache>
            </c:numRef>
          </c:cat>
          <c:val>
            <c:numRef>
              <c:f>Sheet1!$C$6:$C$8</c:f>
              <c:numCache>
                <c:formatCode>0%</c:formatCode>
                <c:ptCount val="3"/>
                <c:pt idx="0">
                  <c:v>0.8</c:v>
                </c:pt>
                <c:pt idx="1">
                  <c:v>0.85</c:v>
                </c:pt>
              </c:numCache>
            </c:numRef>
          </c:val>
          <c:smooth val="0"/>
        </c:ser>
        <c:dLbls>
          <c:showLegendKey val="0"/>
          <c:showVal val="0"/>
          <c:showCatName val="0"/>
          <c:showSerName val="0"/>
          <c:showPercent val="0"/>
          <c:showBubbleSize val="0"/>
        </c:dLbls>
        <c:marker val="1"/>
        <c:smooth val="0"/>
        <c:axId val="139055104"/>
        <c:axId val="139057024"/>
      </c:lineChart>
      <c:catAx>
        <c:axId val="139055104"/>
        <c:scaling>
          <c:orientation val="minMax"/>
        </c:scaling>
        <c:delete val="0"/>
        <c:axPos val="b"/>
        <c:numFmt formatCode="General" sourceLinked="1"/>
        <c:majorTickMark val="out"/>
        <c:minorTickMark val="none"/>
        <c:tickLblPos val="nextTo"/>
        <c:crossAx val="139057024"/>
        <c:crosses val="autoZero"/>
        <c:auto val="1"/>
        <c:lblAlgn val="ctr"/>
        <c:lblOffset val="100"/>
        <c:noMultiLvlLbl val="0"/>
      </c:catAx>
      <c:valAx>
        <c:axId val="139057024"/>
        <c:scaling>
          <c:orientation val="minMax"/>
        </c:scaling>
        <c:delete val="0"/>
        <c:axPos val="l"/>
        <c:majorGridlines/>
        <c:numFmt formatCode="0%" sourceLinked="1"/>
        <c:majorTickMark val="out"/>
        <c:minorTickMark val="none"/>
        <c:tickLblPos val="nextTo"/>
        <c:crossAx val="139055104"/>
        <c:crosses val="autoZero"/>
        <c:crossBetween val="between"/>
      </c:valAx>
    </c:plotArea>
    <c:legend>
      <c:legendPos val="r"/>
      <c:layout>
        <c:manualLayout>
          <c:xMode val="edge"/>
          <c:yMode val="edge"/>
          <c:x val="0.82379120879120882"/>
          <c:y val="0.45287729658792653"/>
          <c:w val="0.16521978021978023"/>
          <c:h val="0.14702318460192476"/>
        </c:manualLayout>
      </c:layout>
      <c:overlay val="0"/>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A7FB9E-E2DE-42E6-9901-442C51472F0B}" type="doc">
      <dgm:prSet loTypeId="urn:microsoft.com/office/officeart/2005/8/layout/pyramid1" loCatId="pyramid" qsTypeId="urn:microsoft.com/office/officeart/2005/8/quickstyle/simple1" qsCatId="simple" csTypeId="urn:microsoft.com/office/officeart/2005/8/colors/accent1_2" csCatId="accent1" phldr="1"/>
      <dgm:spPr/>
    </dgm:pt>
    <dgm:pt modelId="{13C64EDD-C8AC-4899-9778-64A1CE921E5C}">
      <dgm:prSet phldrT="[Text]" custT="1"/>
      <dgm:spPr>
        <a:solidFill>
          <a:srgbClr val="FFFF66"/>
        </a:solidFill>
      </dgm:spPr>
      <dgm:t>
        <a:bodyPr/>
        <a:lstStyle/>
        <a:p>
          <a:endParaRPr lang="en-US" sz="1400" dirty="0" smtClean="0"/>
        </a:p>
        <a:p>
          <a:endParaRPr lang="en-US" sz="1400" dirty="0" smtClean="0"/>
        </a:p>
        <a:p>
          <a:r>
            <a:rPr lang="en-US" sz="1600" b="1" dirty="0" smtClean="0">
              <a:solidFill>
                <a:schemeClr val="tx1"/>
              </a:solidFill>
            </a:rPr>
            <a:t>Inattention</a:t>
          </a:r>
          <a:br>
            <a:rPr lang="en-US" sz="1600" b="1" dirty="0" smtClean="0">
              <a:solidFill>
                <a:schemeClr val="tx1"/>
              </a:solidFill>
            </a:rPr>
          </a:br>
          <a:r>
            <a:rPr lang="en-US" sz="1600" b="1" dirty="0" smtClean="0">
              <a:solidFill>
                <a:schemeClr val="tx1"/>
              </a:solidFill>
            </a:rPr>
            <a:t> to </a:t>
          </a:r>
          <a:r>
            <a:rPr lang="en-US" sz="1600" b="1" dirty="0" smtClean="0">
              <a:solidFill>
                <a:srgbClr val="C00000"/>
              </a:solidFill>
            </a:rPr>
            <a:t>Results</a:t>
          </a:r>
          <a:endParaRPr lang="en-US" sz="1600" b="1" dirty="0">
            <a:solidFill>
              <a:srgbClr val="C00000"/>
            </a:solidFill>
          </a:endParaRPr>
        </a:p>
      </dgm:t>
    </dgm:pt>
    <dgm:pt modelId="{87271A11-8CCF-4480-BC4B-93C524EC8833}" type="parTrans" cxnId="{4FCF04E1-42B3-4129-A65C-6D31B75A4166}">
      <dgm:prSet/>
      <dgm:spPr/>
      <dgm:t>
        <a:bodyPr/>
        <a:lstStyle/>
        <a:p>
          <a:endParaRPr lang="en-US"/>
        </a:p>
      </dgm:t>
    </dgm:pt>
    <dgm:pt modelId="{D8333A12-ABB0-4502-9576-05BB1BDB0E40}" type="sibTrans" cxnId="{4FCF04E1-42B3-4129-A65C-6D31B75A4166}">
      <dgm:prSet/>
      <dgm:spPr/>
      <dgm:t>
        <a:bodyPr/>
        <a:lstStyle/>
        <a:p>
          <a:endParaRPr lang="en-US"/>
        </a:p>
      </dgm:t>
    </dgm:pt>
    <dgm:pt modelId="{EFA21216-C5D5-46CA-B982-6DB6A659C35E}">
      <dgm:prSet phldrT="[Text]" custT="1"/>
      <dgm:spPr>
        <a:solidFill>
          <a:srgbClr val="FFFF66"/>
        </a:solidFill>
      </dgm:spPr>
      <dgm:t>
        <a:bodyPr/>
        <a:lstStyle/>
        <a:p>
          <a:r>
            <a:rPr lang="en-US" sz="1800" b="1" dirty="0" smtClean="0">
              <a:solidFill>
                <a:schemeClr val="tx1"/>
              </a:solidFill>
            </a:rPr>
            <a:t>Avoidance of </a:t>
          </a:r>
          <a:r>
            <a:rPr lang="en-US" sz="1800" b="1" dirty="0" smtClean="0">
              <a:solidFill>
                <a:srgbClr val="C00000"/>
              </a:solidFill>
            </a:rPr>
            <a:t>Accountability</a:t>
          </a:r>
          <a:endParaRPr lang="en-US" sz="1800" b="1" dirty="0">
            <a:solidFill>
              <a:srgbClr val="C00000"/>
            </a:solidFill>
          </a:endParaRPr>
        </a:p>
      </dgm:t>
    </dgm:pt>
    <dgm:pt modelId="{0338641C-D790-4E3C-957A-E0810BB37ED8}" type="parTrans" cxnId="{AB216569-2D08-41C7-AA6D-663A19473794}">
      <dgm:prSet/>
      <dgm:spPr/>
      <dgm:t>
        <a:bodyPr/>
        <a:lstStyle/>
        <a:p>
          <a:endParaRPr lang="en-US"/>
        </a:p>
      </dgm:t>
    </dgm:pt>
    <dgm:pt modelId="{FD473FE1-2419-4FA9-9B11-38EDF5774025}" type="sibTrans" cxnId="{AB216569-2D08-41C7-AA6D-663A19473794}">
      <dgm:prSet/>
      <dgm:spPr/>
      <dgm:t>
        <a:bodyPr/>
        <a:lstStyle/>
        <a:p>
          <a:endParaRPr lang="en-US"/>
        </a:p>
      </dgm:t>
    </dgm:pt>
    <dgm:pt modelId="{BC87AE92-CD84-49B2-80F4-5CE8C7EBA442}">
      <dgm:prSet phldrT="[Text]" custT="1"/>
      <dgm:spPr>
        <a:solidFill>
          <a:srgbClr val="FFFF66"/>
        </a:solidFill>
      </dgm:spPr>
      <dgm:t>
        <a:bodyPr/>
        <a:lstStyle/>
        <a:p>
          <a:r>
            <a:rPr lang="en-US" sz="1800" b="1" dirty="0" smtClean="0">
              <a:solidFill>
                <a:schemeClr val="tx1"/>
              </a:solidFill>
            </a:rPr>
            <a:t>Lack of </a:t>
          </a:r>
          <a:br>
            <a:rPr lang="en-US" sz="1800" b="1" dirty="0" smtClean="0">
              <a:solidFill>
                <a:schemeClr val="tx1"/>
              </a:solidFill>
            </a:rPr>
          </a:br>
          <a:r>
            <a:rPr lang="en-US" sz="1800" b="1" dirty="0" smtClean="0">
              <a:solidFill>
                <a:srgbClr val="C00000"/>
              </a:solidFill>
            </a:rPr>
            <a:t>Commitment</a:t>
          </a:r>
          <a:endParaRPr lang="en-US" sz="1800" b="1" dirty="0">
            <a:solidFill>
              <a:srgbClr val="C00000"/>
            </a:solidFill>
          </a:endParaRPr>
        </a:p>
      </dgm:t>
    </dgm:pt>
    <dgm:pt modelId="{820CAAAE-1AA8-418B-BDB3-B4DF6A864957}" type="parTrans" cxnId="{F3B43570-FC51-4586-90F2-F7EE10760028}">
      <dgm:prSet/>
      <dgm:spPr/>
      <dgm:t>
        <a:bodyPr/>
        <a:lstStyle/>
        <a:p>
          <a:endParaRPr lang="en-US"/>
        </a:p>
      </dgm:t>
    </dgm:pt>
    <dgm:pt modelId="{A557C167-80E8-4A00-B55B-47788CEDE6B4}" type="sibTrans" cxnId="{F3B43570-FC51-4586-90F2-F7EE10760028}">
      <dgm:prSet/>
      <dgm:spPr/>
      <dgm:t>
        <a:bodyPr/>
        <a:lstStyle/>
        <a:p>
          <a:endParaRPr lang="en-US"/>
        </a:p>
      </dgm:t>
    </dgm:pt>
    <dgm:pt modelId="{22CE5D1B-FB1A-476A-8EF0-31F48FBC0E75}">
      <dgm:prSet phldrT="[Text]" custT="1"/>
      <dgm:spPr>
        <a:solidFill>
          <a:srgbClr val="FFFF66"/>
        </a:solidFill>
      </dgm:spPr>
      <dgm:t>
        <a:bodyPr/>
        <a:lstStyle/>
        <a:p>
          <a:r>
            <a:rPr lang="en-US" sz="1800" b="1" dirty="0" smtClean="0">
              <a:solidFill>
                <a:schemeClr val="tx1"/>
              </a:solidFill>
            </a:rPr>
            <a:t>Fear of </a:t>
          </a:r>
          <a:br>
            <a:rPr lang="en-US" sz="1800" b="1" dirty="0" smtClean="0">
              <a:solidFill>
                <a:schemeClr val="tx1"/>
              </a:solidFill>
            </a:rPr>
          </a:br>
          <a:r>
            <a:rPr lang="en-US" sz="1800" b="1" dirty="0" smtClean="0">
              <a:solidFill>
                <a:srgbClr val="C00000"/>
              </a:solidFill>
            </a:rPr>
            <a:t>Conflict</a:t>
          </a:r>
          <a:endParaRPr lang="en-US" sz="1800" b="1" dirty="0">
            <a:solidFill>
              <a:srgbClr val="C00000"/>
            </a:solidFill>
          </a:endParaRPr>
        </a:p>
      </dgm:t>
    </dgm:pt>
    <dgm:pt modelId="{8F5DDFB2-E2B4-4880-8F2A-4250B2C7AB03}" type="parTrans" cxnId="{3F7D8D64-D6DB-4D9D-9B47-F39556E8A244}">
      <dgm:prSet/>
      <dgm:spPr/>
      <dgm:t>
        <a:bodyPr/>
        <a:lstStyle/>
        <a:p>
          <a:endParaRPr lang="en-US"/>
        </a:p>
      </dgm:t>
    </dgm:pt>
    <dgm:pt modelId="{43F6FBEE-B31D-4E0F-BC18-071C543C3A4D}" type="sibTrans" cxnId="{3F7D8D64-D6DB-4D9D-9B47-F39556E8A244}">
      <dgm:prSet/>
      <dgm:spPr/>
      <dgm:t>
        <a:bodyPr/>
        <a:lstStyle/>
        <a:p>
          <a:endParaRPr lang="en-US"/>
        </a:p>
      </dgm:t>
    </dgm:pt>
    <dgm:pt modelId="{BDD43C60-316E-4C6A-A6BD-DCDF5196AE47}">
      <dgm:prSet phldrT="[Text]" custT="1"/>
      <dgm:spPr>
        <a:solidFill>
          <a:srgbClr val="FFFF66"/>
        </a:solidFill>
      </dgm:spPr>
      <dgm:t>
        <a:bodyPr/>
        <a:lstStyle/>
        <a:p>
          <a:r>
            <a:rPr lang="en-US" sz="1800" b="1" dirty="0" smtClean="0">
              <a:solidFill>
                <a:schemeClr val="tx1"/>
              </a:solidFill>
            </a:rPr>
            <a:t>Absence of </a:t>
          </a:r>
          <a:br>
            <a:rPr lang="en-US" sz="1800" b="1" dirty="0" smtClean="0">
              <a:solidFill>
                <a:schemeClr val="tx1"/>
              </a:solidFill>
            </a:rPr>
          </a:br>
          <a:r>
            <a:rPr lang="en-US" sz="1800" b="1" dirty="0" smtClean="0">
              <a:solidFill>
                <a:srgbClr val="C00000"/>
              </a:solidFill>
            </a:rPr>
            <a:t>Trust</a:t>
          </a:r>
          <a:endParaRPr lang="en-US" sz="1800" b="1" dirty="0">
            <a:solidFill>
              <a:srgbClr val="C00000"/>
            </a:solidFill>
          </a:endParaRPr>
        </a:p>
      </dgm:t>
    </dgm:pt>
    <dgm:pt modelId="{76742353-F7E3-4625-BD25-50DC9109250B}" type="parTrans" cxnId="{41742FA5-3189-4939-85EF-12B99BDC9958}">
      <dgm:prSet/>
      <dgm:spPr/>
      <dgm:t>
        <a:bodyPr/>
        <a:lstStyle/>
        <a:p>
          <a:endParaRPr lang="en-US"/>
        </a:p>
      </dgm:t>
    </dgm:pt>
    <dgm:pt modelId="{BE59990E-432E-4AFC-A3F9-47A64B7B507B}" type="sibTrans" cxnId="{41742FA5-3189-4939-85EF-12B99BDC9958}">
      <dgm:prSet/>
      <dgm:spPr/>
      <dgm:t>
        <a:bodyPr/>
        <a:lstStyle/>
        <a:p>
          <a:endParaRPr lang="en-US"/>
        </a:p>
      </dgm:t>
    </dgm:pt>
    <dgm:pt modelId="{333DE06F-9084-488C-AA73-D1D5B1C09FF2}" type="pres">
      <dgm:prSet presAssocID="{C1A7FB9E-E2DE-42E6-9901-442C51472F0B}" presName="Name0" presStyleCnt="0">
        <dgm:presLayoutVars>
          <dgm:dir/>
          <dgm:animLvl val="lvl"/>
          <dgm:resizeHandles val="exact"/>
        </dgm:presLayoutVars>
      </dgm:prSet>
      <dgm:spPr/>
    </dgm:pt>
    <dgm:pt modelId="{DB51B176-25CF-4F6E-9DB2-C39674E5A357}" type="pres">
      <dgm:prSet presAssocID="{13C64EDD-C8AC-4899-9778-64A1CE921E5C}" presName="Name8" presStyleCnt="0"/>
      <dgm:spPr/>
    </dgm:pt>
    <dgm:pt modelId="{F66475DA-4521-4B51-9241-880F7B7AC7FE}" type="pres">
      <dgm:prSet presAssocID="{13C64EDD-C8AC-4899-9778-64A1CE921E5C}" presName="level" presStyleLbl="node1" presStyleIdx="0" presStyleCnt="5" custLinFactNeighborY="-2793">
        <dgm:presLayoutVars>
          <dgm:chMax val="1"/>
          <dgm:bulletEnabled val="1"/>
        </dgm:presLayoutVars>
      </dgm:prSet>
      <dgm:spPr/>
      <dgm:t>
        <a:bodyPr/>
        <a:lstStyle/>
        <a:p>
          <a:endParaRPr lang="en-US"/>
        </a:p>
      </dgm:t>
    </dgm:pt>
    <dgm:pt modelId="{681EB74D-6D20-4D05-A91B-C55D4536DE7A}" type="pres">
      <dgm:prSet presAssocID="{13C64EDD-C8AC-4899-9778-64A1CE921E5C}" presName="levelTx" presStyleLbl="revTx" presStyleIdx="0" presStyleCnt="0">
        <dgm:presLayoutVars>
          <dgm:chMax val="1"/>
          <dgm:bulletEnabled val="1"/>
        </dgm:presLayoutVars>
      </dgm:prSet>
      <dgm:spPr/>
      <dgm:t>
        <a:bodyPr/>
        <a:lstStyle/>
        <a:p>
          <a:endParaRPr lang="en-US"/>
        </a:p>
      </dgm:t>
    </dgm:pt>
    <dgm:pt modelId="{CCC51C7B-077E-4C9A-95AF-5E729730B7D3}" type="pres">
      <dgm:prSet presAssocID="{EFA21216-C5D5-46CA-B982-6DB6A659C35E}" presName="Name8" presStyleCnt="0"/>
      <dgm:spPr/>
    </dgm:pt>
    <dgm:pt modelId="{BBEFBC33-1273-437C-9D7E-15A56053860C}" type="pres">
      <dgm:prSet presAssocID="{EFA21216-C5D5-46CA-B982-6DB6A659C35E}" presName="level" presStyleLbl="node1" presStyleIdx="1" presStyleCnt="5">
        <dgm:presLayoutVars>
          <dgm:chMax val="1"/>
          <dgm:bulletEnabled val="1"/>
        </dgm:presLayoutVars>
      </dgm:prSet>
      <dgm:spPr/>
      <dgm:t>
        <a:bodyPr/>
        <a:lstStyle/>
        <a:p>
          <a:endParaRPr lang="en-US"/>
        </a:p>
      </dgm:t>
    </dgm:pt>
    <dgm:pt modelId="{D2E1453E-6EF3-48BF-9DBA-7459B76D6C11}" type="pres">
      <dgm:prSet presAssocID="{EFA21216-C5D5-46CA-B982-6DB6A659C35E}" presName="levelTx" presStyleLbl="revTx" presStyleIdx="0" presStyleCnt="0">
        <dgm:presLayoutVars>
          <dgm:chMax val="1"/>
          <dgm:bulletEnabled val="1"/>
        </dgm:presLayoutVars>
      </dgm:prSet>
      <dgm:spPr/>
      <dgm:t>
        <a:bodyPr/>
        <a:lstStyle/>
        <a:p>
          <a:endParaRPr lang="en-US"/>
        </a:p>
      </dgm:t>
    </dgm:pt>
    <dgm:pt modelId="{7050E551-CE78-47FF-B54A-45438C095271}" type="pres">
      <dgm:prSet presAssocID="{BC87AE92-CD84-49B2-80F4-5CE8C7EBA442}" presName="Name8" presStyleCnt="0"/>
      <dgm:spPr/>
    </dgm:pt>
    <dgm:pt modelId="{737E14B6-BAED-44FA-8960-6E97BA1B81BB}" type="pres">
      <dgm:prSet presAssocID="{BC87AE92-CD84-49B2-80F4-5CE8C7EBA442}" presName="level" presStyleLbl="node1" presStyleIdx="2" presStyleCnt="5">
        <dgm:presLayoutVars>
          <dgm:chMax val="1"/>
          <dgm:bulletEnabled val="1"/>
        </dgm:presLayoutVars>
      </dgm:prSet>
      <dgm:spPr/>
      <dgm:t>
        <a:bodyPr/>
        <a:lstStyle/>
        <a:p>
          <a:endParaRPr lang="en-US"/>
        </a:p>
      </dgm:t>
    </dgm:pt>
    <dgm:pt modelId="{40487B9F-8ACC-4FCE-8EE4-E8561F056806}" type="pres">
      <dgm:prSet presAssocID="{BC87AE92-CD84-49B2-80F4-5CE8C7EBA442}" presName="levelTx" presStyleLbl="revTx" presStyleIdx="0" presStyleCnt="0">
        <dgm:presLayoutVars>
          <dgm:chMax val="1"/>
          <dgm:bulletEnabled val="1"/>
        </dgm:presLayoutVars>
      </dgm:prSet>
      <dgm:spPr/>
      <dgm:t>
        <a:bodyPr/>
        <a:lstStyle/>
        <a:p>
          <a:endParaRPr lang="en-US"/>
        </a:p>
      </dgm:t>
    </dgm:pt>
    <dgm:pt modelId="{7FFAD86C-8B65-4393-99E5-77FC4E24E071}" type="pres">
      <dgm:prSet presAssocID="{22CE5D1B-FB1A-476A-8EF0-31F48FBC0E75}" presName="Name8" presStyleCnt="0"/>
      <dgm:spPr/>
    </dgm:pt>
    <dgm:pt modelId="{96F41FF8-3290-4CDC-B629-2934AC29A9E8}" type="pres">
      <dgm:prSet presAssocID="{22CE5D1B-FB1A-476A-8EF0-31F48FBC0E75}" presName="level" presStyleLbl="node1" presStyleIdx="3" presStyleCnt="5">
        <dgm:presLayoutVars>
          <dgm:chMax val="1"/>
          <dgm:bulletEnabled val="1"/>
        </dgm:presLayoutVars>
      </dgm:prSet>
      <dgm:spPr/>
      <dgm:t>
        <a:bodyPr/>
        <a:lstStyle/>
        <a:p>
          <a:endParaRPr lang="en-US"/>
        </a:p>
      </dgm:t>
    </dgm:pt>
    <dgm:pt modelId="{E0E43AB1-AE96-4353-A78B-2A27965EA7DD}" type="pres">
      <dgm:prSet presAssocID="{22CE5D1B-FB1A-476A-8EF0-31F48FBC0E75}" presName="levelTx" presStyleLbl="revTx" presStyleIdx="0" presStyleCnt="0">
        <dgm:presLayoutVars>
          <dgm:chMax val="1"/>
          <dgm:bulletEnabled val="1"/>
        </dgm:presLayoutVars>
      </dgm:prSet>
      <dgm:spPr/>
      <dgm:t>
        <a:bodyPr/>
        <a:lstStyle/>
        <a:p>
          <a:endParaRPr lang="en-US"/>
        </a:p>
      </dgm:t>
    </dgm:pt>
    <dgm:pt modelId="{D74CFDBF-7D96-439D-AF63-237260CEC9D7}" type="pres">
      <dgm:prSet presAssocID="{BDD43C60-316E-4C6A-A6BD-DCDF5196AE47}" presName="Name8" presStyleCnt="0"/>
      <dgm:spPr/>
    </dgm:pt>
    <dgm:pt modelId="{6D1B9BC8-5E73-4D86-8F5D-81E1186B300D}" type="pres">
      <dgm:prSet presAssocID="{BDD43C60-316E-4C6A-A6BD-DCDF5196AE47}" presName="level" presStyleLbl="node1" presStyleIdx="4" presStyleCnt="5" custLinFactNeighborX="-3000" custLinFactNeighborY="2778">
        <dgm:presLayoutVars>
          <dgm:chMax val="1"/>
          <dgm:bulletEnabled val="1"/>
        </dgm:presLayoutVars>
      </dgm:prSet>
      <dgm:spPr/>
      <dgm:t>
        <a:bodyPr/>
        <a:lstStyle/>
        <a:p>
          <a:endParaRPr lang="en-US"/>
        </a:p>
      </dgm:t>
    </dgm:pt>
    <dgm:pt modelId="{AF04C566-6B7E-4B62-9D01-8F910747DC40}" type="pres">
      <dgm:prSet presAssocID="{BDD43C60-316E-4C6A-A6BD-DCDF5196AE47}" presName="levelTx" presStyleLbl="revTx" presStyleIdx="0" presStyleCnt="0">
        <dgm:presLayoutVars>
          <dgm:chMax val="1"/>
          <dgm:bulletEnabled val="1"/>
        </dgm:presLayoutVars>
      </dgm:prSet>
      <dgm:spPr/>
      <dgm:t>
        <a:bodyPr/>
        <a:lstStyle/>
        <a:p>
          <a:endParaRPr lang="en-US"/>
        </a:p>
      </dgm:t>
    </dgm:pt>
  </dgm:ptLst>
  <dgm:cxnLst>
    <dgm:cxn modelId="{AB216569-2D08-41C7-AA6D-663A19473794}" srcId="{C1A7FB9E-E2DE-42E6-9901-442C51472F0B}" destId="{EFA21216-C5D5-46CA-B982-6DB6A659C35E}" srcOrd="1" destOrd="0" parTransId="{0338641C-D790-4E3C-957A-E0810BB37ED8}" sibTransId="{FD473FE1-2419-4FA9-9B11-38EDF5774025}"/>
    <dgm:cxn modelId="{3F49A8A1-543B-4D0E-8075-BEAA7CB244C0}" type="presOf" srcId="{EFA21216-C5D5-46CA-B982-6DB6A659C35E}" destId="{D2E1453E-6EF3-48BF-9DBA-7459B76D6C11}" srcOrd="1" destOrd="0" presId="urn:microsoft.com/office/officeart/2005/8/layout/pyramid1"/>
    <dgm:cxn modelId="{E3A35605-F90A-4A41-B820-E709A8C2B308}" type="presOf" srcId="{BDD43C60-316E-4C6A-A6BD-DCDF5196AE47}" destId="{6D1B9BC8-5E73-4D86-8F5D-81E1186B300D}" srcOrd="0" destOrd="0" presId="urn:microsoft.com/office/officeart/2005/8/layout/pyramid1"/>
    <dgm:cxn modelId="{99B32FAF-7CAC-4F1E-B8F8-8B7730852259}" type="presOf" srcId="{BC87AE92-CD84-49B2-80F4-5CE8C7EBA442}" destId="{40487B9F-8ACC-4FCE-8EE4-E8561F056806}" srcOrd="1" destOrd="0" presId="urn:microsoft.com/office/officeart/2005/8/layout/pyramid1"/>
    <dgm:cxn modelId="{7DEB0D5A-554C-4B53-89C2-F9917D2B0506}" type="presOf" srcId="{22CE5D1B-FB1A-476A-8EF0-31F48FBC0E75}" destId="{E0E43AB1-AE96-4353-A78B-2A27965EA7DD}" srcOrd="1" destOrd="0" presId="urn:microsoft.com/office/officeart/2005/8/layout/pyramid1"/>
    <dgm:cxn modelId="{D789AFC6-769C-4B3C-8D13-6F13BFCB08D9}" type="presOf" srcId="{EFA21216-C5D5-46CA-B982-6DB6A659C35E}" destId="{BBEFBC33-1273-437C-9D7E-15A56053860C}" srcOrd="0" destOrd="0" presId="urn:microsoft.com/office/officeart/2005/8/layout/pyramid1"/>
    <dgm:cxn modelId="{5A268E2E-E04F-40A5-AB8A-50A9F1A2DE33}" type="presOf" srcId="{13C64EDD-C8AC-4899-9778-64A1CE921E5C}" destId="{F66475DA-4521-4B51-9241-880F7B7AC7FE}" srcOrd="0" destOrd="0" presId="urn:microsoft.com/office/officeart/2005/8/layout/pyramid1"/>
    <dgm:cxn modelId="{41742FA5-3189-4939-85EF-12B99BDC9958}" srcId="{C1A7FB9E-E2DE-42E6-9901-442C51472F0B}" destId="{BDD43C60-316E-4C6A-A6BD-DCDF5196AE47}" srcOrd="4" destOrd="0" parTransId="{76742353-F7E3-4625-BD25-50DC9109250B}" sibTransId="{BE59990E-432E-4AFC-A3F9-47A64B7B507B}"/>
    <dgm:cxn modelId="{A7DA05C2-D564-4853-8ACB-6025A6885844}" type="presOf" srcId="{C1A7FB9E-E2DE-42E6-9901-442C51472F0B}" destId="{333DE06F-9084-488C-AA73-D1D5B1C09FF2}" srcOrd="0" destOrd="0" presId="urn:microsoft.com/office/officeart/2005/8/layout/pyramid1"/>
    <dgm:cxn modelId="{4FCF04E1-42B3-4129-A65C-6D31B75A4166}" srcId="{C1A7FB9E-E2DE-42E6-9901-442C51472F0B}" destId="{13C64EDD-C8AC-4899-9778-64A1CE921E5C}" srcOrd="0" destOrd="0" parTransId="{87271A11-8CCF-4480-BC4B-93C524EC8833}" sibTransId="{D8333A12-ABB0-4502-9576-05BB1BDB0E40}"/>
    <dgm:cxn modelId="{D8584D5E-387C-496B-B124-535593D11A1D}" type="presOf" srcId="{13C64EDD-C8AC-4899-9778-64A1CE921E5C}" destId="{681EB74D-6D20-4D05-A91B-C55D4536DE7A}" srcOrd="1" destOrd="0" presId="urn:microsoft.com/office/officeart/2005/8/layout/pyramid1"/>
    <dgm:cxn modelId="{42E46945-5D17-4AEF-87D6-4773B205B1D2}" type="presOf" srcId="{22CE5D1B-FB1A-476A-8EF0-31F48FBC0E75}" destId="{96F41FF8-3290-4CDC-B629-2934AC29A9E8}" srcOrd="0" destOrd="0" presId="urn:microsoft.com/office/officeart/2005/8/layout/pyramid1"/>
    <dgm:cxn modelId="{3F7D8D64-D6DB-4D9D-9B47-F39556E8A244}" srcId="{C1A7FB9E-E2DE-42E6-9901-442C51472F0B}" destId="{22CE5D1B-FB1A-476A-8EF0-31F48FBC0E75}" srcOrd="3" destOrd="0" parTransId="{8F5DDFB2-E2B4-4880-8F2A-4250B2C7AB03}" sibTransId="{43F6FBEE-B31D-4E0F-BC18-071C543C3A4D}"/>
    <dgm:cxn modelId="{F3B43570-FC51-4586-90F2-F7EE10760028}" srcId="{C1A7FB9E-E2DE-42E6-9901-442C51472F0B}" destId="{BC87AE92-CD84-49B2-80F4-5CE8C7EBA442}" srcOrd="2" destOrd="0" parTransId="{820CAAAE-1AA8-418B-BDB3-B4DF6A864957}" sibTransId="{A557C167-80E8-4A00-B55B-47788CEDE6B4}"/>
    <dgm:cxn modelId="{77325F74-CAEA-4E09-AD7A-6841621DDC2A}" type="presOf" srcId="{BC87AE92-CD84-49B2-80F4-5CE8C7EBA442}" destId="{737E14B6-BAED-44FA-8960-6E97BA1B81BB}" srcOrd="0" destOrd="0" presId="urn:microsoft.com/office/officeart/2005/8/layout/pyramid1"/>
    <dgm:cxn modelId="{09A66980-130E-418A-BBED-9DD31F5B8F3B}" type="presOf" srcId="{BDD43C60-316E-4C6A-A6BD-DCDF5196AE47}" destId="{AF04C566-6B7E-4B62-9D01-8F910747DC40}" srcOrd="1" destOrd="0" presId="urn:microsoft.com/office/officeart/2005/8/layout/pyramid1"/>
    <dgm:cxn modelId="{2644A39B-4AC1-473F-8085-7AEDF530BEDC}" type="presParOf" srcId="{333DE06F-9084-488C-AA73-D1D5B1C09FF2}" destId="{DB51B176-25CF-4F6E-9DB2-C39674E5A357}" srcOrd="0" destOrd="0" presId="urn:microsoft.com/office/officeart/2005/8/layout/pyramid1"/>
    <dgm:cxn modelId="{8EE03CA8-58D6-443B-B7A0-1330965770ED}" type="presParOf" srcId="{DB51B176-25CF-4F6E-9DB2-C39674E5A357}" destId="{F66475DA-4521-4B51-9241-880F7B7AC7FE}" srcOrd="0" destOrd="0" presId="urn:microsoft.com/office/officeart/2005/8/layout/pyramid1"/>
    <dgm:cxn modelId="{DA56FB87-09D3-4C72-BD63-B2CCDAFE2F1E}" type="presParOf" srcId="{DB51B176-25CF-4F6E-9DB2-C39674E5A357}" destId="{681EB74D-6D20-4D05-A91B-C55D4536DE7A}" srcOrd="1" destOrd="0" presId="urn:microsoft.com/office/officeart/2005/8/layout/pyramid1"/>
    <dgm:cxn modelId="{738EAE67-F5B8-4481-B5B9-23A87F5CD33F}" type="presParOf" srcId="{333DE06F-9084-488C-AA73-D1D5B1C09FF2}" destId="{CCC51C7B-077E-4C9A-95AF-5E729730B7D3}" srcOrd="1" destOrd="0" presId="urn:microsoft.com/office/officeart/2005/8/layout/pyramid1"/>
    <dgm:cxn modelId="{4B389B31-B858-45C5-8C0E-F9F8D9B5883E}" type="presParOf" srcId="{CCC51C7B-077E-4C9A-95AF-5E729730B7D3}" destId="{BBEFBC33-1273-437C-9D7E-15A56053860C}" srcOrd="0" destOrd="0" presId="urn:microsoft.com/office/officeart/2005/8/layout/pyramid1"/>
    <dgm:cxn modelId="{674AABD6-8AC7-4169-9293-8DA171508A98}" type="presParOf" srcId="{CCC51C7B-077E-4C9A-95AF-5E729730B7D3}" destId="{D2E1453E-6EF3-48BF-9DBA-7459B76D6C11}" srcOrd="1" destOrd="0" presId="urn:microsoft.com/office/officeart/2005/8/layout/pyramid1"/>
    <dgm:cxn modelId="{A23B65E6-250D-480A-BA81-D2CF85B0E24C}" type="presParOf" srcId="{333DE06F-9084-488C-AA73-D1D5B1C09FF2}" destId="{7050E551-CE78-47FF-B54A-45438C095271}" srcOrd="2" destOrd="0" presId="urn:microsoft.com/office/officeart/2005/8/layout/pyramid1"/>
    <dgm:cxn modelId="{C9F562D4-ED47-40A6-8821-D024871ABEA5}" type="presParOf" srcId="{7050E551-CE78-47FF-B54A-45438C095271}" destId="{737E14B6-BAED-44FA-8960-6E97BA1B81BB}" srcOrd="0" destOrd="0" presId="urn:microsoft.com/office/officeart/2005/8/layout/pyramid1"/>
    <dgm:cxn modelId="{D1E9243C-36D9-4989-BE08-8F380F48AFEB}" type="presParOf" srcId="{7050E551-CE78-47FF-B54A-45438C095271}" destId="{40487B9F-8ACC-4FCE-8EE4-E8561F056806}" srcOrd="1" destOrd="0" presId="urn:microsoft.com/office/officeart/2005/8/layout/pyramid1"/>
    <dgm:cxn modelId="{CC0CAEC3-0ABE-4193-9F22-D131C58BF765}" type="presParOf" srcId="{333DE06F-9084-488C-AA73-D1D5B1C09FF2}" destId="{7FFAD86C-8B65-4393-99E5-77FC4E24E071}" srcOrd="3" destOrd="0" presId="urn:microsoft.com/office/officeart/2005/8/layout/pyramid1"/>
    <dgm:cxn modelId="{EAEAE218-F79C-487A-BE20-9F64CAC428AC}" type="presParOf" srcId="{7FFAD86C-8B65-4393-99E5-77FC4E24E071}" destId="{96F41FF8-3290-4CDC-B629-2934AC29A9E8}" srcOrd="0" destOrd="0" presId="urn:microsoft.com/office/officeart/2005/8/layout/pyramid1"/>
    <dgm:cxn modelId="{FCEDC86A-FC78-408E-B881-49ECE6A3C5BC}" type="presParOf" srcId="{7FFAD86C-8B65-4393-99E5-77FC4E24E071}" destId="{E0E43AB1-AE96-4353-A78B-2A27965EA7DD}" srcOrd="1" destOrd="0" presId="urn:microsoft.com/office/officeart/2005/8/layout/pyramid1"/>
    <dgm:cxn modelId="{88F9EA41-B8B9-44BD-B2BA-1DD40788ED43}" type="presParOf" srcId="{333DE06F-9084-488C-AA73-D1D5B1C09FF2}" destId="{D74CFDBF-7D96-439D-AF63-237260CEC9D7}" srcOrd="4" destOrd="0" presId="urn:microsoft.com/office/officeart/2005/8/layout/pyramid1"/>
    <dgm:cxn modelId="{DDE257F8-74AF-4C60-B060-445D1B5E2AF0}" type="presParOf" srcId="{D74CFDBF-7D96-439D-AF63-237260CEC9D7}" destId="{6D1B9BC8-5E73-4D86-8F5D-81E1186B300D}" srcOrd="0" destOrd="0" presId="urn:microsoft.com/office/officeart/2005/8/layout/pyramid1"/>
    <dgm:cxn modelId="{EF0E202E-DE2C-48B0-B93A-8CD66FE1180A}" type="presParOf" srcId="{D74CFDBF-7D96-439D-AF63-237260CEC9D7}" destId="{AF04C566-6B7E-4B62-9D01-8F910747DC40}" srcOrd="1" destOrd="0" presId="urn:microsoft.com/office/officeart/2005/8/layout/pyramid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A7FB9E-E2DE-42E6-9901-442C51472F0B}" type="doc">
      <dgm:prSet loTypeId="urn:microsoft.com/office/officeart/2005/8/layout/pyramid1" loCatId="pyramid" qsTypeId="urn:microsoft.com/office/officeart/2005/8/quickstyle/simple1" qsCatId="simple" csTypeId="urn:microsoft.com/office/officeart/2005/8/colors/accent1_2" csCatId="accent1" phldr="1"/>
      <dgm:spPr/>
    </dgm:pt>
    <dgm:pt modelId="{13C64EDD-C8AC-4899-9778-64A1CE921E5C}">
      <dgm:prSet phldrT="[Text]" custT="1"/>
      <dgm:spPr>
        <a:solidFill>
          <a:srgbClr val="FFFF66"/>
        </a:solidFill>
      </dgm:spPr>
      <dgm:t>
        <a:bodyPr/>
        <a:lstStyle/>
        <a:p>
          <a:endParaRPr lang="en-US" sz="1400" dirty="0" smtClean="0"/>
        </a:p>
        <a:p>
          <a:endParaRPr lang="en-US" sz="1400" dirty="0" smtClean="0"/>
        </a:p>
        <a:p>
          <a:r>
            <a:rPr lang="en-US" sz="1600" b="1" dirty="0" smtClean="0">
              <a:solidFill>
                <a:schemeClr val="tx1"/>
              </a:solidFill>
            </a:rPr>
            <a:t>Inattention</a:t>
          </a:r>
          <a:br>
            <a:rPr lang="en-US" sz="1600" b="1" dirty="0" smtClean="0">
              <a:solidFill>
                <a:schemeClr val="tx1"/>
              </a:solidFill>
            </a:rPr>
          </a:br>
          <a:r>
            <a:rPr lang="en-US" sz="1600" b="1" dirty="0" smtClean="0">
              <a:solidFill>
                <a:schemeClr val="tx1"/>
              </a:solidFill>
            </a:rPr>
            <a:t> to </a:t>
          </a:r>
          <a:r>
            <a:rPr lang="en-US" sz="1600" b="1" dirty="0" smtClean="0">
              <a:solidFill>
                <a:srgbClr val="C00000"/>
              </a:solidFill>
            </a:rPr>
            <a:t>Results</a:t>
          </a:r>
          <a:endParaRPr lang="en-US" sz="1600" b="1" dirty="0">
            <a:solidFill>
              <a:srgbClr val="C00000"/>
            </a:solidFill>
          </a:endParaRPr>
        </a:p>
      </dgm:t>
    </dgm:pt>
    <dgm:pt modelId="{87271A11-8CCF-4480-BC4B-93C524EC8833}" type="parTrans" cxnId="{4FCF04E1-42B3-4129-A65C-6D31B75A4166}">
      <dgm:prSet/>
      <dgm:spPr/>
      <dgm:t>
        <a:bodyPr/>
        <a:lstStyle/>
        <a:p>
          <a:endParaRPr lang="en-US"/>
        </a:p>
      </dgm:t>
    </dgm:pt>
    <dgm:pt modelId="{D8333A12-ABB0-4502-9576-05BB1BDB0E40}" type="sibTrans" cxnId="{4FCF04E1-42B3-4129-A65C-6D31B75A4166}">
      <dgm:prSet/>
      <dgm:spPr/>
      <dgm:t>
        <a:bodyPr/>
        <a:lstStyle/>
        <a:p>
          <a:endParaRPr lang="en-US"/>
        </a:p>
      </dgm:t>
    </dgm:pt>
    <dgm:pt modelId="{EFA21216-C5D5-46CA-B982-6DB6A659C35E}">
      <dgm:prSet phldrT="[Text]" custT="1"/>
      <dgm:spPr>
        <a:solidFill>
          <a:srgbClr val="FFFF66"/>
        </a:solidFill>
      </dgm:spPr>
      <dgm:t>
        <a:bodyPr/>
        <a:lstStyle/>
        <a:p>
          <a:r>
            <a:rPr lang="en-US" sz="1800" b="1" dirty="0" smtClean="0">
              <a:solidFill>
                <a:schemeClr val="tx1"/>
              </a:solidFill>
            </a:rPr>
            <a:t>Avoidance of </a:t>
          </a:r>
          <a:r>
            <a:rPr lang="en-US" sz="1800" b="1" dirty="0" smtClean="0">
              <a:solidFill>
                <a:srgbClr val="C00000"/>
              </a:solidFill>
            </a:rPr>
            <a:t>Accountability</a:t>
          </a:r>
          <a:endParaRPr lang="en-US" sz="1800" b="1" dirty="0">
            <a:solidFill>
              <a:srgbClr val="C00000"/>
            </a:solidFill>
          </a:endParaRPr>
        </a:p>
      </dgm:t>
    </dgm:pt>
    <dgm:pt modelId="{0338641C-D790-4E3C-957A-E0810BB37ED8}" type="parTrans" cxnId="{AB216569-2D08-41C7-AA6D-663A19473794}">
      <dgm:prSet/>
      <dgm:spPr/>
      <dgm:t>
        <a:bodyPr/>
        <a:lstStyle/>
        <a:p>
          <a:endParaRPr lang="en-US"/>
        </a:p>
      </dgm:t>
    </dgm:pt>
    <dgm:pt modelId="{FD473FE1-2419-4FA9-9B11-38EDF5774025}" type="sibTrans" cxnId="{AB216569-2D08-41C7-AA6D-663A19473794}">
      <dgm:prSet/>
      <dgm:spPr/>
      <dgm:t>
        <a:bodyPr/>
        <a:lstStyle/>
        <a:p>
          <a:endParaRPr lang="en-US"/>
        </a:p>
      </dgm:t>
    </dgm:pt>
    <dgm:pt modelId="{BC87AE92-CD84-49B2-80F4-5CE8C7EBA442}">
      <dgm:prSet phldrT="[Text]" custT="1"/>
      <dgm:spPr>
        <a:solidFill>
          <a:srgbClr val="FFFF66"/>
        </a:solidFill>
      </dgm:spPr>
      <dgm:t>
        <a:bodyPr/>
        <a:lstStyle/>
        <a:p>
          <a:r>
            <a:rPr lang="en-US" sz="1800" b="1" dirty="0" smtClean="0">
              <a:solidFill>
                <a:schemeClr val="tx1"/>
              </a:solidFill>
            </a:rPr>
            <a:t>Lack of </a:t>
          </a:r>
          <a:br>
            <a:rPr lang="en-US" sz="1800" b="1" dirty="0" smtClean="0">
              <a:solidFill>
                <a:schemeClr val="tx1"/>
              </a:solidFill>
            </a:rPr>
          </a:br>
          <a:r>
            <a:rPr lang="en-US" sz="1800" b="1" dirty="0" smtClean="0">
              <a:solidFill>
                <a:srgbClr val="C00000"/>
              </a:solidFill>
            </a:rPr>
            <a:t>Commitment</a:t>
          </a:r>
          <a:endParaRPr lang="en-US" sz="1800" b="1" dirty="0">
            <a:solidFill>
              <a:srgbClr val="C00000"/>
            </a:solidFill>
          </a:endParaRPr>
        </a:p>
      </dgm:t>
    </dgm:pt>
    <dgm:pt modelId="{820CAAAE-1AA8-418B-BDB3-B4DF6A864957}" type="parTrans" cxnId="{F3B43570-FC51-4586-90F2-F7EE10760028}">
      <dgm:prSet/>
      <dgm:spPr/>
      <dgm:t>
        <a:bodyPr/>
        <a:lstStyle/>
        <a:p>
          <a:endParaRPr lang="en-US"/>
        </a:p>
      </dgm:t>
    </dgm:pt>
    <dgm:pt modelId="{A557C167-80E8-4A00-B55B-47788CEDE6B4}" type="sibTrans" cxnId="{F3B43570-FC51-4586-90F2-F7EE10760028}">
      <dgm:prSet/>
      <dgm:spPr/>
      <dgm:t>
        <a:bodyPr/>
        <a:lstStyle/>
        <a:p>
          <a:endParaRPr lang="en-US"/>
        </a:p>
      </dgm:t>
    </dgm:pt>
    <dgm:pt modelId="{22CE5D1B-FB1A-476A-8EF0-31F48FBC0E75}">
      <dgm:prSet phldrT="[Text]" custT="1"/>
      <dgm:spPr>
        <a:solidFill>
          <a:srgbClr val="FFFF66"/>
        </a:solidFill>
      </dgm:spPr>
      <dgm:t>
        <a:bodyPr/>
        <a:lstStyle/>
        <a:p>
          <a:r>
            <a:rPr lang="en-US" sz="4000" b="1" dirty="0" smtClean="0">
              <a:solidFill>
                <a:schemeClr val="tx1"/>
              </a:solidFill>
            </a:rPr>
            <a:t>Fear of </a:t>
          </a:r>
          <a:br>
            <a:rPr lang="en-US" sz="4000" b="1" dirty="0" smtClean="0">
              <a:solidFill>
                <a:schemeClr val="tx1"/>
              </a:solidFill>
            </a:rPr>
          </a:br>
          <a:r>
            <a:rPr lang="en-US" sz="4000" b="1" dirty="0" smtClean="0">
              <a:solidFill>
                <a:srgbClr val="C00000"/>
              </a:solidFill>
            </a:rPr>
            <a:t>Conflict</a:t>
          </a:r>
          <a:endParaRPr lang="en-US" sz="4000" b="1" dirty="0">
            <a:solidFill>
              <a:srgbClr val="C00000"/>
            </a:solidFill>
          </a:endParaRPr>
        </a:p>
      </dgm:t>
    </dgm:pt>
    <dgm:pt modelId="{8F5DDFB2-E2B4-4880-8F2A-4250B2C7AB03}" type="parTrans" cxnId="{3F7D8D64-D6DB-4D9D-9B47-F39556E8A244}">
      <dgm:prSet/>
      <dgm:spPr/>
      <dgm:t>
        <a:bodyPr/>
        <a:lstStyle/>
        <a:p>
          <a:endParaRPr lang="en-US"/>
        </a:p>
      </dgm:t>
    </dgm:pt>
    <dgm:pt modelId="{43F6FBEE-B31D-4E0F-BC18-071C543C3A4D}" type="sibTrans" cxnId="{3F7D8D64-D6DB-4D9D-9B47-F39556E8A244}">
      <dgm:prSet/>
      <dgm:spPr/>
      <dgm:t>
        <a:bodyPr/>
        <a:lstStyle/>
        <a:p>
          <a:endParaRPr lang="en-US"/>
        </a:p>
      </dgm:t>
    </dgm:pt>
    <dgm:pt modelId="{BDD43C60-316E-4C6A-A6BD-DCDF5196AE47}">
      <dgm:prSet phldrT="[Text]" custT="1"/>
      <dgm:spPr>
        <a:solidFill>
          <a:srgbClr val="FFFF66"/>
        </a:solidFill>
      </dgm:spPr>
      <dgm:t>
        <a:bodyPr/>
        <a:lstStyle/>
        <a:p>
          <a:r>
            <a:rPr lang="en-US" sz="1800" b="1" dirty="0" smtClean="0">
              <a:solidFill>
                <a:schemeClr val="tx1"/>
              </a:solidFill>
            </a:rPr>
            <a:t>Absence of </a:t>
          </a:r>
          <a:br>
            <a:rPr lang="en-US" sz="1800" b="1" dirty="0" smtClean="0">
              <a:solidFill>
                <a:schemeClr val="tx1"/>
              </a:solidFill>
            </a:rPr>
          </a:br>
          <a:r>
            <a:rPr lang="en-US" sz="1800" b="1" dirty="0" smtClean="0">
              <a:solidFill>
                <a:srgbClr val="C00000"/>
              </a:solidFill>
            </a:rPr>
            <a:t>Trust</a:t>
          </a:r>
          <a:endParaRPr lang="en-US" sz="1800" b="1" dirty="0">
            <a:solidFill>
              <a:srgbClr val="C00000"/>
            </a:solidFill>
          </a:endParaRPr>
        </a:p>
      </dgm:t>
    </dgm:pt>
    <dgm:pt modelId="{76742353-F7E3-4625-BD25-50DC9109250B}" type="parTrans" cxnId="{41742FA5-3189-4939-85EF-12B99BDC9958}">
      <dgm:prSet/>
      <dgm:spPr/>
      <dgm:t>
        <a:bodyPr/>
        <a:lstStyle/>
        <a:p>
          <a:endParaRPr lang="en-US"/>
        </a:p>
      </dgm:t>
    </dgm:pt>
    <dgm:pt modelId="{BE59990E-432E-4AFC-A3F9-47A64B7B507B}" type="sibTrans" cxnId="{41742FA5-3189-4939-85EF-12B99BDC9958}">
      <dgm:prSet/>
      <dgm:spPr/>
      <dgm:t>
        <a:bodyPr/>
        <a:lstStyle/>
        <a:p>
          <a:endParaRPr lang="en-US"/>
        </a:p>
      </dgm:t>
    </dgm:pt>
    <dgm:pt modelId="{333DE06F-9084-488C-AA73-D1D5B1C09FF2}" type="pres">
      <dgm:prSet presAssocID="{C1A7FB9E-E2DE-42E6-9901-442C51472F0B}" presName="Name0" presStyleCnt="0">
        <dgm:presLayoutVars>
          <dgm:dir/>
          <dgm:animLvl val="lvl"/>
          <dgm:resizeHandles val="exact"/>
        </dgm:presLayoutVars>
      </dgm:prSet>
      <dgm:spPr/>
    </dgm:pt>
    <dgm:pt modelId="{DB51B176-25CF-4F6E-9DB2-C39674E5A357}" type="pres">
      <dgm:prSet presAssocID="{13C64EDD-C8AC-4899-9778-64A1CE921E5C}" presName="Name8" presStyleCnt="0"/>
      <dgm:spPr/>
    </dgm:pt>
    <dgm:pt modelId="{F66475DA-4521-4B51-9241-880F7B7AC7FE}" type="pres">
      <dgm:prSet presAssocID="{13C64EDD-C8AC-4899-9778-64A1CE921E5C}" presName="level" presStyleLbl="node1" presStyleIdx="0" presStyleCnt="5" custLinFactNeighborY="-2793">
        <dgm:presLayoutVars>
          <dgm:chMax val="1"/>
          <dgm:bulletEnabled val="1"/>
        </dgm:presLayoutVars>
      </dgm:prSet>
      <dgm:spPr/>
      <dgm:t>
        <a:bodyPr/>
        <a:lstStyle/>
        <a:p>
          <a:endParaRPr lang="en-US"/>
        </a:p>
      </dgm:t>
    </dgm:pt>
    <dgm:pt modelId="{681EB74D-6D20-4D05-A91B-C55D4536DE7A}" type="pres">
      <dgm:prSet presAssocID="{13C64EDD-C8AC-4899-9778-64A1CE921E5C}" presName="levelTx" presStyleLbl="revTx" presStyleIdx="0" presStyleCnt="0">
        <dgm:presLayoutVars>
          <dgm:chMax val="1"/>
          <dgm:bulletEnabled val="1"/>
        </dgm:presLayoutVars>
      </dgm:prSet>
      <dgm:spPr/>
      <dgm:t>
        <a:bodyPr/>
        <a:lstStyle/>
        <a:p>
          <a:endParaRPr lang="en-US"/>
        </a:p>
      </dgm:t>
    </dgm:pt>
    <dgm:pt modelId="{CCC51C7B-077E-4C9A-95AF-5E729730B7D3}" type="pres">
      <dgm:prSet presAssocID="{EFA21216-C5D5-46CA-B982-6DB6A659C35E}" presName="Name8" presStyleCnt="0"/>
      <dgm:spPr/>
    </dgm:pt>
    <dgm:pt modelId="{BBEFBC33-1273-437C-9D7E-15A56053860C}" type="pres">
      <dgm:prSet presAssocID="{EFA21216-C5D5-46CA-B982-6DB6A659C35E}" presName="level" presStyleLbl="node1" presStyleIdx="1" presStyleCnt="5">
        <dgm:presLayoutVars>
          <dgm:chMax val="1"/>
          <dgm:bulletEnabled val="1"/>
        </dgm:presLayoutVars>
      </dgm:prSet>
      <dgm:spPr/>
      <dgm:t>
        <a:bodyPr/>
        <a:lstStyle/>
        <a:p>
          <a:endParaRPr lang="en-US"/>
        </a:p>
      </dgm:t>
    </dgm:pt>
    <dgm:pt modelId="{D2E1453E-6EF3-48BF-9DBA-7459B76D6C11}" type="pres">
      <dgm:prSet presAssocID="{EFA21216-C5D5-46CA-B982-6DB6A659C35E}" presName="levelTx" presStyleLbl="revTx" presStyleIdx="0" presStyleCnt="0">
        <dgm:presLayoutVars>
          <dgm:chMax val="1"/>
          <dgm:bulletEnabled val="1"/>
        </dgm:presLayoutVars>
      </dgm:prSet>
      <dgm:spPr/>
      <dgm:t>
        <a:bodyPr/>
        <a:lstStyle/>
        <a:p>
          <a:endParaRPr lang="en-US"/>
        </a:p>
      </dgm:t>
    </dgm:pt>
    <dgm:pt modelId="{7050E551-CE78-47FF-B54A-45438C095271}" type="pres">
      <dgm:prSet presAssocID="{BC87AE92-CD84-49B2-80F4-5CE8C7EBA442}" presName="Name8" presStyleCnt="0"/>
      <dgm:spPr/>
    </dgm:pt>
    <dgm:pt modelId="{737E14B6-BAED-44FA-8960-6E97BA1B81BB}" type="pres">
      <dgm:prSet presAssocID="{BC87AE92-CD84-49B2-80F4-5CE8C7EBA442}" presName="level" presStyleLbl="node1" presStyleIdx="2" presStyleCnt="5">
        <dgm:presLayoutVars>
          <dgm:chMax val="1"/>
          <dgm:bulletEnabled val="1"/>
        </dgm:presLayoutVars>
      </dgm:prSet>
      <dgm:spPr/>
      <dgm:t>
        <a:bodyPr/>
        <a:lstStyle/>
        <a:p>
          <a:endParaRPr lang="en-US"/>
        </a:p>
      </dgm:t>
    </dgm:pt>
    <dgm:pt modelId="{40487B9F-8ACC-4FCE-8EE4-E8561F056806}" type="pres">
      <dgm:prSet presAssocID="{BC87AE92-CD84-49B2-80F4-5CE8C7EBA442}" presName="levelTx" presStyleLbl="revTx" presStyleIdx="0" presStyleCnt="0">
        <dgm:presLayoutVars>
          <dgm:chMax val="1"/>
          <dgm:bulletEnabled val="1"/>
        </dgm:presLayoutVars>
      </dgm:prSet>
      <dgm:spPr/>
      <dgm:t>
        <a:bodyPr/>
        <a:lstStyle/>
        <a:p>
          <a:endParaRPr lang="en-US"/>
        </a:p>
      </dgm:t>
    </dgm:pt>
    <dgm:pt modelId="{7FFAD86C-8B65-4393-99E5-77FC4E24E071}" type="pres">
      <dgm:prSet presAssocID="{22CE5D1B-FB1A-476A-8EF0-31F48FBC0E75}" presName="Name8" presStyleCnt="0"/>
      <dgm:spPr/>
    </dgm:pt>
    <dgm:pt modelId="{96F41FF8-3290-4CDC-B629-2934AC29A9E8}" type="pres">
      <dgm:prSet presAssocID="{22CE5D1B-FB1A-476A-8EF0-31F48FBC0E75}" presName="level" presStyleLbl="node1" presStyleIdx="3" presStyleCnt="5" custScaleX="125000">
        <dgm:presLayoutVars>
          <dgm:chMax val="1"/>
          <dgm:bulletEnabled val="1"/>
        </dgm:presLayoutVars>
      </dgm:prSet>
      <dgm:spPr/>
      <dgm:t>
        <a:bodyPr/>
        <a:lstStyle/>
        <a:p>
          <a:endParaRPr lang="en-US"/>
        </a:p>
      </dgm:t>
    </dgm:pt>
    <dgm:pt modelId="{E0E43AB1-AE96-4353-A78B-2A27965EA7DD}" type="pres">
      <dgm:prSet presAssocID="{22CE5D1B-FB1A-476A-8EF0-31F48FBC0E75}" presName="levelTx" presStyleLbl="revTx" presStyleIdx="0" presStyleCnt="0">
        <dgm:presLayoutVars>
          <dgm:chMax val="1"/>
          <dgm:bulletEnabled val="1"/>
        </dgm:presLayoutVars>
      </dgm:prSet>
      <dgm:spPr/>
      <dgm:t>
        <a:bodyPr/>
        <a:lstStyle/>
        <a:p>
          <a:endParaRPr lang="en-US"/>
        </a:p>
      </dgm:t>
    </dgm:pt>
    <dgm:pt modelId="{D74CFDBF-7D96-439D-AF63-237260CEC9D7}" type="pres">
      <dgm:prSet presAssocID="{BDD43C60-316E-4C6A-A6BD-DCDF5196AE47}" presName="Name8" presStyleCnt="0"/>
      <dgm:spPr/>
    </dgm:pt>
    <dgm:pt modelId="{6D1B9BC8-5E73-4D86-8F5D-81E1186B300D}" type="pres">
      <dgm:prSet presAssocID="{BDD43C60-316E-4C6A-A6BD-DCDF5196AE47}" presName="level" presStyleLbl="node1" presStyleIdx="4" presStyleCnt="5" custLinFactNeighborX="-3000" custLinFactNeighborY="2778">
        <dgm:presLayoutVars>
          <dgm:chMax val="1"/>
          <dgm:bulletEnabled val="1"/>
        </dgm:presLayoutVars>
      </dgm:prSet>
      <dgm:spPr/>
      <dgm:t>
        <a:bodyPr/>
        <a:lstStyle/>
        <a:p>
          <a:endParaRPr lang="en-US"/>
        </a:p>
      </dgm:t>
    </dgm:pt>
    <dgm:pt modelId="{AF04C566-6B7E-4B62-9D01-8F910747DC40}" type="pres">
      <dgm:prSet presAssocID="{BDD43C60-316E-4C6A-A6BD-DCDF5196AE47}" presName="levelTx" presStyleLbl="revTx" presStyleIdx="0" presStyleCnt="0">
        <dgm:presLayoutVars>
          <dgm:chMax val="1"/>
          <dgm:bulletEnabled val="1"/>
        </dgm:presLayoutVars>
      </dgm:prSet>
      <dgm:spPr/>
      <dgm:t>
        <a:bodyPr/>
        <a:lstStyle/>
        <a:p>
          <a:endParaRPr lang="en-US"/>
        </a:p>
      </dgm:t>
    </dgm:pt>
  </dgm:ptLst>
  <dgm:cxnLst>
    <dgm:cxn modelId="{AB216569-2D08-41C7-AA6D-663A19473794}" srcId="{C1A7FB9E-E2DE-42E6-9901-442C51472F0B}" destId="{EFA21216-C5D5-46CA-B982-6DB6A659C35E}" srcOrd="1" destOrd="0" parTransId="{0338641C-D790-4E3C-957A-E0810BB37ED8}" sibTransId="{FD473FE1-2419-4FA9-9B11-38EDF5774025}"/>
    <dgm:cxn modelId="{E926BDC6-27A7-4468-9FEC-75759E3B88F3}" type="presOf" srcId="{BDD43C60-316E-4C6A-A6BD-DCDF5196AE47}" destId="{6D1B9BC8-5E73-4D86-8F5D-81E1186B300D}" srcOrd="0" destOrd="0" presId="urn:microsoft.com/office/officeart/2005/8/layout/pyramid1"/>
    <dgm:cxn modelId="{24678712-50A5-46FD-A3A9-C547437C801A}" type="presOf" srcId="{22CE5D1B-FB1A-476A-8EF0-31F48FBC0E75}" destId="{96F41FF8-3290-4CDC-B629-2934AC29A9E8}" srcOrd="0" destOrd="0" presId="urn:microsoft.com/office/officeart/2005/8/layout/pyramid1"/>
    <dgm:cxn modelId="{B9862CDB-302A-4256-9214-CC6C11DE8D58}" type="presOf" srcId="{BC87AE92-CD84-49B2-80F4-5CE8C7EBA442}" destId="{40487B9F-8ACC-4FCE-8EE4-E8561F056806}" srcOrd="1" destOrd="0" presId="urn:microsoft.com/office/officeart/2005/8/layout/pyramid1"/>
    <dgm:cxn modelId="{686DAFEC-A96E-4B78-8571-7EFDD6F6757E}" type="presOf" srcId="{13C64EDD-C8AC-4899-9778-64A1CE921E5C}" destId="{F66475DA-4521-4B51-9241-880F7B7AC7FE}" srcOrd="0" destOrd="0" presId="urn:microsoft.com/office/officeart/2005/8/layout/pyramid1"/>
    <dgm:cxn modelId="{0955AFB2-2D08-4258-B11E-A4EA4108B82A}" type="presOf" srcId="{C1A7FB9E-E2DE-42E6-9901-442C51472F0B}" destId="{333DE06F-9084-488C-AA73-D1D5B1C09FF2}" srcOrd="0" destOrd="0" presId="urn:microsoft.com/office/officeart/2005/8/layout/pyramid1"/>
    <dgm:cxn modelId="{41742FA5-3189-4939-85EF-12B99BDC9958}" srcId="{C1A7FB9E-E2DE-42E6-9901-442C51472F0B}" destId="{BDD43C60-316E-4C6A-A6BD-DCDF5196AE47}" srcOrd="4" destOrd="0" parTransId="{76742353-F7E3-4625-BD25-50DC9109250B}" sibTransId="{BE59990E-432E-4AFC-A3F9-47A64B7B507B}"/>
    <dgm:cxn modelId="{C844F096-0E37-40A5-86AB-C0A037E913AA}" type="presOf" srcId="{EFA21216-C5D5-46CA-B982-6DB6A659C35E}" destId="{D2E1453E-6EF3-48BF-9DBA-7459B76D6C11}" srcOrd="1" destOrd="0" presId="urn:microsoft.com/office/officeart/2005/8/layout/pyramid1"/>
    <dgm:cxn modelId="{604719A8-8728-45F3-B3E0-16F2463FB41C}" type="presOf" srcId="{13C64EDD-C8AC-4899-9778-64A1CE921E5C}" destId="{681EB74D-6D20-4D05-A91B-C55D4536DE7A}" srcOrd="1" destOrd="0" presId="urn:microsoft.com/office/officeart/2005/8/layout/pyramid1"/>
    <dgm:cxn modelId="{91EAD84D-C77A-49E2-8895-6B4C712F8B8C}" type="presOf" srcId="{22CE5D1B-FB1A-476A-8EF0-31F48FBC0E75}" destId="{E0E43AB1-AE96-4353-A78B-2A27965EA7DD}" srcOrd="1" destOrd="0" presId="urn:microsoft.com/office/officeart/2005/8/layout/pyramid1"/>
    <dgm:cxn modelId="{4FCF04E1-42B3-4129-A65C-6D31B75A4166}" srcId="{C1A7FB9E-E2DE-42E6-9901-442C51472F0B}" destId="{13C64EDD-C8AC-4899-9778-64A1CE921E5C}" srcOrd="0" destOrd="0" parTransId="{87271A11-8CCF-4480-BC4B-93C524EC8833}" sibTransId="{D8333A12-ABB0-4502-9576-05BB1BDB0E40}"/>
    <dgm:cxn modelId="{5F9653B4-B9A2-4FDE-8520-7B4D2E4994CC}" type="presOf" srcId="{BDD43C60-316E-4C6A-A6BD-DCDF5196AE47}" destId="{AF04C566-6B7E-4B62-9D01-8F910747DC40}" srcOrd="1" destOrd="0" presId="urn:microsoft.com/office/officeart/2005/8/layout/pyramid1"/>
    <dgm:cxn modelId="{3F7D8D64-D6DB-4D9D-9B47-F39556E8A244}" srcId="{C1A7FB9E-E2DE-42E6-9901-442C51472F0B}" destId="{22CE5D1B-FB1A-476A-8EF0-31F48FBC0E75}" srcOrd="3" destOrd="0" parTransId="{8F5DDFB2-E2B4-4880-8F2A-4250B2C7AB03}" sibTransId="{43F6FBEE-B31D-4E0F-BC18-071C543C3A4D}"/>
    <dgm:cxn modelId="{F3B43570-FC51-4586-90F2-F7EE10760028}" srcId="{C1A7FB9E-E2DE-42E6-9901-442C51472F0B}" destId="{BC87AE92-CD84-49B2-80F4-5CE8C7EBA442}" srcOrd="2" destOrd="0" parTransId="{820CAAAE-1AA8-418B-BDB3-B4DF6A864957}" sibTransId="{A557C167-80E8-4A00-B55B-47788CEDE6B4}"/>
    <dgm:cxn modelId="{95B7A9E6-6DEF-4680-9AE3-118A9DEBA19C}" type="presOf" srcId="{BC87AE92-CD84-49B2-80F4-5CE8C7EBA442}" destId="{737E14B6-BAED-44FA-8960-6E97BA1B81BB}" srcOrd="0" destOrd="0" presId="urn:microsoft.com/office/officeart/2005/8/layout/pyramid1"/>
    <dgm:cxn modelId="{95DC713B-8968-4294-AE1E-B2E7E77ADF7A}" type="presOf" srcId="{EFA21216-C5D5-46CA-B982-6DB6A659C35E}" destId="{BBEFBC33-1273-437C-9D7E-15A56053860C}" srcOrd="0" destOrd="0" presId="urn:microsoft.com/office/officeart/2005/8/layout/pyramid1"/>
    <dgm:cxn modelId="{C56730F9-AAEE-4178-94BD-89111EEBDE69}" type="presParOf" srcId="{333DE06F-9084-488C-AA73-D1D5B1C09FF2}" destId="{DB51B176-25CF-4F6E-9DB2-C39674E5A357}" srcOrd="0" destOrd="0" presId="urn:microsoft.com/office/officeart/2005/8/layout/pyramid1"/>
    <dgm:cxn modelId="{495F0E56-FF51-462D-8902-88D5F1A45940}" type="presParOf" srcId="{DB51B176-25CF-4F6E-9DB2-C39674E5A357}" destId="{F66475DA-4521-4B51-9241-880F7B7AC7FE}" srcOrd="0" destOrd="0" presId="urn:microsoft.com/office/officeart/2005/8/layout/pyramid1"/>
    <dgm:cxn modelId="{22F03AE0-A17F-4E60-B0BB-2832CAC28B5B}" type="presParOf" srcId="{DB51B176-25CF-4F6E-9DB2-C39674E5A357}" destId="{681EB74D-6D20-4D05-A91B-C55D4536DE7A}" srcOrd="1" destOrd="0" presId="urn:microsoft.com/office/officeart/2005/8/layout/pyramid1"/>
    <dgm:cxn modelId="{9C8D6434-1E39-4212-AC92-CC8439F598AF}" type="presParOf" srcId="{333DE06F-9084-488C-AA73-D1D5B1C09FF2}" destId="{CCC51C7B-077E-4C9A-95AF-5E729730B7D3}" srcOrd="1" destOrd="0" presId="urn:microsoft.com/office/officeart/2005/8/layout/pyramid1"/>
    <dgm:cxn modelId="{FFFCDD85-05B7-4F29-AD50-83D77C44FC2D}" type="presParOf" srcId="{CCC51C7B-077E-4C9A-95AF-5E729730B7D3}" destId="{BBEFBC33-1273-437C-9D7E-15A56053860C}" srcOrd="0" destOrd="0" presId="urn:microsoft.com/office/officeart/2005/8/layout/pyramid1"/>
    <dgm:cxn modelId="{2AC687D4-054E-4FC5-B67F-F7036900D829}" type="presParOf" srcId="{CCC51C7B-077E-4C9A-95AF-5E729730B7D3}" destId="{D2E1453E-6EF3-48BF-9DBA-7459B76D6C11}" srcOrd="1" destOrd="0" presId="urn:microsoft.com/office/officeart/2005/8/layout/pyramid1"/>
    <dgm:cxn modelId="{57C5A4B0-1CE9-46D7-8C7E-329D8F4A3D7E}" type="presParOf" srcId="{333DE06F-9084-488C-AA73-D1D5B1C09FF2}" destId="{7050E551-CE78-47FF-B54A-45438C095271}" srcOrd="2" destOrd="0" presId="urn:microsoft.com/office/officeart/2005/8/layout/pyramid1"/>
    <dgm:cxn modelId="{D94BD45A-0C39-4C12-A826-008CB2F1B3F8}" type="presParOf" srcId="{7050E551-CE78-47FF-B54A-45438C095271}" destId="{737E14B6-BAED-44FA-8960-6E97BA1B81BB}" srcOrd="0" destOrd="0" presId="urn:microsoft.com/office/officeart/2005/8/layout/pyramid1"/>
    <dgm:cxn modelId="{8360B7B7-29C5-46D4-95BF-B2B88C2CE4B4}" type="presParOf" srcId="{7050E551-CE78-47FF-B54A-45438C095271}" destId="{40487B9F-8ACC-4FCE-8EE4-E8561F056806}" srcOrd="1" destOrd="0" presId="urn:microsoft.com/office/officeart/2005/8/layout/pyramid1"/>
    <dgm:cxn modelId="{B2384AF6-C919-48C7-923C-17F493C24DDB}" type="presParOf" srcId="{333DE06F-9084-488C-AA73-D1D5B1C09FF2}" destId="{7FFAD86C-8B65-4393-99E5-77FC4E24E071}" srcOrd="3" destOrd="0" presId="urn:microsoft.com/office/officeart/2005/8/layout/pyramid1"/>
    <dgm:cxn modelId="{6D893DEB-92EC-4174-B56F-EBD9CE2BC11D}" type="presParOf" srcId="{7FFAD86C-8B65-4393-99E5-77FC4E24E071}" destId="{96F41FF8-3290-4CDC-B629-2934AC29A9E8}" srcOrd="0" destOrd="0" presId="urn:microsoft.com/office/officeart/2005/8/layout/pyramid1"/>
    <dgm:cxn modelId="{3DA2131B-1DC0-496F-8863-0F88145489FE}" type="presParOf" srcId="{7FFAD86C-8B65-4393-99E5-77FC4E24E071}" destId="{E0E43AB1-AE96-4353-A78B-2A27965EA7DD}" srcOrd="1" destOrd="0" presId="urn:microsoft.com/office/officeart/2005/8/layout/pyramid1"/>
    <dgm:cxn modelId="{23626003-6BBC-41DC-8636-54D5DCD86EFA}" type="presParOf" srcId="{333DE06F-9084-488C-AA73-D1D5B1C09FF2}" destId="{D74CFDBF-7D96-439D-AF63-237260CEC9D7}" srcOrd="4" destOrd="0" presId="urn:microsoft.com/office/officeart/2005/8/layout/pyramid1"/>
    <dgm:cxn modelId="{EC7F2670-24C0-4525-8D0C-00F748DE78E7}" type="presParOf" srcId="{D74CFDBF-7D96-439D-AF63-237260CEC9D7}" destId="{6D1B9BC8-5E73-4D86-8F5D-81E1186B300D}" srcOrd="0" destOrd="0" presId="urn:microsoft.com/office/officeart/2005/8/layout/pyramid1"/>
    <dgm:cxn modelId="{FBB6FF13-9845-4E5F-99A3-3D2B8135D1FD}" type="presParOf" srcId="{D74CFDBF-7D96-439D-AF63-237260CEC9D7}" destId="{AF04C566-6B7E-4B62-9D01-8F910747DC40}" srcOrd="1" destOrd="0" presId="urn:microsoft.com/office/officeart/2005/8/layout/pyramid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E024CCE-E94B-4DE2-B4D2-AF6BEF14770E}" type="doc">
      <dgm:prSet loTypeId="urn:microsoft.com/office/officeart/2005/8/layout/arrow2" loCatId="process" qsTypeId="urn:microsoft.com/office/officeart/2005/8/quickstyle/simple1" qsCatId="simple" csTypeId="urn:microsoft.com/office/officeart/2005/8/colors/accent1_2" csCatId="accent1" phldr="1"/>
      <dgm:spPr/>
    </dgm:pt>
    <dgm:pt modelId="{A0D7B50A-8CAF-4144-ADDC-00D76FA6D43D}">
      <dgm:prSet phldrT="[Text]"/>
      <dgm:spPr/>
      <dgm:t>
        <a:bodyPr/>
        <a:lstStyle/>
        <a:p>
          <a:r>
            <a:rPr lang="en-US" dirty="0" smtClean="0"/>
            <a:t>Forming</a:t>
          </a:r>
          <a:endParaRPr lang="en-US" dirty="0"/>
        </a:p>
      </dgm:t>
    </dgm:pt>
    <dgm:pt modelId="{7F55DCC5-942B-4832-A832-B0B46F09F64C}" type="parTrans" cxnId="{00C1605D-2723-4164-8400-903A2989F18C}">
      <dgm:prSet/>
      <dgm:spPr/>
      <dgm:t>
        <a:bodyPr/>
        <a:lstStyle/>
        <a:p>
          <a:endParaRPr lang="en-US"/>
        </a:p>
      </dgm:t>
    </dgm:pt>
    <dgm:pt modelId="{82FCEFD0-65E8-4032-90E6-58D222786F2B}" type="sibTrans" cxnId="{00C1605D-2723-4164-8400-903A2989F18C}">
      <dgm:prSet/>
      <dgm:spPr/>
      <dgm:t>
        <a:bodyPr/>
        <a:lstStyle/>
        <a:p>
          <a:endParaRPr lang="en-US"/>
        </a:p>
      </dgm:t>
    </dgm:pt>
    <dgm:pt modelId="{57582AAF-9533-4FC4-ABBB-073198999A19}">
      <dgm:prSet phldrT="[Text]"/>
      <dgm:spPr/>
      <dgm:t>
        <a:bodyPr/>
        <a:lstStyle/>
        <a:p>
          <a:r>
            <a:rPr lang="en-US" b="1" dirty="0" smtClean="0">
              <a:solidFill>
                <a:srgbClr val="C00000"/>
              </a:solidFill>
            </a:rPr>
            <a:t>Storming</a:t>
          </a:r>
          <a:r>
            <a:rPr lang="en-US" dirty="0" smtClean="0">
              <a:solidFill>
                <a:srgbClr val="C00000"/>
              </a:solidFill>
            </a:rPr>
            <a:t>	</a:t>
          </a:r>
          <a:endParaRPr lang="en-US" dirty="0">
            <a:solidFill>
              <a:srgbClr val="C00000"/>
            </a:solidFill>
          </a:endParaRPr>
        </a:p>
      </dgm:t>
    </dgm:pt>
    <dgm:pt modelId="{27618DE8-FF8A-4A4B-8A80-F826B329D99E}" type="parTrans" cxnId="{B8516DFF-4805-4CA2-A384-67CB171CDA22}">
      <dgm:prSet/>
      <dgm:spPr/>
      <dgm:t>
        <a:bodyPr/>
        <a:lstStyle/>
        <a:p>
          <a:endParaRPr lang="en-US"/>
        </a:p>
      </dgm:t>
    </dgm:pt>
    <dgm:pt modelId="{575C6AC0-4565-4476-93FE-15C1BEDD3903}" type="sibTrans" cxnId="{B8516DFF-4805-4CA2-A384-67CB171CDA22}">
      <dgm:prSet/>
      <dgm:spPr/>
      <dgm:t>
        <a:bodyPr/>
        <a:lstStyle/>
        <a:p>
          <a:endParaRPr lang="en-US"/>
        </a:p>
      </dgm:t>
    </dgm:pt>
    <dgm:pt modelId="{AC124023-DC46-40C9-9291-A55C0D9748AD}">
      <dgm:prSet phldrT="[Text]"/>
      <dgm:spPr/>
      <dgm:t>
        <a:bodyPr/>
        <a:lstStyle/>
        <a:p>
          <a:r>
            <a:rPr lang="en-US" dirty="0" smtClean="0"/>
            <a:t>Norming</a:t>
          </a:r>
          <a:endParaRPr lang="en-US" dirty="0"/>
        </a:p>
      </dgm:t>
    </dgm:pt>
    <dgm:pt modelId="{1A9C4CE7-4B9E-41B4-BE5C-182ACDEF479E}" type="parTrans" cxnId="{466219EB-D10F-4CF4-A2FE-4183812C66AF}">
      <dgm:prSet/>
      <dgm:spPr/>
      <dgm:t>
        <a:bodyPr/>
        <a:lstStyle/>
        <a:p>
          <a:endParaRPr lang="en-US"/>
        </a:p>
      </dgm:t>
    </dgm:pt>
    <dgm:pt modelId="{44EE78FB-66CC-4B62-9AB3-B9A206E79219}" type="sibTrans" cxnId="{466219EB-D10F-4CF4-A2FE-4183812C66AF}">
      <dgm:prSet/>
      <dgm:spPr/>
      <dgm:t>
        <a:bodyPr/>
        <a:lstStyle/>
        <a:p>
          <a:endParaRPr lang="en-US"/>
        </a:p>
      </dgm:t>
    </dgm:pt>
    <dgm:pt modelId="{1F022425-0603-41DB-92B3-8E80C2AC7CD6}">
      <dgm:prSet phldrT="[Text]"/>
      <dgm:spPr/>
      <dgm:t>
        <a:bodyPr/>
        <a:lstStyle/>
        <a:p>
          <a:r>
            <a:rPr lang="en-US" b="0" dirty="0" smtClean="0"/>
            <a:t>Performing</a:t>
          </a:r>
          <a:endParaRPr lang="en-US" b="0" dirty="0"/>
        </a:p>
      </dgm:t>
    </dgm:pt>
    <dgm:pt modelId="{9E49B370-988A-4573-B174-0BD4C713ACEF}" type="parTrans" cxnId="{C023CDC3-CF76-4096-92FE-7404C5D1298D}">
      <dgm:prSet/>
      <dgm:spPr/>
      <dgm:t>
        <a:bodyPr/>
        <a:lstStyle/>
        <a:p>
          <a:endParaRPr lang="en-US"/>
        </a:p>
      </dgm:t>
    </dgm:pt>
    <dgm:pt modelId="{95D74E43-797B-4A35-8CC8-F1524E8CAC9F}" type="sibTrans" cxnId="{C023CDC3-CF76-4096-92FE-7404C5D1298D}">
      <dgm:prSet/>
      <dgm:spPr/>
      <dgm:t>
        <a:bodyPr/>
        <a:lstStyle/>
        <a:p>
          <a:endParaRPr lang="en-US"/>
        </a:p>
      </dgm:t>
    </dgm:pt>
    <dgm:pt modelId="{5159424E-7168-4C79-B5FE-AB270B71344F}" type="pres">
      <dgm:prSet presAssocID="{5E024CCE-E94B-4DE2-B4D2-AF6BEF14770E}" presName="arrowDiagram" presStyleCnt="0">
        <dgm:presLayoutVars>
          <dgm:chMax val="5"/>
          <dgm:dir/>
          <dgm:resizeHandles val="exact"/>
        </dgm:presLayoutVars>
      </dgm:prSet>
      <dgm:spPr/>
    </dgm:pt>
    <dgm:pt modelId="{606D13EA-DCBA-4B77-9AB2-D432C98E2AC3}" type="pres">
      <dgm:prSet presAssocID="{5E024CCE-E94B-4DE2-B4D2-AF6BEF14770E}" presName="arrow" presStyleLbl="bgShp" presStyleIdx="0" presStyleCnt="1" custScaleX="104545" custScaleY="100000"/>
      <dgm:spPr/>
    </dgm:pt>
    <dgm:pt modelId="{C357F4C0-133E-4773-B93A-FA635E3092A5}" type="pres">
      <dgm:prSet presAssocID="{5E024CCE-E94B-4DE2-B4D2-AF6BEF14770E}" presName="arrowDiagram4" presStyleCnt="0"/>
      <dgm:spPr/>
    </dgm:pt>
    <dgm:pt modelId="{8F3CD63A-C365-4B9E-9C74-AA0CFD1E6BC4}" type="pres">
      <dgm:prSet presAssocID="{A0D7B50A-8CAF-4144-ADDC-00D76FA6D43D}" presName="bullet4a" presStyleLbl="node1" presStyleIdx="0" presStyleCnt="4"/>
      <dgm:spPr>
        <a:solidFill>
          <a:schemeClr val="accent1"/>
        </a:solidFill>
      </dgm:spPr>
    </dgm:pt>
    <dgm:pt modelId="{E31BCA7F-163C-4D33-924E-D4FA7A406A29}" type="pres">
      <dgm:prSet presAssocID="{A0D7B50A-8CAF-4144-ADDC-00D76FA6D43D}" presName="textBox4a" presStyleLbl="revTx" presStyleIdx="0" presStyleCnt="4">
        <dgm:presLayoutVars>
          <dgm:bulletEnabled val="1"/>
        </dgm:presLayoutVars>
      </dgm:prSet>
      <dgm:spPr/>
      <dgm:t>
        <a:bodyPr/>
        <a:lstStyle/>
        <a:p>
          <a:endParaRPr lang="en-US"/>
        </a:p>
      </dgm:t>
    </dgm:pt>
    <dgm:pt modelId="{3F90F690-868F-4A03-A144-5BEDEC920DE8}" type="pres">
      <dgm:prSet presAssocID="{57582AAF-9533-4FC4-ABBB-073198999A19}" presName="bullet4b" presStyleLbl="node1" presStyleIdx="1" presStyleCnt="4"/>
      <dgm:spPr>
        <a:solidFill>
          <a:schemeClr val="accent2"/>
        </a:solidFill>
      </dgm:spPr>
    </dgm:pt>
    <dgm:pt modelId="{E328E5B6-048F-4355-B078-FE0AAB14D87A}" type="pres">
      <dgm:prSet presAssocID="{57582AAF-9533-4FC4-ABBB-073198999A19}" presName="textBox4b" presStyleLbl="revTx" presStyleIdx="1" presStyleCnt="4">
        <dgm:presLayoutVars>
          <dgm:bulletEnabled val="1"/>
        </dgm:presLayoutVars>
      </dgm:prSet>
      <dgm:spPr/>
      <dgm:t>
        <a:bodyPr/>
        <a:lstStyle/>
        <a:p>
          <a:endParaRPr lang="en-US"/>
        </a:p>
      </dgm:t>
    </dgm:pt>
    <dgm:pt modelId="{4DE193A1-E1CC-4960-898C-EB927B9F33C5}" type="pres">
      <dgm:prSet presAssocID="{AC124023-DC46-40C9-9291-A55C0D9748AD}" presName="bullet4c" presStyleLbl="node1" presStyleIdx="2" presStyleCnt="4"/>
      <dgm:spPr/>
    </dgm:pt>
    <dgm:pt modelId="{F806D3CD-6216-429A-9649-B91E0301545A}" type="pres">
      <dgm:prSet presAssocID="{AC124023-DC46-40C9-9291-A55C0D9748AD}" presName="textBox4c" presStyleLbl="revTx" presStyleIdx="2" presStyleCnt="4">
        <dgm:presLayoutVars>
          <dgm:bulletEnabled val="1"/>
        </dgm:presLayoutVars>
      </dgm:prSet>
      <dgm:spPr/>
      <dgm:t>
        <a:bodyPr/>
        <a:lstStyle/>
        <a:p>
          <a:endParaRPr lang="en-US"/>
        </a:p>
      </dgm:t>
    </dgm:pt>
    <dgm:pt modelId="{D6BADB2B-3FA6-40D7-A726-0D1C9D2C274F}" type="pres">
      <dgm:prSet presAssocID="{1F022425-0603-41DB-92B3-8E80C2AC7CD6}" presName="bullet4d" presStyleLbl="node1" presStyleIdx="3" presStyleCnt="4"/>
      <dgm:spPr>
        <a:solidFill>
          <a:schemeClr val="accent1"/>
        </a:solidFill>
      </dgm:spPr>
    </dgm:pt>
    <dgm:pt modelId="{B79DCFFF-64D1-4B82-9A6C-12D293348510}" type="pres">
      <dgm:prSet presAssocID="{1F022425-0603-41DB-92B3-8E80C2AC7CD6}" presName="textBox4d" presStyleLbl="revTx" presStyleIdx="3" presStyleCnt="4">
        <dgm:presLayoutVars>
          <dgm:bulletEnabled val="1"/>
        </dgm:presLayoutVars>
      </dgm:prSet>
      <dgm:spPr/>
      <dgm:t>
        <a:bodyPr/>
        <a:lstStyle/>
        <a:p>
          <a:endParaRPr lang="en-US"/>
        </a:p>
      </dgm:t>
    </dgm:pt>
  </dgm:ptLst>
  <dgm:cxnLst>
    <dgm:cxn modelId="{00C1605D-2723-4164-8400-903A2989F18C}" srcId="{5E024CCE-E94B-4DE2-B4D2-AF6BEF14770E}" destId="{A0D7B50A-8CAF-4144-ADDC-00D76FA6D43D}" srcOrd="0" destOrd="0" parTransId="{7F55DCC5-942B-4832-A832-B0B46F09F64C}" sibTransId="{82FCEFD0-65E8-4032-90E6-58D222786F2B}"/>
    <dgm:cxn modelId="{215A5B82-2905-4FFD-A7D5-83EB7CC35528}" type="presOf" srcId="{AC124023-DC46-40C9-9291-A55C0D9748AD}" destId="{F806D3CD-6216-429A-9649-B91E0301545A}" srcOrd="0" destOrd="0" presId="urn:microsoft.com/office/officeart/2005/8/layout/arrow2"/>
    <dgm:cxn modelId="{080C4E36-5008-41D1-9B24-F935A078CABA}" type="presOf" srcId="{57582AAF-9533-4FC4-ABBB-073198999A19}" destId="{E328E5B6-048F-4355-B078-FE0AAB14D87A}" srcOrd="0" destOrd="0" presId="urn:microsoft.com/office/officeart/2005/8/layout/arrow2"/>
    <dgm:cxn modelId="{F7CCDB92-CD90-499F-A943-C51794B87921}" type="presOf" srcId="{5E024CCE-E94B-4DE2-B4D2-AF6BEF14770E}" destId="{5159424E-7168-4C79-B5FE-AB270B71344F}" srcOrd="0" destOrd="0" presId="urn:microsoft.com/office/officeart/2005/8/layout/arrow2"/>
    <dgm:cxn modelId="{AC4B1CCD-CD39-4DBF-B294-49D42479FF93}" type="presOf" srcId="{1F022425-0603-41DB-92B3-8E80C2AC7CD6}" destId="{B79DCFFF-64D1-4B82-9A6C-12D293348510}" srcOrd="0" destOrd="0" presId="urn:microsoft.com/office/officeart/2005/8/layout/arrow2"/>
    <dgm:cxn modelId="{466219EB-D10F-4CF4-A2FE-4183812C66AF}" srcId="{5E024CCE-E94B-4DE2-B4D2-AF6BEF14770E}" destId="{AC124023-DC46-40C9-9291-A55C0D9748AD}" srcOrd="2" destOrd="0" parTransId="{1A9C4CE7-4B9E-41B4-BE5C-182ACDEF479E}" sibTransId="{44EE78FB-66CC-4B62-9AB3-B9A206E79219}"/>
    <dgm:cxn modelId="{B8516DFF-4805-4CA2-A384-67CB171CDA22}" srcId="{5E024CCE-E94B-4DE2-B4D2-AF6BEF14770E}" destId="{57582AAF-9533-4FC4-ABBB-073198999A19}" srcOrd="1" destOrd="0" parTransId="{27618DE8-FF8A-4A4B-8A80-F826B329D99E}" sibTransId="{575C6AC0-4565-4476-93FE-15C1BEDD3903}"/>
    <dgm:cxn modelId="{8C185AED-3747-491F-8F4D-BF4285DB4F45}" type="presOf" srcId="{A0D7B50A-8CAF-4144-ADDC-00D76FA6D43D}" destId="{E31BCA7F-163C-4D33-924E-D4FA7A406A29}" srcOrd="0" destOrd="0" presId="urn:microsoft.com/office/officeart/2005/8/layout/arrow2"/>
    <dgm:cxn modelId="{C023CDC3-CF76-4096-92FE-7404C5D1298D}" srcId="{5E024CCE-E94B-4DE2-B4D2-AF6BEF14770E}" destId="{1F022425-0603-41DB-92B3-8E80C2AC7CD6}" srcOrd="3" destOrd="0" parTransId="{9E49B370-988A-4573-B174-0BD4C713ACEF}" sibTransId="{95D74E43-797B-4A35-8CC8-F1524E8CAC9F}"/>
    <dgm:cxn modelId="{DD136F16-4F98-4D8B-96FE-15BC134C0D18}" type="presParOf" srcId="{5159424E-7168-4C79-B5FE-AB270B71344F}" destId="{606D13EA-DCBA-4B77-9AB2-D432C98E2AC3}" srcOrd="0" destOrd="0" presId="urn:microsoft.com/office/officeart/2005/8/layout/arrow2"/>
    <dgm:cxn modelId="{5768DF49-B99E-48F4-8FE8-753D36689139}" type="presParOf" srcId="{5159424E-7168-4C79-B5FE-AB270B71344F}" destId="{C357F4C0-133E-4773-B93A-FA635E3092A5}" srcOrd="1" destOrd="0" presId="urn:microsoft.com/office/officeart/2005/8/layout/arrow2"/>
    <dgm:cxn modelId="{386F45CA-5849-4F42-91F6-AFCE1A47762D}" type="presParOf" srcId="{C357F4C0-133E-4773-B93A-FA635E3092A5}" destId="{8F3CD63A-C365-4B9E-9C74-AA0CFD1E6BC4}" srcOrd="0" destOrd="0" presId="urn:microsoft.com/office/officeart/2005/8/layout/arrow2"/>
    <dgm:cxn modelId="{4C1F7D7C-11FA-48E0-91F0-B0908B994EA9}" type="presParOf" srcId="{C357F4C0-133E-4773-B93A-FA635E3092A5}" destId="{E31BCA7F-163C-4D33-924E-D4FA7A406A29}" srcOrd="1" destOrd="0" presId="urn:microsoft.com/office/officeart/2005/8/layout/arrow2"/>
    <dgm:cxn modelId="{D5D9C511-2463-473D-8B62-812F412CD286}" type="presParOf" srcId="{C357F4C0-133E-4773-B93A-FA635E3092A5}" destId="{3F90F690-868F-4A03-A144-5BEDEC920DE8}" srcOrd="2" destOrd="0" presId="urn:microsoft.com/office/officeart/2005/8/layout/arrow2"/>
    <dgm:cxn modelId="{A2073B79-3CF8-4775-9564-B4C255BF6E2D}" type="presParOf" srcId="{C357F4C0-133E-4773-B93A-FA635E3092A5}" destId="{E328E5B6-048F-4355-B078-FE0AAB14D87A}" srcOrd="3" destOrd="0" presId="urn:microsoft.com/office/officeart/2005/8/layout/arrow2"/>
    <dgm:cxn modelId="{90702120-661E-4DA0-A3DD-385721C6745F}" type="presParOf" srcId="{C357F4C0-133E-4773-B93A-FA635E3092A5}" destId="{4DE193A1-E1CC-4960-898C-EB927B9F33C5}" srcOrd="4" destOrd="0" presId="urn:microsoft.com/office/officeart/2005/8/layout/arrow2"/>
    <dgm:cxn modelId="{92A44C5B-869A-451A-9BDC-7C8CE8437B98}" type="presParOf" srcId="{C357F4C0-133E-4773-B93A-FA635E3092A5}" destId="{F806D3CD-6216-429A-9649-B91E0301545A}" srcOrd="5" destOrd="0" presId="urn:microsoft.com/office/officeart/2005/8/layout/arrow2"/>
    <dgm:cxn modelId="{7D5BFEE1-983D-4C06-B5DB-2C7C8B2FA51F}" type="presParOf" srcId="{C357F4C0-133E-4773-B93A-FA635E3092A5}" destId="{D6BADB2B-3FA6-40D7-A726-0D1C9D2C274F}" srcOrd="6" destOrd="0" presId="urn:microsoft.com/office/officeart/2005/8/layout/arrow2"/>
    <dgm:cxn modelId="{9BBA742F-8669-426B-B880-5F2B1DCCCF72}" type="presParOf" srcId="{C357F4C0-133E-4773-B93A-FA635E3092A5}" destId="{B79DCFFF-64D1-4B82-9A6C-12D293348510}" srcOrd="7"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CF1382-1BEF-4894-BBA5-859122960522}" type="datetimeFigureOut">
              <a:rPr lang="en-US" smtClean="0"/>
              <a:t>05/16/2013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2FC41B-999B-4655-A945-3FCEB3BB6634}" type="slidenum">
              <a:rPr lang="en-US" smtClean="0"/>
              <a:t>‹#›</a:t>
            </a:fld>
            <a:endParaRPr lang="en-US"/>
          </a:p>
        </p:txBody>
      </p:sp>
    </p:spTree>
    <p:extLst>
      <p:ext uri="{BB962C8B-B14F-4D97-AF65-F5344CB8AC3E}">
        <p14:creationId xmlns:p14="http://schemas.microsoft.com/office/powerpoint/2010/main" val="84906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2FC41B-999B-4655-A945-3FCEB3BB6634}" type="slidenum">
              <a:rPr lang="en-US" smtClean="0"/>
              <a:t>2</a:t>
            </a:fld>
            <a:endParaRPr lang="en-US"/>
          </a:p>
        </p:txBody>
      </p:sp>
    </p:spTree>
    <p:extLst>
      <p:ext uri="{BB962C8B-B14F-4D97-AF65-F5344CB8AC3E}">
        <p14:creationId xmlns:p14="http://schemas.microsoft.com/office/powerpoint/2010/main" val="29801520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009D037-C4A3-4B17-A563-F9842A775B51}" type="slidenum">
              <a:rPr lang="en-US" smtClean="0"/>
              <a:pPr/>
              <a:t>15</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009D037-C4A3-4B17-A563-F9842A775B51}" type="slidenum">
              <a:rPr lang="en-US" smtClean="0"/>
              <a:pPr/>
              <a:t>16</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2FC41B-999B-4655-A945-3FCEB3BB6634}" type="slidenum">
              <a:rPr lang="en-US" smtClean="0"/>
              <a:t>18</a:t>
            </a:fld>
            <a:endParaRPr lang="en-US"/>
          </a:p>
        </p:txBody>
      </p:sp>
    </p:spTree>
    <p:extLst>
      <p:ext uri="{BB962C8B-B14F-4D97-AF65-F5344CB8AC3E}">
        <p14:creationId xmlns:p14="http://schemas.microsoft.com/office/powerpoint/2010/main" val="18283511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2FC41B-999B-4655-A945-3FCEB3BB6634}" type="slidenum">
              <a:rPr lang="en-US" smtClean="0"/>
              <a:t>24</a:t>
            </a:fld>
            <a:endParaRPr lang="en-US"/>
          </a:p>
        </p:txBody>
      </p:sp>
    </p:spTree>
    <p:extLst>
      <p:ext uri="{BB962C8B-B14F-4D97-AF65-F5344CB8AC3E}">
        <p14:creationId xmlns:p14="http://schemas.microsoft.com/office/powerpoint/2010/main" val="20536671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031"/>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Georgia" pitchFamily="18" charset="0"/>
                <a:cs typeface="Arial" pitchFamily="34" charset="0"/>
              </a:defRPr>
            </a:lvl1pPr>
            <a:lvl2pPr marL="735298" indent="-282807" eaLnBrk="0" hangingPunct="0">
              <a:defRPr>
                <a:solidFill>
                  <a:schemeClr val="tx1"/>
                </a:solidFill>
                <a:latin typeface="Georgia" pitchFamily="18" charset="0"/>
                <a:cs typeface="Arial" pitchFamily="34" charset="0"/>
              </a:defRPr>
            </a:lvl2pPr>
            <a:lvl3pPr marL="1131227" indent="-226245" eaLnBrk="0" hangingPunct="0">
              <a:defRPr>
                <a:solidFill>
                  <a:schemeClr val="tx1"/>
                </a:solidFill>
                <a:latin typeface="Georgia" pitchFamily="18" charset="0"/>
                <a:cs typeface="Arial" pitchFamily="34" charset="0"/>
              </a:defRPr>
            </a:lvl3pPr>
            <a:lvl4pPr marL="1583718" indent="-226245" eaLnBrk="0" hangingPunct="0">
              <a:defRPr>
                <a:solidFill>
                  <a:schemeClr val="tx1"/>
                </a:solidFill>
                <a:latin typeface="Georgia" pitchFamily="18" charset="0"/>
                <a:cs typeface="Arial" pitchFamily="34" charset="0"/>
              </a:defRPr>
            </a:lvl4pPr>
            <a:lvl5pPr marL="2036209" indent="-226245" eaLnBrk="0" hangingPunct="0">
              <a:defRPr>
                <a:solidFill>
                  <a:schemeClr val="tx1"/>
                </a:solidFill>
                <a:latin typeface="Georgia" pitchFamily="18" charset="0"/>
                <a:cs typeface="Arial" pitchFamily="34" charset="0"/>
              </a:defRPr>
            </a:lvl5pPr>
            <a:lvl6pPr marL="2488700" indent="-226245" eaLnBrk="0" fontAlgn="base" hangingPunct="0">
              <a:spcBef>
                <a:spcPct val="0"/>
              </a:spcBef>
              <a:spcAft>
                <a:spcPct val="0"/>
              </a:spcAft>
              <a:defRPr>
                <a:solidFill>
                  <a:schemeClr val="tx1"/>
                </a:solidFill>
                <a:latin typeface="Georgia" pitchFamily="18" charset="0"/>
                <a:cs typeface="Arial" pitchFamily="34" charset="0"/>
              </a:defRPr>
            </a:lvl6pPr>
            <a:lvl7pPr marL="2941190" indent="-226245" eaLnBrk="0" fontAlgn="base" hangingPunct="0">
              <a:spcBef>
                <a:spcPct val="0"/>
              </a:spcBef>
              <a:spcAft>
                <a:spcPct val="0"/>
              </a:spcAft>
              <a:defRPr>
                <a:solidFill>
                  <a:schemeClr val="tx1"/>
                </a:solidFill>
                <a:latin typeface="Georgia" pitchFamily="18" charset="0"/>
                <a:cs typeface="Arial" pitchFamily="34" charset="0"/>
              </a:defRPr>
            </a:lvl7pPr>
            <a:lvl8pPr marL="3393681" indent="-226245" eaLnBrk="0" fontAlgn="base" hangingPunct="0">
              <a:spcBef>
                <a:spcPct val="0"/>
              </a:spcBef>
              <a:spcAft>
                <a:spcPct val="0"/>
              </a:spcAft>
              <a:defRPr>
                <a:solidFill>
                  <a:schemeClr val="tx1"/>
                </a:solidFill>
                <a:latin typeface="Georgia" pitchFamily="18" charset="0"/>
                <a:cs typeface="Arial" pitchFamily="34" charset="0"/>
              </a:defRPr>
            </a:lvl8pPr>
            <a:lvl9pPr marL="3846172" indent="-226245" eaLnBrk="0" fontAlgn="base" hangingPunct="0">
              <a:spcBef>
                <a:spcPct val="0"/>
              </a:spcBef>
              <a:spcAft>
                <a:spcPct val="0"/>
              </a:spcAft>
              <a:defRPr>
                <a:solidFill>
                  <a:schemeClr val="tx1"/>
                </a:solidFill>
                <a:latin typeface="Georgia" pitchFamily="18" charset="0"/>
                <a:cs typeface="Arial" pitchFamily="34" charset="0"/>
              </a:defRPr>
            </a:lvl9pPr>
          </a:lstStyle>
          <a:p>
            <a:pPr eaLnBrk="1" fontAlgn="base" hangingPunct="1">
              <a:spcBef>
                <a:spcPct val="0"/>
              </a:spcBef>
              <a:spcAft>
                <a:spcPct val="0"/>
              </a:spcAft>
            </a:pPr>
            <a:fld id="{0BD7E0D8-BF31-4200-9584-2983A8CAA6C2}" type="slidenum">
              <a:rPr lang="en-US" smtClean="0">
                <a:solidFill>
                  <a:srgbClr val="000000"/>
                </a:solidFill>
                <a:latin typeface="Arial" pitchFamily="34" charset="0"/>
                <a:ea typeface="ヒラギノ角ゴ Pro W3"/>
                <a:cs typeface="ヒラギノ角ゴ Pro W3"/>
                <a:sym typeface="Arial" pitchFamily="34" charset="0"/>
              </a:rPr>
              <a:pPr eaLnBrk="1" fontAlgn="base" hangingPunct="1">
                <a:spcBef>
                  <a:spcPct val="0"/>
                </a:spcBef>
                <a:spcAft>
                  <a:spcPct val="0"/>
                </a:spcAft>
              </a:pPr>
              <a:t>28</a:t>
            </a:fld>
            <a:endParaRPr lang="en-US" smtClean="0">
              <a:solidFill>
                <a:srgbClr val="000000"/>
              </a:solidFill>
              <a:latin typeface="Arial" pitchFamily="34" charset="0"/>
              <a:ea typeface="ヒラギノ角ゴ Pro W3"/>
              <a:cs typeface="ヒラギノ角ゴ Pro W3"/>
              <a:sym typeface="Arial" pitchFamily="34" charset="0"/>
            </a:endParaRPr>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7708">
              <a:spcBef>
                <a:spcPts val="396"/>
              </a:spcBef>
            </a:pPr>
            <a:endParaRPr lang="en-US" smtClean="0">
              <a:solidFill>
                <a:srgbClr val="000000"/>
              </a:solidFill>
              <a:cs typeface="Arial" pitchFamily="34" charset="0"/>
              <a:sym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031"/>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Georgia" pitchFamily="18" charset="0"/>
                <a:cs typeface="Arial" pitchFamily="34" charset="0"/>
              </a:defRPr>
            </a:lvl1pPr>
            <a:lvl2pPr marL="735298" indent="-282807" eaLnBrk="0" hangingPunct="0">
              <a:defRPr>
                <a:solidFill>
                  <a:schemeClr val="tx1"/>
                </a:solidFill>
                <a:latin typeface="Georgia" pitchFamily="18" charset="0"/>
                <a:cs typeface="Arial" pitchFamily="34" charset="0"/>
              </a:defRPr>
            </a:lvl2pPr>
            <a:lvl3pPr marL="1131227" indent="-226245" eaLnBrk="0" hangingPunct="0">
              <a:defRPr>
                <a:solidFill>
                  <a:schemeClr val="tx1"/>
                </a:solidFill>
                <a:latin typeface="Georgia" pitchFamily="18" charset="0"/>
                <a:cs typeface="Arial" pitchFamily="34" charset="0"/>
              </a:defRPr>
            </a:lvl3pPr>
            <a:lvl4pPr marL="1583718" indent="-226245" eaLnBrk="0" hangingPunct="0">
              <a:defRPr>
                <a:solidFill>
                  <a:schemeClr val="tx1"/>
                </a:solidFill>
                <a:latin typeface="Georgia" pitchFamily="18" charset="0"/>
                <a:cs typeface="Arial" pitchFamily="34" charset="0"/>
              </a:defRPr>
            </a:lvl4pPr>
            <a:lvl5pPr marL="2036209" indent="-226245" eaLnBrk="0" hangingPunct="0">
              <a:defRPr>
                <a:solidFill>
                  <a:schemeClr val="tx1"/>
                </a:solidFill>
                <a:latin typeface="Georgia" pitchFamily="18" charset="0"/>
                <a:cs typeface="Arial" pitchFamily="34" charset="0"/>
              </a:defRPr>
            </a:lvl5pPr>
            <a:lvl6pPr marL="2488700" indent="-226245" eaLnBrk="0" fontAlgn="base" hangingPunct="0">
              <a:spcBef>
                <a:spcPct val="0"/>
              </a:spcBef>
              <a:spcAft>
                <a:spcPct val="0"/>
              </a:spcAft>
              <a:defRPr>
                <a:solidFill>
                  <a:schemeClr val="tx1"/>
                </a:solidFill>
                <a:latin typeface="Georgia" pitchFamily="18" charset="0"/>
                <a:cs typeface="Arial" pitchFamily="34" charset="0"/>
              </a:defRPr>
            </a:lvl6pPr>
            <a:lvl7pPr marL="2941190" indent="-226245" eaLnBrk="0" fontAlgn="base" hangingPunct="0">
              <a:spcBef>
                <a:spcPct val="0"/>
              </a:spcBef>
              <a:spcAft>
                <a:spcPct val="0"/>
              </a:spcAft>
              <a:defRPr>
                <a:solidFill>
                  <a:schemeClr val="tx1"/>
                </a:solidFill>
                <a:latin typeface="Georgia" pitchFamily="18" charset="0"/>
                <a:cs typeface="Arial" pitchFamily="34" charset="0"/>
              </a:defRPr>
            </a:lvl7pPr>
            <a:lvl8pPr marL="3393681" indent="-226245" eaLnBrk="0" fontAlgn="base" hangingPunct="0">
              <a:spcBef>
                <a:spcPct val="0"/>
              </a:spcBef>
              <a:spcAft>
                <a:spcPct val="0"/>
              </a:spcAft>
              <a:defRPr>
                <a:solidFill>
                  <a:schemeClr val="tx1"/>
                </a:solidFill>
                <a:latin typeface="Georgia" pitchFamily="18" charset="0"/>
                <a:cs typeface="Arial" pitchFamily="34" charset="0"/>
              </a:defRPr>
            </a:lvl8pPr>
            <a:lvl9pPr marL="3846172" indent="-226245" eaLnBrk="0" fontAlgn="base" hangingPunct="0">
              <a:spcBef>
                <a:spcPct val="0"/>
              </a:spcBef>
              <a:spcAft>
                <a:spcPct val="0"/>
              </a:spcAft>
              <a:defRPr>
                <a:solidFill>
                  <a:schemeClr val="tx1"/>
                </a:solidFill>
                <a:latin typeface="Georgia" pitchFamily="18" charset="0"/>
                <a:cs typeface="Arial" pitchFamily="34" charset="0"/>
              </a:defRPr>
            </a:lvl9pPr>
          </a:lstStyle>
          <a:p>
            <a:pPr eaLnBrk="1" fontAlgn="base" hangingPunct="1">
              <a:spcBef>
                <a:spcPct val="0"/>
              </a:spcBef>
              <a:spcAft>
                <a:spcPct val="0"/>
              </a:spcAft>
            </a:pPr>
            <a:fld id="{0BD7E0D8-BF31-4200-9584-2983A8CAA6C2}" type="slidenum">
              <a:rPr lang="en-US" smtClean="0">
                <a:solidFill>
                  <a:srgbClr val="000000"/>
                </a:solidFill>
                <a:latin typeface="Arial" pitchFamily="34" charset="0"/>
                <a:ea typeface="ヒラギノ角ゴ Pro W3"/>
                <a:cs typeface="ヒラギノ角ゴ Pro W3"/>
                <a:sym typeface="Arial" pitchFamily="34" charset="0"/>
              </a:rPr>
              <a:pPr eaLnBrk="1" fontAlgn="base" hangingPunct="1">
                <a:spcBef>
                  <a:spcPct val="0"/>
                </a:spcBef>
                <a:spcAft>
                  <a:spcPct val="0"/>
                </a:spcAft>
              </a:pPr>
              <a:t>58</a:t>
            </a:fld>
            <a:endParaRPr lang="en-US" smtClean="0">
              <a:solidFill>
                <a:srgbClr val="000000"/>
              </a:solidFill>
              <a:latin typeface="Arial" pitchFamily="34" charset="0"/>
              <a:ea typeface="ヒラギノ角ゴ Pro W3"/>
              <a:cs typeface="ヒラギノ角ゴ Pro W3"/>
              <a:sym typeface="Arial" pitchFamily="34" charset="0"/>
            </a:endParaRPr>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7708">
              <a:spcBef>
                <a:spcPts val="396"/>
              </a:spcBef>
            </a:pPr>
            <a:endParaRPr lang="en-US" smtClean="0">
              <a:solidFill>
                <a:srgbClr val="000000"/>
              </a:solidFill>
              <a:cs typeface="Arial" pitchFamily="34" charset="0"/>
              <a:sym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009D037-C4A3-4B17-A563-F9842A775B51}" type="slidenum">
              <a:rPr lang="en-US" smtClean="0"/>
              <a:pPr/>
              <a:t>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009D037-C4A3-4B17-A563-F9842A775B51}" type="slidenum">
              <a:rPr lang="en-US" smtClean="0"/>
              <a:pPr/>
              <a:t>6</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3">
              <a:defRPr/>
            </a:pPr>
            <a:endParaRPr lang="en-US" dirty="0"/>
          </a:p>
        </p:txBody>
      </p:sp>
      <p:sp>
        <p:nvSpPr>
          <p:cNvPr id="4" name="Slide Number Placeholder 3"/>
          <p:cNvSpPr>
            <a:spLocks noGrp="1"/>
          </p:cNvSpPr>
          <p:nvPr>
            <p:ph type="sldNum" sz="quarter" idx="10"/>
          </p:nvPr>
        </p:nvSpPr>
        <p:spPr/>
        <p:txBody>
          <a:bodyPr/>
          <a:lstStyle/>
          <a:p>
            <a:fld id="{3009D037-C4A3-4B17-A563-F9842A775B51}" type="slidenum">
              <a:rPr lang="en-US" smtClean="0"/>
              <a:pPr/>
              <a:t>7</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009D037-C4A3-4B17-A563-F9842A775B51}" type="slidenum">
              <a:rPr lang="en-US" smtClean="0"/>
              <a:pPr/>
              <a:t>8</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009D037-C4A3-4B17-A563-F9842A775B51}" type="slidenum">
              <a:rPr lang="en-US" smtClean="0"/>
              <a:pPr/>
              <a:t>11</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009D037-C4A3-4B17-A563-F9842A775B51}" type="slidenum">
              <a:rPr lang="en-US" smtClean="0"/>
              <a:pPr/>
              <a:t>12</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3">
              <a:defRPr/>
            </a:pPr>
            <a:endParaRPr lang="en-US" dirty="0"/>
          </a:p>
          <a:p>
            <a:endParaRPr lang="en-US" dirty="0"/>
          </a:p>
        </p:txBody>
      </p:sp>
      <p:sp>
        <p:nvSpPr>
          <p:cNvPr id="4" name="Slide Number Placeholder 3"/>
          <p:cNvSpPr>
            <a:spLocks noGrp="1"/>
          </p:cNvSpPr>
          <p:nvPr>
            <p:ph type="sldNum" sz="quarter" idx="10"/>
          </p:nvPr>
        </p:nvSpPr>
        <p:spPr/>
        <p:txBody>
          <a:bodyPr/>
          <a:lstStyle/>
          <a:p>
            <a:fld id="{3009D037-C4A3-4B17-A563-F9842A775B51}" type="slidenum">
              <a:rPr lang="en-US" smtClean="0"/>
              <a:pPr/>
              <a:t>13</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3">
              <a:defRPr/>
            </a:pPr>
            <a:endParaRPr lang="en-US" dirty="0"/>
          </a:p>
        </p:txBody>
      </p:sp>
      <p:sp>
        <p:nvSpPr>
          <p:cNvPr id="4" name="Slide Number Placeholder 3"/>
          <p:cNvSpPr>
            <a:spLocks noGrp="1"/>
          </p:cNvSpPr>
          <p:nvPr>
            <p:ph type="sldNum" sz="quarter" idx="10"/>
          </p:nvPr>
        </p:nvSpPr>
        <p:spPr/>
        <p:txBody>
          <a:bodyPr/>
          <a:lstStyle/>
          <a:p>
            <a:fld id="{3009D037-C4A3-4B17-A563-F9842A775B51}" type="slidenum">
              <a:rPr lang="en-US" smtClean="0"/>
              <a:pPr/>
              <a:t>14</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5D94A006-1E42-493B-89FA-F8BB8EBFCF94}" type="datetimeFigureOut">
              <a:rPr lang="en-US" smtClean="0"/>
              <a:t>05/16/2013</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47EF3DE-4F6D-4F6D-BF76-A48B7478EDA6}" type="slidenum">
              <a:rPr lang="en-US" smtClean="0"/>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94A006-1E42-493B-89FA-F8BB8EBFCF94}" type="datetimeFigureOut">
              <a:rPr lang="en-US" smtClean="0"/>
              <a:t>05/16/2013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7EF3DE-4F6D-4F6D-BF76-A48B7478EDA6}" type="slidenum">
              <a:rPr lang="en-US" smtClean="0"/>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94A006-1E42-493B-89FA-F8BB8EBFCF94}" type="datetimeFigureOut">
              <a:rPr lang="en-US" smtClean="0"/>
              <a:t>05/16/2013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7EF3DE-4F6D-4F6D-BF76-A48B7478EDA6}" type="slidenum">
              <a:rPr lang="en-US" smtClean="0"/>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94A006-1E42-493B-89FA-F8BB8EBFCF94}" type="datetimeFigureOut">
              <a:rPr lang="en-US" smtClean="0"/>
              <a:t>05/16/2013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7EF3DE-4F6D-4F6D-BF76-A48B7478EDA6}" type="slidenum">
              <a:rPr lang="en-US" smtClean="0"/>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94A006-1E42-493B-89FA-F8BB8EBFCF94}" type="datetimeFigureOut">
              <a:rPr lang="en-US" smtClean="0"/>
              <a:t>05/16/2013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7EF3DE-4F6D-4F6D-BF76-A48B7478EDA6}"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D94A006-1E42-493B-89FA-F8BB8EBFCF94}" type="datetimeFigureOut">
              <a:rPr lang="en-US" smtClean="0"/>
              <a:t>05/16/2013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7EF3DE-4F6D-4F6D-BF76-A48B7478EDA6}" type="slidenum">
              <a:rPr lang="en-US" smtClean="0"/>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D94A006-1E42-493B-89FA-F8BB8EBFCF94}" type="datetimeFigureOut">
              <a:rPr lang="en-US" smtClean="0"/>
              <a:t>05/16/2013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7EF3DE-4F6D-4F6D-BF76-A48B7478EDA6}" type="slidenum">
              <a:rPr lang="en-US" smtClean="0"/>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D94A006-1E42-493B-89FA-F8BB8EBFCF94}" type="datetimeFigureOut">
              <a:rPr lang="en-US" smtClean="0"/>
              <a:t>05/16/2013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7EF3DE-4F6D-4F6D-BF76-A48B7478EDA6}" type="slidenum">
              <a:rPr lang="en-US" smtClean="0"/>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94A006-1E42-493B-89FA-F8BB8EBFCF94}" type="datetimeFigureOut">
              <a:rPr lang="en-US" smtClean="0"/>
              <a:t>05/16/2013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7EF3DE-4F6D-4F6D-BF76-A48B7478EDA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94A006-1E42-493B-89FA-F8BB8EBFCF94}" type="datetimeFigureOut">
              <a:rPr lang="en-US" smtClean="0"/>
              <a:t>05/16/2013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7EF3DE-4F6D-4F6D-BF76-A48B7478EDA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94A006-1E42-493B-89FA-F8BB8EBFCF94}" type="datetimeFigureOut">
              <a:rPr lang="en-US" smtClean="0"/>
              <a:t>05/16/2013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7EF3DE-4F6D-4F6D-BF76-A48B7478EDA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5D94A006-1E42-493B-89FA-F8BB8EBFCF94}" type="datetimeFigureOut">
              <a:rPr lang="en-US" smtClean="0"/>
              <a:t>05/16/2013</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B47EF3DE-4F6D-4F6D-BF76-A48B7478EDA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400" b="1" dirty="0" smtClean="0"/>
              <a:t>BOOSTING AUDITOR COMMUNICATIONS SKILLS FOR BETTER RESULTS</a:t>
            </a:r>
            <a:endParaRPr lang="en-US" sz="4400" b="1" dirty="0"/>
          </a:p>
        </p:txBody>
      </p:sp>
      <p:sp>
        <p:nvSpPr>
          <p:cNvPr id="3" name="Subtitle 2"/>
          <p:cNvSpPr>
            <a:spLocks noGrp="1"/>
          </p:cNvSpPr>
          <p:nvPr>
            <p:ph type="subTitle" idx="1"/>
          </p:nvPr>
        </p:nvSpPr>
        <p:spPr/>
        <p:txBody>
          <a:bodyPr>
            <a:normAutofit/>
          </a:bodyPr>
          <a:lstStyle/>
          <a:p>
            <a:endParaRPr lang="en-US" dirty="0" smtClean="0"/>
          </a:p>
          <a:p>
            <a:r>
              <a:rPr lang="en-US" sz="3600" dirty="0" smtClean="0"/>
              <a:t>May 16, 2013</a:t>
            </a:r>
            <a:endParaRPr lang="en-US" sz="3600" dirty="0"/>
          </a:p>
        </p:txBody>
      </p:sp>
    </p:spTree>
    <p:extLst>
      <p:ext uri="{BB962C8B-B14F-4D97-AF65-F5344CB8AC3E}">
        <p14:creationId xmlns:p14="http://schemas.microsoft.com/office/powerpoint/2010/main" val="5830167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moky Mountains.jpg"/>
          <p:cNvPicPr>
            <a:picLocks noChangeAspect="1"/>
          </p:cNvPicPr>
          <p:nvPr/>
        </p:nvPicPr>
        <p:blipFill>
          <a:blip r:embed="rId2"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37126199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oldilocks2t.jpg"/>
          <p:cNvPicPr>
            <a:picLocks noChangeAspect="1"/>
          </p:cNvPicPr>
          <p:nvPr/>
        </p:nvPicPr>
        <p:blipFill>
          <a:blip r:embed="rId3" cstate="print"/>
          <a:stretch>
            <a:fillRect/>
          </a:stretch>
        </p:blipFill>
        <p:spPr>
          <a:xfrm>
            <a:off x="1752600" y="457200"/>
            <a:ext cx="5646631" cy="5632514"/>
          </a:xfrm>
          <a:prstGeom prst="rect">
            <a:avLst/>
          </a:prstGeom>
        </p:spPr>
      </p:pic>
    </p:spTree>
    <p:extLst>
      <p:ext uri="{BB962C8B-B14F-4D97-AF65-F5344CB8AC3E}">
        <p14:creationId xmlns:p14="http://schemas.microsoft.com/office/powerpoint/2010/main" val="7781369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wan13.JPG"/>
          <p:cNvPicPr>
            <a:picLocks noChangeAspect="1"/>
          </p:cNvPicPr>
          <p:nvPr/>
        </p:nvPicPr>
        <p:blipFill>
          <a:blip r:embed="rId3"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26663159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wan14.JPG"/>
          <p:cNvPicPr>
            <a:picLocks noChangeAspect="1"/>
          </p:cNvPicPr>
          <p:nvPr/>
        </p:nvPicPr>
        <p:blipFill>
          <a:blip r:embed="rId3"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40349044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wan16.JPG"/>
          <p:cNvPicPr>
            <a:picLocks noChangeAspect="1"/>
          </p:cNvPicPr>
          <p:nvPr/>
        </p:nvPicPr>
        <p:blipFill>
          <a:blip r:embed="rId3"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41249552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lue heron.gif"/>
          <p:cNvPicPr>
            <a:picLocks noChangeAspect="1"/>
          </p:cNvPicPr>
          <p:nvPr/>
        </p:nvPicPr>
        <p:blipFill>
          <a:blip r:embed="rId3"/>
          <a:stretch>
            <a:fillRect/>
          </a:stretch>
        </p:blipFill>
        <p:spPr>
          <a:xfrm>
            <a:off x="4567237" y="3424237"/>
            <a:ext cx="9525" cy="9525"/>
          </a:xfrm>
          <a:prstGeom prst="rect">
            <a:avLst/>
          </a:prstGeom>
        </p:spPr>
      </p:pic>
      <p:pic>
        <p:nvPicPr>
          <p:cNvPr id="3" name="Picture 2" descr="blue heron.jpg"/>
          <p:cNvPicPr>
            <a:picLocks noChangeAspect="1"/>
          </p:cNvPicPr>
          <p:nvPr/>
        </p:nvPicPr>
        <p:blipFill>
          <a:blip r:embed="rId4" cstate="print"/>
          <a:stretch>
            <a:fillRect/>
          </a:stretch>
        </p:blipFill>
        <p:spPr>
          <a:xfrm>
            <a:off x="-20521" y="-718259"/>
            <a:ext cx="9180575" cy="6858000"/>
          </a:xfrm>
          <a:prstGeom prst="rect">
            <a:avLst/>
          </a:prstGeom>
        </p:spPr>
      </p:pic>
      <p:sp>
        <p:nvSpPr>
          <p:cNvPr id="201" name="Shape"/>
          <p:cNvSpPr txBox="1"/>
          <p:nvPr/>
        </p:nvSpPr>
        <p:spPr>
          <a:xfrm>
            <a:off x="3429000" y="2285999"/>
            <a:ext cx="2286000" cy="2286000"/>
          </a:xfrm>
          <a:prstGeom prst="rect">
            <a:avLst/>
          </a:prstGeom>
          <a:noFill/>
          <a:ln>
            <a:noFill/>
          </a:ln>
        </p:spPr>
        <p:txBody>
          <a:bodyPr anchor="t" anchorCtr="0"/>
          <a:lstStyle/>
          <a:p>
            <a:pPr algn="ctr"/>
            <a:endParaRPr dirty="0"/>
          </a:p>
        </p:txBody>
      </p:sp>
    </p:spTree>
    <p:extLst>
      <p:ext uri="{BB962C8B-B14F-4D97-AF65-F5344CB8AC3E}">
        <p14:creationId xmlns:p14="http://schemas.microsoft.com/office/powerpoint/2010/main" val="40803537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nada-geese.jpg"/>
          <p:cNvPicPr>
            <a:picLocks noChangeAspect="1"/>
          </p:cNvPicPr>
          <p:nvPr/>
        </p:nvPicPr>
        <p:blipFill>
          <a:blip r:embed="rId3" cstate="print"/>
          <a:stretch>
            <a:fillRect/>
          </a:stretch>
        </p:blipFill>
        <p:spPr>
          <a:xfrm>
            <a:off x="0" y="0"/>
            <a:ext cx="9144000" cy="6857999"/>
          </a:xfrm>
          <a:prstGeom prst="rect">
            <a:avLst/>
          </a:prstGeom>
        </p:spPr>
      </p:pic>
    </p:spTree>
    <p:extLst>
      <p:ext uri="{BB962C8B-B14F-4D97-AF65-F5344CB8AC3E}">
        <p14:creationId xmlns:p14="http://schemas.microsoft.com/office/powerpoint/2010/main" val="27280312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wan17.JPG"/>
          <p:cNvPicPr>
            <a:picLocks noChangeAspect="1"/>
          </p:cNvPicPr>
          <p:nvPr/>
        </p:nvPicPr>
        <p:blipFill>
          <a:blip r:embed="rId2" cstate="print"/>
          <a:stretch>
            <a:fillRect/>
          </a:stretch>
        </p:blipFill>
        <p:spPr>
          <a:xfrm>
            <a:off x="-6532" y="0"/>
            <a:ext cx="9150531" cy="6858000"/>
          </a:xfrm>
          <a:prstGeom prst="rect">
            <a:avLst/>
          </a:prstGeom>
        </p:spPr>
      </p:pic>
    </p:spTree>
    <p:extLst>
      <p:ext uri="{BB962C8B-B14F-4D97-AF65-F5344CB8AC3E}">
        <p14:creationId xmlns:p14="http://schemas.microsoft.com/office/powerpoint/2010/main" val="30460598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wan21.JPG"/>
          <p:cNvPicPr>
            <a:picLocks noChangeAspect="1"/>
          </p:cNvPicPr>
          <p:nvPr/>
        </p:nvPicPr>
        <p:blipFill>
          <a:blip r:embed="rId3" cstate="print"/>
          <a:stretch>
            <a:fillRect/>
          </a:stretch>
        </p:blipFill>
        <p:spPr>
          <a:xfrm>
            <a:off x="-1" y="0"/>
            <a:ext cx="9144001" cy="6858000"/>
          </a:xfrm>
          <a:prstGeom prst="rect">
            <a:avLst/>
          </a:prstGeom>
        </p:spPr>
      </p:pic>
    </p:spTree>
    <p:extLst>
      <p:ext uri="{BB962C8B-B14F-4D97-AF65-F5344CB8AC3E}">
        <p14:creationId xmlns:p14="http://schemas.microsoft.com/office/powerpoint/2010/main" val="21164460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b="1" dirty="0" smtClean="0">
                <a:solidFill>
                  <a:schemeClr val="tx1"/>
                </a:solidFill>
              </a:rPr>
              <a:t>Objectives of This Training</a:t>
            </a:r>
            <a:endParaRPr lang="en-US" sz="4400" b="1" dirty="0">
              <a:solidFill>
                <a:schemeClr val="tx1"/>
              </a:solidFill>
            </a:endParaRPr>
          </a:p>
        </p:txBody>
      </p:sp>
      <p:sp>
        <p:nvSpPr>
          <p:cNvPr id="2" name="Content Placeholder 1"/>
          <p:cNvSpPr>
            <a:spLocks noGrp="1"/>
          </p:cNvSpPr>
          <p:nvPr>
            <p:ph idx="1"/>
          </p:nvPr>
        </p:nvSpPr>
        <p:spPr>
          <a:xfrm>
            <a:off x="699247" y="2248347"/>
            <a:ext cx="7745505" cy="4087139"/>
          </a:xfrm>
        </p:spPr>
        <p:txBody>
          <a:bodyPr>
            <a:normAutofit/>
          </a:bodyPr>
          <a:lstStyle/>
          <a:p>
            <a:pPr marL="514350" lvl="0" indent="-514350">
              <a:buClr>
                <a:srgbClr val="000099"/>
              </a:buClr>
              <a:buFont typeface="+mj-lt"/>
              <a:buAutoNum type="arabicPeriod"/>
            </a:pPr>
            <a:r>
              <a:rPr lang="en-US" sz="2800" dirty="0" smtClean="0">
                <a:latin typeface="Arial" pitchFamily="34" charset="0"/>
                <a:cs typeface="Arial" pitchFamily="34" charset="0"/>
              </a:rPr>
              <a:t>To </a:t>
            </a:r>
            <a:r>
              <a:rPr lang="en-US" sz="2800" dirty="0">
                <a:latin typeface="Arial" pitchFamily="34" charset="0"/>
                <a:cs typeface="Arial" pitchFamily="34" charset="0"/>
              </a:rPr>
              <a:t>present tools available to build a more cohesive audit </a:t>
            </a:r>
            <a:r>
              <a:rPr lang="en-US" sz="2800" dirty="0" smtClean="0">
                <a:latin typeface="Arial" pitchFamily="34" charset="0"/>
                <a:cs typeface="Arial" pitchFamily="34" charset="0"/>
              </a:rPr>
              <a:t>team</a:t>
            </a:r>
            <a:endParaRPr lang="en-US" sz="2800" dirty="0">
              <a:latin typeface="Arial" pitchFamily="34" charset="0"/>
              <a:cs typeface="Arial" pitchFamily="34" charset="0"/>
            </a:endParaRPr>
          </a:p>
          <a:p>
            <a:pPr marL="514350" lvl="0" indent="-514350">
              <a:buClr>
                <a:srgbClr val="000099"/>
              </a:buClr>
              <a:buFont typeface="+mj-lt"/>
              <a:buAutoNum type="arabicPeriod"/>
            </a:pPr>
            <a:r>
              <a:rPr lang="en-US" sz="2800" dirty="0">
                <a:latin typeface="Arial" pitchFamily="34" charset="0"/>
                <a:cs typeface="Arial" pitchFamily="34" charset="0"/>
              </a:rPr>
              <a:t>To demonstrate how trust is built between the auditor and the auditee (or agency) to get better audit </a:t>
            </a:r>
            <a:r>
              <a:rPr lang="en-US" sz="2800" dirty="0" smtClean="0">
                <a:latin typeface="Arial" pitchFamily="34" charset="0"/>
                <a:cs typeface="Arial" pitchFamily="34" charset="0"/>
              </a:rPr>
              <a:t>results</a:t>
            </a:r>
            <a:endParaRPr lang="en-US" sz="2800" dirty="0">
              <a:latin typeface="Arial" pitchFamily="34" charset="0"/>
              <a:cs typeface="Arial" pitchFamily="34" charset="0"/>
            </a:endParaRPr>
          </a:p>
          <a:p>
            <a:pPr marL="514350" lvl="0" indent="-514350">
              <a:buClr>
                <a:srgbClr val="000099"/>
              </a:buClr>
              <a:buFont typeface="+mj-lt"/>
              <a:buAutoNum type="arabicPeriod"/>
            </a:pPr>
            <a:r>
              <a:rPr lang="en-US" sz="2800" dirty="0">
                <a:latin typeface="Arial" pitchFamily="34" charset="0"/>
                <a:cs typeface="Arial" pitchFamily="34" charset="0"/>
              </a:rPr>
              <a:t>To identify specific communication skills to resolve conflict with team members within the OIG and with </a:t>
            </a:r>
            <a:r>
              <a:rPr lang="en-US" sz="2800" dirty="0" smtClean="0">
                <a:latin typeface="Arial" pitchFamily="34" charset="0"/>
                <a:cs typeface="Arial" pitchFamily="34" charset="0"/>
              </a:rPr>
              <a:t>auditees</a:t>
            </a:r>
            <a:endParaRPr lang="en-US" sz="2800" dirty="0">
              <a:latin typeface="Arial" pitchFamily="34" charset="0"/>
              <a:cs typeface="Arial" pitchFamily="34" charset="0"/>
            </a:endParaRPr>
          </a:p>
          <a:p>
            <a:endParaRPr lang="en-US" dirty="0"/>
          </a:p>
        </p:txBody>
      </p:sp>
    </p:spTree>
    <p:extLst>
      <p:ext uri="{BB962C8B-B14F-4D97-AF65-F5344CB8AC3E}">
        <p14:creationId xmlns:p14="http://schemas.microsoft.com/office/powerpoint/2010/main" val="2441089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5624" y="1821476"/>
            <a:ext cx="2276376" cy="3458338"/>
          </a:xfrm>
          <a:prstGeom prst="rect">
            <a:avLst/>
          </a:prstGeom>
          <a:noFill/>
          <a:ln w="9525">
            <a:solidFill>
              <a:schemeClr val="accent2">
                <a:lumMod val="5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507" y="1905000"/>
            <a:ext cx="2472236" cy="3524250"/>
          </a:xfrm>
          <a:prstGeom prst="rect">
            <a:avLst/>
          </a:prstGeom>
          <a:noFill/>
          <a:ln w="9525">
            <a:solidFill>
              <a:schemeClr val="accent2">
                <a:lumMod val="7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8052" y="1295400"/>
            <a:ext cx="2292696" cy="3405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4090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228600" y="228600"/>
            <a:ext cx="8534400" cy="1054250"/>
          </a:xfrm>
          <a:prstGeom prst="rect">
            <a:avLst/>
          </a:prstGeom>
        </p:spPr>
        <p:txBody>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b="1" dirty="0" smtClean="0">
                <a:solidFill>
                  <a:schemeClr val="tx1"/>
                </a:solidFill>
              </a:rPr>
              <a:t>Building a More Cohesive </a:t>
            </a:r>
            <a:br>
              <a:rPr lang="en-US" sz="4400" b="1" dirty="0" smtClean="0">
                <a:solidFill>
                  <a:schemeClr val="tx1"/>
                </a:solidFill>
              </a:rPr>
            </a:br>
            <a:r>
              <a:rPr lang="en-US" sz="4400" b="1" dirty="0" smtClean="0">
                <a:solidFill>
                  <a:schemeClr val="tx1"/>
                </a:solidFill>
              </a:rPr>
              <a:t>Audit Team</a:t>
            </a:r>
            <a:endParaRPr lang="en-US" sz="4400" b="1" dirty="0">
              <a:solidFill>
                <a:schemeClr val="tx1"/>
              </a:solidFill>
            </a:endParaRPr>
          </a:p>
        </p:txBody>
      </p:sp>
      <p:graphicFrame>
        <p:nvGraphicFramePr>
          <p:cNvPr id="3" name="Content Placeholder 3"/>
          <p:cNvGraphicFramePr>
            <a:graphicFrameLocks/>
          </p:cNvGraphicFramePr>
          <p:nvPr>
            <p:extLst>
              <p:ext uri="{D42A27DB-BD31-4B8C-83A1-F6EECF244321}">
                <p14:modId xmlns:p14="http://schemas.microsoft.com/office/powerpoint/2010/main" val="3887075677"/>
              </p:ext>
            </p:extLst>
          </p:nvPr>
        </p:nvGraphicFramePr>
        <p:xfrm>
          <a:off x="698500" y="1447800"/>
          <a:ext cx="7747000" cy="48879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15466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228600" y="228600"/>
            <a:ext cx="8534400" cy="1054250"/>
          </a:xfrm>
          <a:prstGeom prst="rect">
            <a:avLst/>
          </a:prstGeom>
        </p:spPr>
        <p:txBody>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b="1" dirty="0" smtClean="0">
                <a:solidFill>
                  <a:schemeClr val="tx1"/>
                </a:solidFill>
              </a:rPr>
              <a:t>Building a More Cohesive </a:t>
            </a:r>
            <a:br>
              <a:rPr lang="en-US" sz="4400" b="1" dirty="0" smtClean="0">
                <a:solidFill>
                  <a:schemeClr val="tx1"/>
                </a:solidFill>
              </a:rPr>
            </a:br>
            <a:r>
              <a:rPr lang="en-US" sz="4400" b="1" dirty="0" smtClean="0">
                <a:solidFill>
                  <a:schemeClr val="tx1"/>
                </a:solidFill>
              </a:rPr>
              <a:t>Audit Team</a:t>
            </a:r>
            <a:endParaRPr lang="en-US" sz="4400" b="1" dirty="0">
              <a:solidFill>
                <a:schemeClr val="tx1"/>
              </a:solidFill>
            </a:endParaRPr>
          </a:p>
        </p:txBody>
      </p:sp>
      <p:grpSp>
        <p:nvGrpSpPr>
          <p:cNvPr id="4" name="Group 3"/>
          <p:cNvGrpSpPr/>
          <p:nvPr/>
        </p:nvGrpSpPr>
        <p:grpSpPr>
          <a:xfrm>
            <a:off x="622300" y="3048000"/>
            <a:ext cx="7747000" cy="1206182"/>
            <a:chOff x="0" y="3910330"/>
            <a:chExt cx="7747000" cy="977582"/>
          </a:xfrm>
        </p:grpSpPr>
        <p:sp>
          <p:nvSpPr>
            <p:cNvPr id="5" name="Trapezoid 4"/>
            <p:cNvSpPr/>
            <p:nvPr/>
          </p:nvSpPr>
          <p:spPr>
            <a:xfrm>
              <a:off x="0" y="3910330"/>
              <a:ext cx="7747000" cy="977582"/>
            </a:xfrm>
            <a:prstGeom prst="trapezoid">
              <a:avLst>
                <a:gd name="adj" fmla="val 79247"/>
              </a:avLst>
            </a:prstGeom>
            <a:solidFill>
              <a:srgbClr val="FFFF6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Trapezoid 4"/>
            <p:cNvSpPr/>
            <p:nvPr/>
          </p:nvSpPr>
          <p:spPr>
            <a:xfrm>
              <a:off x="1355724" y="3910330"/>
              <a:ext cx="5035550" cy="9775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4200" b="1" kern="1200" dirty="0" smtClean="0">
                  <a:solidFill>
                    <a:schemeClr val="tx1"/>
                  </a:solidFill>
                </a:rPr>
                <a:t>Absence of </a:t>
              </a:r>
              <a:br>
                <a:rPr lang="en-US" sz="4200" b="1" kern="1200" dirty="0" smtClean="0">
                  <a:solidFill>
                    <a:schemeClr val="tx1"/>
                  </a:solidFill>
                </a:rPr>
              </a:br>
              <a:r>
                <a:rPr lang="en-US" sz="4200" b="1" kern="1200" dirty="0" smtClean="0">
                  <a:solidFill>
                    <a:srgbClr val="C00000"/>
                  </a:solidFill>
                </a:rPr>
                <a:t>Trust</a:t>
              </a:r>
              <a:endParaRPr lang="en-US" sz="4200" b="1" kern="1200" dirty="0">
                <a:solidFill>
                  <a:srgbClr val="C00000"/>
                </a:solidFill>
              </a:endParaRPr>
            </a:p>
          </p:txBody>
        </p:sp>
      </p:grpSp>
    </p:spTree>
    <p:extLst>
      <p:ext uri="{BB962C8B-B14F-4D97-AF65-F5344CB8AC3E}">
        <p14:creationId xmlns:p14="http://schemas.microsoft.com/office/powerpoint/2010/main" val="15931913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228600" y="228600"/>
            <a:ext cx="8534400" cy="1054250"/>
          </a:xfrm>
          <a:prstGeom prst="rect">
            <a:avLst/>
          </a:prstGeom>
        </p:spPr>
        <p:txBody>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b="1" dirty="0" smtClean="0">
                <a:solidFill>
                  <a:schemeClr val="tx1"/>
                </a:solidFill>
              </a:rPr>
              <a:t>Building a More Cohesive </a:t>
            </a:r>
            <a:br>
              <a:rPr lang="en-US" sz="4400" b="1" dirty="0" smtClean="0">
                <a:solidFill>
                  <a:schemeClr val="tx1"/>
                </a:solidFill>
              </a:rPr>
            </a:br>
            <a:r>
              <a:rPr lang="en-US" sz="4400" b="1" dirty="0" smtClean="0">
                <a:solidFill>
                  <a:schemeClr val="tx1"/>
                </a:solidFill>
              </a:rPr>
              <a:t>Audit Team</a:t>
            </a:r>
            <a:endParaRPr lang="en-US" sz="4400" b="1" dirty="0">
              <a:solidFill>
                <a:schemeClr val="tx1"/>
              </a:solidFill>
            </a:endParaRPr>
          </a:p>
        </p:txBody>
      </p:sp>
      <p:grpSp>
        <p:nvGrpSpPr>
          <p:cNvPr id="7" name="Group 6"/>
          <p:cNvGrpSpPr/>
          <p:nvPr/>
        </p:nvGrpSpPr>
        <p:grpSpPr>
          <a:xfrm>
            <a:off x="914400" y="2895600"/>
            <a:ext cx="6934200" cy="1219200"/>
            <a:chOff x="774700" y="2932747"/>
            <a:chExt cx="6197600" cy="977582"/>
          </a:xfrm>
        </p:grpSpPr>
        <p:sp>
          <p:nvSpPr>
            <p:cNvPr id="8" name="Trapezoid 7"/>
            <p:cNvSpPr/>
            <p:nvPr/>
          </p:nvSpPr>
          <p:spPr>
            <a:xfrm>
              <a:off x="774700" y="2932747"/>
              <a:ext cx="6197600" cy="977582"/>
            </a:xfrm>
            <a:prstGeom prst="trapezoid">
              <a:avLst>
                <a:gd name="adj" fmla="val 79247"/>
              </a:avLst>
            </a:prstGeom>
            <a:solidFill>
              <a:srgbClr val="FFFF6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Trapezoid 4"/>
            <p:cNvSpPr/>
            <p:nvPr/>
          </p:nvSpPr>
          <p:spPr>
            <a:xfrm>
              <a:off x="1859279" y="2932747"/>
              <a:ext cx="4028440" cy="9775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4200" b="1" kern="1200" dirty="0" smtClean="0">
                  <a:solidFill>
                    <a:schemeClr val="tx1"/>
                  </a:solidFill>
                </a:rPr>
                <a:t>Fear of </a:t>
              </a:r>
              <a:br>
                <a:rPr lang="en-US" sz="4200" b="1" kern="1200" dirty="0" smtClean="0">
                  <a:solidFill>
                    <a:schemeClr val="tx1"/>
                  </a:solidFill>
                </a:rPr>
              </a:br>
              <a:r>
                <a:rPr lang="en-US" sz="4200" b="1" kern="1200" dirty="0" smtClean="0">
                  <a:solidFill>
                    <a:srgbClr val="C00000"/>
                  </a:solidFill>
                </a:rPr>
                <a:t>Conflict</a:t>
              </a:r>
              <a:endParaRPr lang="en-US" sz="4200" b="1" kern="1200" dirty="0">
                <a:solidFill>
                  <a:srgbClr val="C00000"/>
                </a:solidFill>
              </a:endParaRPr>
            </a:p>
          </p:txBody>
        </p:sp>
      </p:grpSp>
    </p:spTree>
    <p:extLst>
      <p:ext uri="{BB962C8B-B14F-4D97-AF65-F5344CB8AC3E}">
        <p14:creationId xmlns:p14="http://schemas.microsoft.com/office/powerpoint/2010/main" val="29450591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228600" y="228600"/>
            <a:ext cx="8534400" cy="1054250"/>
          </a:xfrm>
          <a:prstGeom prst="rect">
            <a:avLst/>
          </a:prstGeom>
        </p:spPr>
        <p:txBody>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b="1" dirty="0" smtClean="0">
                <a:solidFill>
                  <a:schemeClr val="tx1"/>
                </a:solidFill>
              </a:rPr>
              <a:t>Building a More Cohesive </a:t>
            </a:r>
            <a:br>
              <a:rPr lang="en-US" sz="4400" b="1" dirty="0" smtClean="0">
                <a:solidFill>
                  <a:schemeClr val="tx1"/>
                </a:solidFill>
              </a:rPr>
            </a:br>
            <a:r>
              <a:rPr lang="en-US" sz="4400" b="1" dirty="0" smtClean="0">
                <a:solidFill>
                  <a:schemeClr val="tx1"/>
                </a:solidFill>
              </a:rPr>
              <a:t>Audit Team</a:t>
            </a:r>
            <a:endParaRPr lang="en-US" sz="4400" b="1" dirty="0">
              <a:solidFill>
                <a:schemeClr val="tx1"/>
              </a:solidFill>
            </a:endParaRPr>
          </a:p>
        </p:txBody>
      </p:sp>
      <p:grpSp>
        <p:nvGrpSpPr>
          <p:cNvPr id="7" name="Group 6"/>
          <p:cNvGrpSpPr/>
          <p:nvPr/>
        </p:nvGrpSpPr>
        <p:grpSpPr>
          <a:xfrm>
            <a:off x="1143000" y="2908618"/>
            <a:ext cx="7010400" cy="1282382"/>
            <a:chOff x="1549400" y="1955165"/>
            <a:chExt cx="4648200" cy="977582"/>
          </a:xfrm>
        </p:grpSpPr>
        <p:sp>
          <p:nvSpPr>
            <p:cNvPr id="8" name="Trapezoid 7"/>
            <p:cNvSpPr/>
            <p:nvPr/>
          </p:nvSpPr>
          <p:spPr>
            <a:xfrm>
              <a:off x="1549400" y="1955165"/>
              <a:ext cx="4648200" cy="977582"/>
            </a:xfrm>
            <a:prstGeom prst="trapezoid">
              <a:avLst>
                <a:gd name="adj" fmla="val 79247"/>
              </a:avLst>
            </a:prstGeom>
            <a:solidFill>
              <a:srgbClr val="FFFF6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Trapezoid 4"/>
            <p:cNvSpPr/>
            <p:nvPr/>
          </p:nvSpPr>
          <p:spPr>
            <a:xfrm>
              <a:off x="2362835" y="1955165"/>
              <a:ext cx="3021330" cy="9775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4200" b="1" kern="1200" dirty="0" smtClean="0">
                  <a:solidFill>
                    <a:schemeClr val="tx1"/>
                  </a:solidFill>
                </a:rPr>
                <a:t>Lack of </a:t>
              </a:r>
              <a:br>
                <a:rPr lang="en-US" sz="4200" b="1" kern="1200" dirty="0" smtClean="0">
                  <a:solidFill>
                    <a:schemeClr val="tx1"/>
                  </a:solidFill>
                </a:rPr>
              </a:br>
              <a:r>
                <a:rPr lang="en-US" sz="4200" b="1" kern="1200" dirty="0" smtClean="0">
                  <a:solidFill>
                    <a:srgbClr val="C00000"/>
                  </a:solidFill>
                </a:rPr>
                <a:t>Commitment</a:t>
              </a:r>
              <a:endParaRPr lang="en-US" sz="4200" b="1" kern="1200" dirty="0">
                <a:solidFill>
                  <a:srgbClr val="C00000"/>
                </a:solidFill>
              </a:endParaRPr>
            </a:p>
          </p:txBody>
        </p:sp>
      </p:grpSp>
    </p:spTree>
    <p:extLst>
      <p:ext uri="{BB962C8B-B14F-4D97-AF65-F5344CB8AC3E}">
        <p14:creationId xmlns:p14="http://schemas.microsoft.com/office/powerpoint/2010/main" val="32624172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7987553" cy="4304853"/>
          </a:xfrm>
        </p:spPr>
        <p:txBody>
          <a:bodyPr>
            <a:normAutofit fontScale="85000" lnSpcReduction="20000"/>
          </a:bodyPr>
          <a:lstStyle/>
          <a:p>
            <a:pPr marL="0" indent="0">
              <a:buNone/>
            </a:pPr>
            <a:r>
              <a:rPr lang="en-US" dirty="0"/>
              <a:t/>
            </a:r>
            <a:br>
              <a:rPr lang="en-US" dirty="0"/>
            </a:br>
            <a:r>
              <a:rPr lang="en-US" dirty="0"/>
              <a:t/>
            </a:r>
            <a:br>
              <a:rPr lang="en-US" dirty="0"/>
            </a:br>
            <a:endParaRPr lang="en-US" dirty="0" smtClean="0"/>
          </a:p>
          <a:p>
            <a:pPr marL="0" indent="0">
              <a:buNone/>
            </a:pPr>
            <a:r>
              <a:rPr lang="en-US" sz="4000" dirty="0" smtClean="0">
                <a:latin typeface="Arial" pitchFamily="34" charset="0"/>
                <a:cs typeface="Arial" pitchFamily="34" charset="0"/>
              </a:rPr>
              <a:t>"</a:t>
            </a:r>
            <a:r>
              <a:rPr lang="en-US" sz="4000" dirty="0">
                <a:latin typeface="Arial" pitchFamily="34" charset="0"/>
                <a:cs typeface="Arial" pitchFamily="34" charset="0"/>
              </a:rPr>
              <a:t>Almost all conflict is a result of violated expectations."</a:t>
            </a:r>
            <a:br>
              <a:rPr lang="en-US" sz="4000" dirty="0">
                <a:latin typeface="Arial" pitchFamily="34" charset="0"/>
                <a:cs typeface="Arial" pitchFamily="34" charset="0"/>
              </a:rPr>
            </a:br>
            <a:r>
              <a:rPr lang="en-US" dirty="0"/>
              <a:t/>
            </a:r>
            <a:br>
              <a:rPr lang="en-US" dirty="0"/>
            </a:br>
            <a:r>
              <a:rPr lang="en-US" dirty="0" smtClean="0"/>
              <a:t>                                                         </a:t>
            </a:r>
            <a:r>
              <a:rPr lang="en-US" sz="4300" dirty="0" smtClean="0">
                <a:latin typeface="Arial" pitchFamily="34" charset="0"/>
                <a:cs typeface="Arial" pitchFamily="34" charset="0"/>
              </a:rPr>
              <a:t>- </a:t>
            </a:r>
            <a:r>
              <a:rPr lang="en-US" sz="4300" dirty="0">
                <a:latin typeface="Arial" pitchFamily="34" charset="0"/>
                <a:cs typeface="Arial" pitchFamily="34" charset="0"/>
              </a:rPr>
              <a:t>Blaine Lee</a:t>
            </a:r>
            <a:r>
              <a:rPr lang="en-US" sz="4300" dirty="0" smtClean="0">
                <a:latin typeface="Arial" pitchFamily="34" charset="0"/>
                <a:cs typeface="Arial" pitchFamily="34" charset="0"/>
              </a:rPr>
              <a:t>, Author</a:t>
            </a:r>
          </a:p>
          <a:p>
            <a:pPr marL="0" indent="0">
              <a:buNone/>
            </a:pPr>
            <a:r>
              <a:rPr lang="en-US" sz="4300" dirty="0" smtClean="0">
                <a:latin typeface="Arial" pitchFamily="34" charset="0"/>
                <a:cs typeface="Arial" pitchFamily="34" charset="0"/>
              </a:rPr>
              <a:t>                              </a:t>
            </a:r>
            <a:r>
              <a:rPr lang="en-US" sz="3300" i="1" dirty="0" smtClean="0">
                <a:latin typeface="Arial" pitchFamily="34" charset="0"/>
                <a:cs typeface="Arial" pitchFamily="34" charset="0"/>
              </a:rPr>
              <a:t>The Power Principle:</a:t>
            </a:r>
          </a:p>
          <a:p>
            <a:pPr marL="0" indent="0">
              <a:buNone/>
            </a:pPr>
            <a:r>
              <a:rPr lang="en-US" sz="3300" i="1" dirty="0">
                <a:latin typeface="Arial" pitchFamily="34" charset="0"/>
                <a:cs typeface="Arial" pitchFamily="34" charset="0"/>
              </a:rPr>
              <a:t> </a:t>
            </a:r>
            <a:r>
              <a:rPr lang="en-US" sz="3300" i="1" dirty="0" smtClean="0">
                <a:latin typeface="Arial" pitchFamily="34" charset="0"/>
                <a:cs typeface="Arial" pitchFamily="34" charset="0"/>
              </a:rPr>
              <a:t>                                       Influence with Honor</a:t>
            </a:r>
            <a:r>
              <a:rPr lang="en-US" dirty="0"/>
              <a:t/>
            </a:r>
            <a:br>
              <a:rPr lang="en-US" dirty="0"/>
            </a:br>
            <a:r>
              <a:rPr lang="en-US" dirty="0"/>
              <a:t/>
            </a:r>
            <a:br>
              <a:rPr lang="en-US" dirty="0"/>
            </a:br>
            <a:endParaRPr lang="en-US" dirty="0"/>
          </a:p>
        </p:txBody>
      </p:sp>
      <p:sp>
        <p:nvSpPr>
          <p:cNvPr id="3" name="Title 2"/>
          <p:cNvSpPr>
            <a:spLocks noGrp="1"/>
          </p:cNvSpPr>
          <p:nvPr>
            <p:ph type="title"/>
          </p:nvPr>
        </p:nvSpPr>
        <p:spPr/>
        <p:txBody>
          <a:bodyPr/>
          <a:lstStyle/>
          <a:p>
            <a:r>
              <a:rPr lang="en-US" b="1" i="1" dirty="0" smtClean="0"/>
              <a:t>The Speed of Trust</a:t>
            </a:r>
            <a:br>
              <a:rPr lang="en-US" b="1" i="1" dirty="0" smtClean="0"/>
            </a:br>
            <a:r>
              <a:rPr lang="en-US" sz="3600" dirty="0">
                <a:latin typeface="Arial" pitchFamily="34" charset="0"/>
                <a:cs typeface="Arial" pitchFamily="34" charset="0"/>
              </a:rPr>
              <a:t>Behavior #9 Clarify Expectations</a:t>
            </a:r>
            <a:endParaRPr lang="en-US" sz="3600" b="1" i="1" dirty="0"/>
          </a:p>
        </p:txBody>
      </p:sp>
    </p:spTree>
    <p:extLst>
      <p:ext uri="{BB962C8B-B14F-4D97-AF65-F5344CB8AC3E}">
        <p14:creationId xmlns:p14="http://schemas.microsoft.com/office/powerpoint/2010/main" val="21394671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228600" y="228600"/>
            <a:ext cx="8534400" cy="1054250"/>
          </a:xfrm>
          <a:prstGeom prst="rect">
            <a:avLst/>
          </a:prstGeom>
        </p:spPr>
        <p:txBody>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b="1" dirty="0" smtClean="0">
                <a:solidFill>
                  <a:schemeClr val="tx1"/>
                </a:solidFill>
              </a:rPr>
              <a:t>Building a More Cohesive </a:t>
            </a:r>
            <a:br>
              <a:rPr lang="en-US" sz="4400" b="1" dirty="0" smtClean="0">
                <a:solidFill>
                  <a:schemeClr val="tx1"/>
                </a:solidFill>
              </a:rPr>
            </a:br>
            <a:r>
              <a:rPr lang="en-US" sz="4400" b="1" dirty="0" smtClean="0">
                <a:solidFill>
                  <a:schemeClr val="tx1"/>
                </a:solidFill>
              </a:rPr>
              <a:t>Audit Team</a:t>
            </a:r>
            <a:endParaRPr lang="en-US" sz="4400" b="1" dirty="0">
              <a:solidFill>
                <a:schemeClr val="tx1"/>
              </a:solidFill>
            </a:endParaRPr>
          </a:p>
        </p:txBody>
      </p:sp>
      <p:grpSp>
        <p:nvGrpSpPr>
          <p:cNvPr id="6" name="Group 5"/>
          <p:cNvGrpSpPr/>
          <p:nvPr/>
        </p:nvGrpSpPr>
        <p:grpSpPr>
          <a:xfrm>
            <a:off x="1752598" y="2819400"/>
            <a:ext cx="6019800" cy="1206182"/>
            <a:chOff x="2324100" y="977582"/>
            <a:chExt cx="3098800" cy="977582"/>
          </a:xfrm>
        </p:grpSpPr>
        <p:sp>
          <p:nvSpPr>
            <p:cNvPr id="10" name="Trapezoid 9"/>
            <p:cNvSpPr/>
            <p:nvPr/>
          </p:nvSpPr>
          <p:spPr>
            <a:xfrm>
              <a:off x="2324100" y="977582"/>
              <a:ext cx="3098800" cy="977582"/>
            </a:xfrm>
            <a:prstGeom prst="trapezoid">
              <a:avLst>
                <a:gd name="adj" fmla="val 79247"/>
              </a:avLst>
            </a:prstGeom>
            <a:solidFill>
              <a:srgbClr val="FFFF6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Trapezoid 4"/>
            <p:cNvSpPr/>
            <p:nvPr/>
          </p:nvSpPr>
          <p:spPr>
            <a:xfrm>
              <a:off x="2866389" y="977582"/>
              <a:ext cx="2014220" cy="9775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4200" b="1" kern="1200" dirty="0" smtClean="0">
                  <a:solidFill>
                    <a:schemeClr val="tx1"/>
                  </a:solidFill>
                </a:rPr>
                <a:t>Avoidance of </a:t>
              </a:r>
              <a:r>
                <a:rPr lang="en-US" sz="4200" b="1" kern="1200" dirty="0" smtClean="0">
                  <a:solidFill>
                    <a:srgbClr val="C00000"/>
                  </a:solidFill>
                </a:rPr>
                <a:t>Accountability</a:t>
              </a:r>
              <a:endParaRPr lang="en-US" sz="4200" b="1" kern="1200" dirty="0">
                <a:solidFill>
                  <a:srgbClr val="C00000"/>
                </a:solidFill>
              </a:endParaRPr>
            </a:p>
          </p:txBody>
        </p:sp>
      </p:grpSp>
    </p:spTree>
    <p:extLst>
      <p:ext uri="{BB962C8B-B14F-4D97-AF65-F5344CB8AC3E}">
        <p14:creationId xmlns:p14="http://schemas.microsoft.com/office/powerpoint/2010/main" val="10478297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228600" y="228600"/>
            <a:ext cx="8534400" cy="1054250"/>
          </a:xfrm>
          <a:prstGeom prst="rect">
            <a:avLst/>
          </a:prstGeom>
        </p:spPr>
        <p:txBody>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b="1" dirty="0" smtClean="0">
                <a:solidFill>
                  <a:schemeClr val="tx1"/>
                </a:solidFill>
              </a:rPr>
              <a:t>Building a More Cohesive </a:t>
            </a:r>
            <a:br>
              <a:rPr lang="en-US" sz="4400" b="1" dirty="0" smtClean="0">
                <a:solidFill>
                  <a:schemeClr val="tx1"/>
                </a:solidFill>
              </a:rPr>
            </a:br>
            <a:r>
              <a:rPr lang="en-US" sz="4400" b="1" dirty="0" smtClean="0">
                <a:solidFill>
                  <a:schemeClr val="tx1"/>
                </a:solidFill>
              </a:rPr>
              <a:t>Audit Team</a:t>
            </a:r>
            <a:endParaRPr lang="en-US" sz="4400" b="1" dirty="0">
              <a:solidFill>
                <a:schemeClr val="tx1"/>
              </a:solidFill>
            </a:endParaRPr>
          </a:p>
        </p:txBody>
      </p:sp>
      <p:grpSp>
        <p:nvGrpSpPr>
          <p:cNvPr id="6" name="Group 5"/>
          <p:cNvGrpSpPr/>
          <p:nvPr/>
        </p:nvGrpSpPr>
        <p:grpSpPr>
          <a:xfrm>
            <a:off x="1790700" y="1570833"/>
            <a:ext cx="5410200" cy="3922147"/>
            <a:chOff x="1282700" y="-1"/>
            <a:chExt cx="4343400" cy="3083015"/>
          </a:xfrm>
        </p:grpSpPr>
        <p:sp>
          <p:nvSpPr>
            <p:cNvPr id="10" name="Trapezoid 9"/>
            <p:cNvSpPr/>
            <p:nvPr/>
          </p:nvSpPr>
          <p:spPr>
            <a:xfrm>
              <a:off x="1282700" y="-1"/>
              <a:ext cx="4343400" cy="2850992"/>
            </a:xfrm>
            <a:prstGeom prst="trapezoid">
              <a:avLst>
                <a:gd name="adj" fmla="val 79247"/>
              </a:avLst>
            </a:prstGeom>
            <a:solidFill>
              <a:srgbClr val="FFFF6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Trapezoid 4"/>
            <p:cNvSpPr/>
            <p:nvPr/>
          </p:nvSpPr>
          <p:spPr>
            <a:xfrm>
              <a:off x="1799464" y="187414"/>
              <a:ext cx="3429000" cy="289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n-US" sz="1400" kern="1200" dirty="0" smtClean="0"/>
            </a:p>
            <a:p>
              <a:pPr lvl="0" algn="ctr" defTabSz="622300">
                <a:lnSpc>
                  <a:spcPct val="90000"/>
                </a:lnSpc>
                <a:spcBef>
                  <a:spcPct val="0"/>
                </a:spcBef>
                <a:spcAft>
                  <a:spcPct val="35000"/>
                </a:spcAft>
              </a:pPr>
              <a:endParaRPr lang="en-US" sz="1400" kern="1200" dirty="0" smtClean="0"/>
            </a:p>
            <a:p>
              <a:pPr lvl="0" algn="ctr" defTabSz="622300">
                <a:lnSpc>
                  <a:spcPct val="90000"/>
                </a:lnSpc>
                <a:spcBef>
                  <a:spcPct val="0"/>
                </a:spcBef>
                <a:spcAft>
                  <a:spcPct val="35000"/>
                </a:spcAft>
              </a:pPr>
              <a:r>
                <a:rPr lang="en-US" sz="4200" b="1" kern="1200" dirty="0" smtClean="0">
                  <a:solidFill>
                    <a:schemeClr val="tx1"/>
                  </a:solidFill>
                </a:rPr>
                <a:t>Inattention</a:t>
              </a:r>
              <a:br>
                <a:rPr lang="en-US" sz="4200" b="1" kern="1200" dirty="0" smtClean="0">
                  <a:solidFill>
                    <a:schemeClr val="tx1"/>
                  </a:solidFill>
                </a:rPr>
              </a:br>
              <a:r>
                <a:rPr lang="en-US" sz="4200" b="1" kern="1200" dirty="0" smtClean="0">
                  <a:solidFill>
                    <a:schemeClr val="tx1"/>
                  </a:solidFill>
                </a:rPr>
                <a:t> to </a:t>
              </a:r>
              <a:r>
                <a:rPr lang="en-US" sz="4200" b="1" kern="1200" dirty="0" smtClean="0">
                  <a:solidFill>
                    <a:srgbClr val="C00000"/>
                  </a:solidFill>
                </a:rPr>
                <a:t>Results</a:t>
              </a:r>
              <a:endParaRPr lang="en-US" sz="4200" b="1" kern="1200" dirty="0">
                <a:solidFill>
                  <a:srgbClr val="C00000"/>
                </a:solidFill>
              </a:endParaRPr>
            </a:p>
          </p:txBody>
        </p:sp>
      </p:grpSp>
    </p:spTree>
    <p:extLst>
      <p:ext uri="{BB962C8B-B14F-4D97-AF65-F5344CB8AC3E}">
        <p14:creationId xmlns:p14="http://schemas.microsoft.com/office/powerpoint/2010/main" val="26445624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228600" y="228600"/>
            <a:ext cx="8534400" cy="1054250"/>
          </a:xfrm>
          <a:prstGeom prst="rect">
            <a:avLst/>
          </a:prstGeom>
        </p:spPr>
        <p:txBody>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800" b="1" i="1" dirty="0" smtClean="0">
                <a:solidFill>
                  <a:schemeClr val="tx1"/>
                </a:solidFill>
              </a:rPr>
              <a:t>The Speed of Trust</a:t>
            </a:r>
          </a:p>
          <a:p>
            <a:r>
              <a:rPr lang="en-US" sz="2800" dirty="0" smtClean="0">
                <a:solidFill>
                  <a:schemeClr val="tx1"/>
                </a:solidFill>
              </a:rPr>
              <a:t>Author:  Stephen M. R. Covey</a:t>
            </a:r>
            <a:endParaRPr lang="en-US" sz="2800" dirty="0">
              <a:solidFill>
                <a:schemeClr val="tx1"/>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524000"/>
            <a:ext cx="3352800" cy="4979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01852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rrowheads="1"/>
          </p:cNvPicPr>
          <p:nvPr/>
        </p:nvPicPr>
        <p:blipFill>
          <a:blip r:embed="rId3">
            <a:extLst>
              <a:ext uri="{28A0092B-C50C-407E-A947-70E740481C1C}">
                <a14:useLocalDpi xmlns:a14="http://schemas.microsoft.com/office/drawing/2010/main" val="0"/>
              </a:ext>
            </a:extLst>
          </a:blip>
          <a:srcRect t="9523" b="8681"/>
          <a:stretch>
            <a:fillRect/>
          </a:stretch>
        </p:blipFill>
        <p:spPr bwMode="auto">
          <a:xfrm>
            <a:off x="0" y="603250"/>
            <a:ext cx="9144000" cy="625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387" name="Rectangle 3"/>
          <p:cNvSpPr>
            <a:spLocks/>
          </p:cNvSpPr>
          <p:nvPr/>
        </p:nvSpPr>
        <p:spPr bwMode="auto">
          <a:xfrm>
            <a:off x="2640013" y="2105025"/>
            <a:ext cx="3940175" cy="731838"/>
          </a:xfrm>
          <a:prstGeom prst="rect">
            <a:avLst/>
          </a:prstGeom>
          <a:noFill/>
          <a:ln>
            <a:noFill/>
          </a:ln>
          <a:effectLst>
            <a:outerShdw dist="35921"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nchorCtr="1">
            <a:spAutoFit/>
          </a:bodyPr>
          <a:lstStyle/>
          <a:p>
            <a:pPr marL="39688" algn="ctr"/>
            <a:r>
              <a:rPr lang="en-US" sz="4800" b="1" i="1">
                <a:solidFill>
                  <a:srgbClr val="FFCB00"/>
                </a:solidFill>
                <a:sym typeface="Georgia" pitchFamily="18" charset="0"/>
              </a:rPr>
              <a:t>Competence</a:t>
            </a:r>
          </a:p>
        </p:txBody>
      </p:sp>
      <p:sp>
        <p:nvSpPr>
          <p:cNvPr id="431108" name="Rectangle 4"/>
          <p:cNvSpPr>
            <a:spLocks/>
          </p:cNvSpPr>
          <p:nvPr/>
        </p:nvSpPr>
        <p:spPr bwMode="auto">
          <a:xfrm>
            <a:off x="0" y="0"/>
            <a:ext cx="9144000" cy="660400"/>
          </a:xfrm>
          <a:prstGeom prst="rect">
            <a:avLst/>
          </a:prstGeom>
          <a:solidFill>
            <a:schemeClr val="tx1">
              <a:lumMod val="65000"/>
              <a:lumOff val="35000"/>
            </a:schemeClr>
          </a:solidFill>
          <a:ln>
            <a:noFill/>
          </a:ln>
          <a:extLst/>
        </p:spPr>
        <p:txBody>
          <a:bodyPr lIns="0" tIns="0" rIns="40639" bIns="0"/>
          <a:lstStyle/>
          <a:p>
            <a:pPr marL="39688" algn="ctr" fontAlgn="auto">
              <a:spcBef>
                <a:spcPts val="2250"/>
              </a:spcBef>
              <a:spcAft>
                <a:spcPts val="0"/>
              </a:spcAft>
              <a:defRPr/>
            </a:pPr>
            <a:r>
              <a:rPr lang="en-US" sz="4000" b="1" dirty="0">
                <a:solidFill>
                  <a:srgbClr val="FFFFFF"/>
                </a:solidFill>
                <a:effectLst>
                  <a:outerShdw blurRad="38100" dist="38100" dir="2700000" algn="tl">
                    <a:srgbClr val="000000"/>
                  </a:outerShdw>
                </a:effectLst>
                <a:latin typeface="+mn-lt"/>
                <a:cs typeface="+mn-cs"/>
              </a:rPr>
              <a:t>The 4 Cores of Credibility</a:t>
            </a:r>
          </a:p>
        </p:txBody>
      </p:sp>
      <p:sp>
        <p:nvSpPr>
          <p:cNvPr id="16389" name="Rectangle 5"/>
          <p:cNvSpPr>
            <a:spLocks/>
          </p:cNvSpPr>
          <p:nvPr/>
        </p:nvSpPr>
        <p:spPr bwMode="auto">
          <a:xfrm>
            <a:off x="2957513" y="5105400"/>
            <a:ext cx="3305175" cy="731838"/>
          </a:xfrm>
          <a:prstGeom prst="rect">
            <a:avLst/>
          </a:prstGeom>
          <a:noFill/>
          <a:ln>
            <a:noFill/>
          </a:ln>
          <a:effectLst>
            <a:outerShdw dist="35921"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nchorCtr="1">
            <a:spAutoFit/>
          </a:bodyPr>
          <a:lstStyle/>
          <a:p>
            <a:pPr marL="39688" algn="ctr"/>
            <a:r>
              <a:rPr lang="en-US" sz="4800" b="1" i="1">
                <a:solidFill>
                  <a:srgbClr val="FFCB00"/>
                </a:solidFill>
                <a:sym typeface="Georgia" pitchFamily="18" charset="0"/>
              </a:rPr>
              <a:t>Character</a:t>
            </a:r>
          </a:p>
        </p:txBody>
      </p:sp>
      <p:sp>
        <p:nvSpPr>
          <p:cNvPr id="16390" name="Rectangle 6"/>
          <p:cNvSpPr>
            <a:spLocks/>
          </p:cNvSpPr>
          <p:nvPr/>
        </p:nvSpPr>
        <p:spPr bwMode="auto">
          <a:xfrm>
            <a:off x="2905125" y="6032500"/>
            <a:ext cx="3332163" cy="731838"/>
          </a:xfrm>
          <a:prstGeom prst="rect">
            <a:avLst/>
          </a:prstGeom>
          <a:noFill/>
          <a:ln>
            <a:noFill/>
          </a:ln>
          <a:effectLst>
            <a:outerShdw dist="35921"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nchorCtr="1">
            <a:spAutoFit/>
          </a:bodyPr>
          <a:lstStyle/>
          <a:p>
            <a:pPr marL="39688" algn="ctr"/>
            <a:r>
              <a:rPr lang="en-US" sz="4800" b="1">
                <a:solidFill>
                  <a:srgbClr val="FFFFFF"/>
                </a:solidFill>
              </a:rPr>
              <a:t>1.  Integrity</a:t>
            </a:r>
          </a:p>
        </p:txBody>
      </p:sp>
      <p:sp>
        <p:nvSpPr>
          <p:cNvPr id="16391" name="Rectangle 7"/>
          <p:cNvSpPr>
            <a:spLocks/>
          </p:cNvSpPr>
          <p:nvPr/>
        </p:nvSpPr>
        <p:spPr bwMode="auto">
          <a:xfrm>
            <a:off x="3278188" y="4203700"/>
            <a:ext cx="2587625" cy="731838"/>
          </a:xfrm>
          <a:prstGeom prst="rect">
            <a:avLst/>
          </a:prstGeom>
          <a:noFill/>
          <a:ln>
            <a:noFill/>
          </a:ln>
          <a:effectLst>
            <a:outerShdw dist="35921"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nchorCtr="1">
            <a:spAutoFit/>
          </a:bodyPr>
          <a:lstStyle/>
          <a:p>
            <a:pPr marL="39688" algn="ctr"/>
            <a:r>
              <a:rPr lang="en-US" sz="4800" b="1">
                <a:solidFill>
                  <a:srgbClr val="FFFFFF"/>
                </a:solidFill>
              </a:rPr>
              <a:t>2.  Intent</a:t>
            </a:r>
          </a:p>
        </p:txBody>
      </p:sp>
      <p:sp>
        <p:nvSpPr>
          <p:cNvPr id="16392" name="Rectangle 8"/>
          <p:cNvSpPr>
            <a:spLocks/>
          </p:cNvSpPr>
          <p:nvPr/>
        </p:nvSpPr>
        <p:spPr bwMode="auto">
          <a:xfrm>
            <a:off x="3006725" y="1219200"/>
            <a:ext cx="3130550" cy="731838"/>
          </a:xfrm>
          <a:prstGeom prst="rect">
            <a:avLst/>
          </a:prstGeom>
          <a:noFill/>
          <a:ln>
            <a:noFill/>
          </a:ln>
          <a:effectLst>
            <a:outerShdw dist="35921"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nchorCtr="1">
            <a:spAutoFit/>
          </a:bodyPr>
          <a:lstStyle/>
          <a:p>
            <a:pPr marL="39688" algn="ctr"/>
            <a:r>
              <a:rPr lang="en-US" sz="4800" b="1">
                <a:solidFill>
                  <a:srgbClr val="FFFFFF"/>
                </a:solidFill>
              </a:rPr>
              <a:t>4.  Results</a:t>
            </a:r>
          </a:p>
        </p:txBody>
      </p:sp>
      <p:sp>
        <p:nvSpPr>
          <p:cNvPr id="16393" name="Rectangle 9"/>
          <p:cNvSpPr>
            <a:spLocks/>
          </p:cNvSpPr>
          <p:nvPr/>
        </p:nvSpPr>
        <p:spPr bwMode="auto">
          <a:xfrm>
            <a:off x="2397125" y="3086100"/>
            <a:ext cx="4349750" cy="731838"/>
          </a:xfrm>
          <a:prstGeom prst="rect">
            <a:avLst/>
          </a:prstGeom>
          <a:noFill/>
          <a:ln>
            <a:noFill/>
          </a:ln>
          <a:effectLst>
            <a:outerShdw dist="35921"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nchorCtr="1">
            <a:spAutoFit/>
          </a:bodyPr>
          <a:lstStyle/>
          <a:p>
            <a:pPr marL="39688" algn="ctr"/>
            <a:r>
              <a:rPr lang="en-US" sz="4800" b="1">
                <a:solidFill>
                  <a:srgbClr val="FFFFFF"/>
                </a:solidFill>
              </a:rPr>
              <a:t>3.  Capabilities</a:t>
            </a:r>
          </a:p>
        </p:txBody>
      </p:sp>
      <p:sp>
        <p:nvSpPr>
          <p:cNvPr id="16394" name="Rectangle 10"/>
          <p:cNvSpPr>
            <a:spLocks/>
          </p:cNvSpPr>
          <p:nvPr/>
        </p:nvSpPr>
        <p:spPr bwMode="auto">
          <a:xfrm>
            <a:off x="7315200" y="6619875"/>
            <a:ext cx="18288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p>
            <a:pPr marL="39688">
              <a:spcBef>
                <a:spcPts val="550"/>
              </a:spcBef>
            </a:pPr>
            <a:r>
              <a:rPr lang="en-US" sz="1000">
                <a:solidFill>
                  <a:srgbClr val="FFFFFF"/>
                </a:solidFill>
              </a:rPr>
              <a:t>© 2004-2006 CoveyLink</a:t>
            </a:r>
          </a:p>
        </p:txBody>
      </p:sp>
    </p:spTree>
    <p:extLst>
      <p:ext uri="{BB962C8B-B14F-4D97-AF65-F5344CB8AC3E}">
        <p14:creationId xmlns:p14="http://schemas.microsoft.com/office/powerpoint/2010/main" val="2509553587"/>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853" y="300185"/>
            <a:ext cx="7253116" cy="6165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43834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838200" y="1371600"/>
            <a:ext cx="7543800" cy="3170099"/>
          </a:xfrm>
          <a:prstGeom prst="rect">
            <a:avLst/>
          </a:prstGeom>
          <a:noFill/>
        </p:spPr>
        <p:txBody>
          <a:bodyPr wrap="square" rtlCol="0">
            <a:spAutoFit/>
          </a:bodyPr>
          <a:lstStyle/>
          <a:p>
            <a:pPr algn="just"/>
            <a:r>
              <a:rPr lang="en-US" sz="4000" dirty="0" smtClean="0">
                <a:solidFill>
                  <a:schemeClr val="bg1"/>
                </a:solidFill>
                <a:latin typeface="Arial" pitchFamily="34" charset="0"/>
                <a:cs typeface="Arial" pitchFamily="34" charset="0"/>
              </a:rPr>
              <a:t>“I have been through some terrible things in my life, some of which actually happened.”</a:t>
            </a:r>
          </a:p>
          <a:p>
            <a:endParaRPr lang="en-US" sz="4000" dirty="0">
              <a:solidFill>
                <a:schemeClr val="bg1"/>
              </a:solidFill>
              <a:latin typeface="Arial" pitchFamily="34" charset="0"/>
              <a:cs typeface="Arial" pitchFamily="34" charset="0"/>
            </a:endParaRPr>
          </a:p>
          <a:p>
            <a:r>
              <a:rPr lang="en-US" sz="4000" dirty="0" smtClean="0">
                <a:solidFill>
                  <a:schemeClr val="bg1"/>
                </a:solidFill>
                <a:latin typeface="Arial" pitchFamily="34" charset="0"/>
                <a:cs typeface="Arial" pitchFamily="34" charset="0"/>
              </a:rPr>
              <a:t>				- Mark Twain</a:t>
            </a:r>
            <a:endParaRPr lang="en-US" sz="40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774219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457200" y="1484556"/>
            <a:ext cx="8382000" cy="4840044"/>
          </a:xfrm>
          <a:prstGeom prst="rect">
            <a:avLst/>
          </a:prstGeom>
        </p:spPr>
        <p:txBody>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6600" b="1" dirty="0" smtClean="0">
                <a:solidFill>
                  <a:srgbClr val="C00000"/>
                </a:solidFill>
                <a:latin typeface="Arial" pitchFamily="34" charset="0"/>
                <a:cs typeface="Arial" pitchFamily="34" charset="0"/>
              </a:rPr>
              <a:t>How Can You Assess the Health of Your Audit Team?</a:t>
            </a:r>
            <a:endParaRPr lang="en-US" sz="6600" b="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5165315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688489" y="1295400"/>
            <a:ext cx="7756263" cy="4840044"/>
          </a:xfrm>
          <a:prstGeom prst="rect">
            <a:avLst/>
          </a:prstGeom>
        </p:spPr>
        <p:txBody>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6000" b="1" dirty="0" smtClean="0">
              <a:solidFill>
                <a:schemeClr val="tx1"/>
              </a:solidFill>
            </a:endParaRPr>
          </a:p>
          <a:p>
            <a:r>
              <a:rPr lang="en-US" b="1" dirty="0" smtClean="0">
                <a:solidFill>
                  <a:schemeClr val="tx1"/>
                </a:solidFill>
                <a:latin typeface="Arial" pitchFamily="34" charset="0"/>
                <a:cs typeface="Arial" pitchFamily="34" charset="0"/>
              </a:rPr>
              <a:t>The Expectation Gap</a:t>
            </a:r>
            <a:endParaRPr lang="en-US"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468522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570156"/>
            <a:ext cx="8458200" cy="1054250"/>
          </a:xfrm>
        </p:spPr>
        <p:txBody>
          <a:bodyPr/>
          <a:lstStyle/>
          <a:p>
            <a:r>
              <a:rPr lang="en-US" sz="4000" b="1" dirty="0" smtClean="0">
                <a:solidFill>
                  <a:schemeClr val="tx1"/>
                </a:solidFill>
              </a:rPr>
              <a:t>Recognizing the Expectation Gap</a:t>
            </a:r>
            <a:endParaRPr lang="en-US" sz="4000" b="1" dirty="0">
              <a:solidFill>
                <a:schemeClr val="tx1"/>
              </a:solidFill>
            </a:endParaRPr>
          </a:p>
        </p:txBody>
      </p:sp>
      <p:graphicFrame>
        <p:nvGraphicFramePr>
          <p:cNvPr id="4" name="Content Placeholder 3" title="Agree and Disagree"/>
          <p:cNvGraphicFramePr>
            <a:graphicFrameLocks noGrp="1"/>
          </p:cNvGraphicFramePr>
          <p:nvPr>
            <p:ph idx="1"/>
            <p:extLst>
              <p:ext uri="{D42A27DB-BD31-4B8C-83A1-F6EECF244321}">
                <p14:modId xmlns:p14="http://schemas.microsoft.com/office/powerpoint/2010/main" val="996155534"/>
              </p:ext>
            </p:extLst>
          </p:nvPr>
        </p:nvGraphicFramePr>
        <p:xfrm>
          <a:off x="698500" y="2247900"/>
          <a:ext cx="7747000" cy="38782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69215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b="1" dirty="0" smtClean="0">
                <a:solidFill>
                  <a:schemeClr val="tx1"/>
                </a:solidFill>
              </a:rPr>
              <a:t>“Happy Land”</a:t>
            </a:r>
            <a:endParaRPr lang="en-US" sz="4400" b="1" dirty="0">
              <a:solidFill>
                <a:schemeClr val="tx1"/>
              </a:solidFill>
            </a:endParaRPr>
          </a:p>
        </p:txBody>
      </p:sp>
      <p:pic>
        <p:nvPicPr>
          <p:cNvPr id="4" name="Picture 0" descr="hindenburg-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87342" y="2247900"/>
            <a:ext cx="5769316" cy="387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25394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570156"/>
            <a:ext cx="8686800" cy="1054250"/>
          </a:xfrm>
        </p:spPr>
        <p:txBody>
          <a:bodyPr/>
          <a:lstStyle/>
          <a:p>
            <a:r>
              <a:rPr lang="en-US" sz="4400" b="1" dirty="0" smtClean="0">
                <a:solidFill>
                  <a:schemeClr val="tx1"/>
                </a:solidFill>
              </a:rPr>
              <a:t>The “Happy Land” Auditor</a:t>
            </a:r>
            <a:endParaRPr lang="en-US" sz="4400" b="1" dirty="0">
              <a:solidFill>
                <a:schemeClr val="tx1"/>
              </a:solidFill>
            </a:endParaRPr>
          </a:p>
        </p:txBody>
      </p:sp>
      <p:sp>
        <p:nvSpPr>
          <p:cNvPr id="5" name="Rectangle 4"/>
          <p:cNvSpPr/>
          <p:nvPr/>
        </p:nvSpPr>
        <p:spPr>
          <a:xfrm>
            <a:off x="3678163" y="5292559"/>
            <a:ext cx="1787669" cy="369332"/>
          </a:xfrm>
          <a:prstGeom prst="rect">
            <a:avLst/>
          </a:prstGeom>
        </p:spPr>
        <p:txBody>
          <a:bodyPr wrap="none">
            <a:spAutoFit/>
          </a:bodyPr>
          <a:lstStyle/>
          <a:p>
            <a:r>
              <a:rPr lang="en-GB" dirty="0">
                <a:latin typeface="Arial" pitchFamily="34" charset="0"/>
                <a:cs typeface="Arial" pitchFamily="34" charset="0"/>
              </a:rPr>
              <a:t> Kristi Reynolds</a:t>
            </a:r>
            <a:endParaRPr lang="en-US" dirty="0"/>
          </a:p>
        </p:txBody>
      </p:sp>
      <p:pic>
        <p:nvPicPr>
          <p:cNvPr id="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575762" y="2667000"/>
            <a:ext cx="1986838" cy="24024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20665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8139953" cy="3877815"/>
          </a:xfrm>
        </p:spPr>
        <p:txBody>
          <a:bodyPr>
            <a:noAutofit/>
          </a:bodyPr>
          <a:lstStyle/>
          <a:p>
            <a:pPr marL="457200" indent="-457200">
              <a:buClr>
                <a:srgbClr val="000099"/>
              </a:buClr>
              <a:buFont typeface="+mj-lt"/>
              <a:buAutoNum type="arabicPeriod"/>
            </a:pPr>
            <a:r>
              <a:rPr lang="en-US" sz="3600" dirty="0" smtClean="0">
                <a:latin typeface="Arial" pitchFamily="34" charset="0"/>
                <a:cs typeface="Arial" pitchFamily="34" charset="0"/>
              </a:rPr>
              <a:t>Do members feel safe enough to offer differing opinions even if they are contrary to the team leader’s opinions or management’s?</a:t>
            </a:r>
          </a:p>
          <a:p>
            <a:pPr marL="457200" indent="-457200">
              <a:buClr>
                <a:srgbClr val="000099"/>
              </a:buClr>
              <a:buFont typeface="+mj-lt"/>
              <a:buAutoNum type="arabicPeriod"/>
            </a:pPr>
            <a:r>
              <a:rPr lang="en-US" sz="3600" dirty="0" smtClean="0">
                <a:latin typeface="Arial" pitchFamily="34" charset="0"/>
                <a:cs typeface="Arial" pitchFamily="34" charset="0"/>
              </a:rPr>
              <a:t>Are there “undiscussables” in the group?</a:t>
            </a:r>
          </a:p>
        </p:txBody>
      </p:sp>
      <p:sp>
        <p:nvSpPr>
          <p:cNvPr id="3" name="Title 2"/>
          <p:cNvSpPr>
            <a:spLocks noGrp="1"/>
          </p:cNvSpPr>
          <p:nvPr>
            <p:ph type="title"/>
          </p:nvPr>
        </p:nvSpPr>
        <p:spPr/>
        <p:txBody>
          <a:bodyPr/>
          <a:lstStyle/>
          <a:p>
            <a:r>
              <a:rPr lang="en-US" sz="4400" b="1" dirty="0" smtClean="0">
                <a:solidFill>
                  <a:schemeClr val="tx1"/>
                </a:solidFill>
              </a:rPr>
              <a:t>The Expectation Gap</a:t>
            </a:r>
            <a:endParaRPr lang="en-US" sz="4400" b="1" dirty="0">
              <a:solidFill>
                <a:schemeClr val="tx1"/>
              </a:solidFill>
            </a:endParaRPr>
          </a:p>
        </p:txBody>
      </p:sp>
    </p:spTree>
    <p:extLst>
      <p:ext uri="{BB962C8B-B14F-4D97-AF65-F5344CB8AC3E}">
        <p14:creationId xmlns:p14="http://schemas.microsoft.com/office/powerpoint/2010/main" val="1141067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Clr>
                <a:srgbClr val="000099"/>
              </a:buClr>
              <a:buNone/>
            </a:pPr>
            <a:r>
              <a:rPr lang="en-US" sz="3600" dirty="0" smtClean="0">
                <a:solidFill>
                  <a:srgbClr val="000099"/>
                </a:solidFill>
                <a:latin typeface="Arial" pitchFamily="34" charset="0"/>
                <a:cs typeface="Arial" pitchFamily="34" charset="0"/>
              </a:rPr>
              <a:t>3. </a:t>
            </a:r>
            <a:r>
              <a:rPr lang="en-US" sz="3600" dirty="0" smtClean="0">
                <a:latin typeface="Arial" pitchFamily="34" charset="0"/>
                <a:cs typeface="Arial" pitchFamily="34" charset="0"/>
              </a:rPr>
              <a:t>Do members of the team confront</a:t>
            </a:r>
            <a:br>
              <a:rPr lang="en-US" sz="3600" dirty="0" smtClean="0">
                <a:latin typeface="Arial" pitchFamily="34" charset="0"/>
                <a:cs typeface="Arial" pitchFamily="34" charset="0"/>
              </a:rPr>
            </a:br>
            <a:r>
              <a:rPr lang="en-US" sz="3600" dirty="0" smtClean="0">
                <a:latin typeface="Arial" pitchFamily="34" charset="0"/>
                <a:cs typeface="Arial" pitchFamily="34" charset="0"/>
              </a:rPr>
              <a:t>    each other about performance</a:t>
            </a:r>
            <a:br>
              <a:rPr lang="en-US" sz="3600" dirty="0" smtClean="0">
                <a:latin typeface="Arial" pitchFamily="34" charset="0"/>
                <a:cs typeface="Arial" pitchFamily="34" charset="0"/>
              </a:rPr>
            </a:br>
            <a:r>
              <a:rPr lang="en-US" sz="3600" dirty="0" smtClean="0">
                <a:latin typeface="Arial" pitchFamily="34" charset="0"/>
                <a:cs typeface="Arial" pitchFamily="34" charset="0"/>
              </a:rPr>
              <a:t>    expectation issues?</a:t>
            </a:r>
          </a:p>
          <a:p>
            <a:pPr marL="0" indent="0">
              <a:buClr>
                <a:srgbClr val="000099"/>
              </a:buClr>
              <a:buNone/>
            </a:pPr>
            <a:r>
              <a:rPr lang="en-US" sz="3600" dirty="0" smtClean="0">
                <a:solidFill>
                  <a:srgbClr val="000099"/>
                </a:solidFill>
                <a:latin typeface="Arial" pitchFamily="34" charset="0"/>
                <a:cs typeface="Arial" pitchFamily="34" charset="0"/>
              </a:rPr>
              <a:t>4. </a:t>
            </a:r>
            <a:r>
              <a:rPr lang="en-US" sz="3600" dirty="0" smtClean="0">
                <a:latin typeface="Arial" pitchFamily="34" charset="0"/>
                <a:cs typeface="Arial" pitchFamily="34" charset="0"/>
              </a:rPr>
              <a:t>Are mistakes made by members </a:t>
            </a:r>
            <a:br>
              <a:rPr lang="en-US" sz="3600" dirty="0" smtClean="0">
                <a:latin typeface="Arial" pitchFamily="34" charset="0"/>
                <a:cs typeface="Arial" pitchFamily="34" charset="0"/>
              </a:rPr>
            </a:br>
            <a:r>
              <a:rPr lang="en-US" sz="3600" dirty="0" smtClean="0">
                <a:latin typeface="Arial" pitchFamily="34" charset="0"/>
                <a:cs typeface="Arial" pitchFamily="34" charset="0"/>
              </a:rPr>
              <a:t>    of the team seen as failures or</a:t>
            </a:r>
            <a:br>
              <a:rPr lang="en-US" sz="3600" dirty="0" smtClean="0">
                <a:latin typeface="Arial" pitchFamily="34" charset="0"/>
                <a:cs typeface="Arial" pitchFamily="34" charset="0"/>
              </a:rPr>
            </a:br>
            <a:r>
              <a:rPr lang="en-US" sz="3600" dirty="0" smtClean="0">
                <a:latin typeface="Arial" pitchFamily="34" charset="0"/>
                <a:cs typeface="Arial" pitchFamily="34" charset="0"/>
              </a:rPr>
              <a:t>    opportunities to learn?</a:t>
            </a:r>
            <a:endParaRPr lang="en-US" sz="3600" dirty="0">
              <a:latin typeface="Arial" pitchFamily="34" charset="0"/>
              <a:cs typeface="Arial" pitchFamily="34" charset="0"/>
            </a:endParaRPr>
          </a:p>
        </p:txBody>
      </p:sp>
      <p:sp>
        <p:nvSpPr>
          <p:cNvPr id="3" name="Title 2"/>
          <p:cNvSpPr>
            <a:spLocks noGrp="1"/>
          </p:cNvSpPr>
          <p:nvPr>
            <p:ph type="title"/>
          </p:nvPr>
        </p:nvSpPr>
        <p:spPr/>
        <p:txBody>
          <a:bodyPr/>
          <a:lstStyle/>
          <a:p>
            <a:r>
              <a:rPr lang="en-US" sz="4400" b="1" dirty="0" smtClean="0">
                <a:solidFill>
                  <a:schemeClr val="tx1"/>
                </a:solidFill>
              </a:rPr>
              <a:t>The Exception Gap</a:t>
            </a:r>
            <a:endParaRPr lang="en-US" sz="4400" b="1" dirty="0">
              <a:solidFill>
                <a:schemeClr val="tx1"/>
              </a:solidFill>
            </a:endParaRPr>
          </a:p>
        </p:txBody>
      </p:sp>
    </p:spTree>
    <p:extLst>
      <p:ext uri="{BB962C8B-B14F-4D97-AF65-F5344CB8AC3E}">
        <p14:creationId xmlns:p14="http://schemas.microsoft.com/office/powerpoint/2010/main" val="914676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0" indent="-457200">
              <a:buClr>
                <a:srgbClr val="000099"/>
              </a:buClr>
              <a:buFont typeface="+mj-lt"/>
              <a:buAutoNum type="arabicPeriod"/>
            </a:pPr>
            <a:r>
              <a:rPr lang="en-US" sz="4000" dirty="0" smtClean="0">
                <a:latin typeface="Arial" pitchFamily="34" charset="0"/>
                <a:cs typeface="Arial" pitchFamily="34" charset="0"/>
              </a:rPr>
              <a:t>“Stack hands” on the “</a:t>
            </a:r>
            <a:r>
              <a:rPr lang="en-US" sz="4000" b="1" dirty="0" smtClean="0">
                <a:solidFill>
                  <a:srgbClr val="C00000"/>
                </a:solidFill>
                <a:latin typeface="Arial" pitchFamily="34" charset="0"/>
                <a:cs typeface="Arial" pitchFamily="34" charset="0"/>
              </a:rPr>
              <a:t>How</a:t>
            </a:r>
            <a:r>
              <a:rPr lang="en-US" sz="4000" dirty="0" smtClean="0">
                <a:latin typeface="Arial" pitchFamily="34" charset="0"/>
                <a:cs typeface="Arial" pitchFamily="34" charset="0"/>
              </a:rPr>
              <a:t>”</a:t>
            </a:r>
            <a:endParaRPr lang="en-US" sz="4000" dirty="0">
              <a:latin typeface="Arial" pitchFamily="34" charset="0"/>
              <a:cs typeface="Arial" pitchFamily="34" charset="0"/>
            </a:endParaRPr>
          </a:p>
        </p:txBody>
      </p:sp>
      <p:sp>
        <p:nvSpPr>
          <p:cNvPr id="3" name="Title 2"/>
          <p:cNvSpPr>
            <a:spLocks noGrp="1"/>
          </p:cNvSpPr>
          <p:nvPr>
            <p:ph type="title"/>
          </p:nvPr>
        </p:nvSpPr>
        <p:spPr/>
        <p:txBody>
          <a:bodyPr/>
          <a:lstStyle/>
          <a:p>
            <a:r>
              <a:rPr lang="en-US" sz="4400" b="1" dirty="0" smtClean="0">
                <a:solidFill>
                  <a:schemeClr val="tx1"/>
                </a:solidFill>
              </a:rPr>
              <a:t>How to Build Trust on an Audit Team</a:t>
            </a:r>
            <a:endParaRPr lang="en-US" sz="4400" b="1" dirty="0">
              <a:solidFill>
                <a:schemeClr val="tx1"/>
              </a:solidFill>
            </a:endParaRPr>
          </a:p>
        </p:txBody>
      </p:sp>
      <p:pic>
        <p:nvPicPr>
          <p:cNvPr id="4" name="Picture 2" descr="http://www.bobbysingh.co.uk/wp-content/uploads/freshizer/15598-forming-norming-article-940x4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3016" y="3276600"/>
            <a:ext cx="5715000"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4469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2666" y="3150610"/>
            <a:ext cx="5400675" cy="990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9031" y="3819276"/>
            <a:ext cx="2052205" cy="129020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69994" y="3293483"/>
            <a:ext cx="1790700" cy="257175"/>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29400" y="1574222"/>
            <a:ext cx="1857375" cy="4143375"/>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86146" y="935364"/>
            <a:ext cx="3133725" cy="2571750"/>
          </a:xfrm>
          <a:prstGeom prst="rect">
            <a:avLst/>
          </a:prstGeom>
        </p:spPr>
      </p:pic>
    </p:spTree>
    <p:extLst>
      <p:ext uri="{BB962C8B-B14F-4D97-AF65-F5344CB8AC3E}">
        <p14:creationId xmlns:p14="http://schemas.microsoft.com/office/powerpoint/2010/main" val="1914607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945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658813"/>
            <a:ext cx="4267200" cy="5540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83107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4" name="Rectangle 3084"/>
          <p:cNvSpPr txBox="1">
            <a:spLocks noChangeArrowheads="1"/>
          </p:cNvSpPr>
          <p:nvPr/>
        </p:nvSpPr>
        <p:spPr bwMode="auto">
          <a:xfrm>
            <a:off x="685800" y="455414"/>
            <a:ext cx="7772401" cy="5933777"/>
          </a:xfrm>
          <a:prstGeom prst="rect">
            <a:avLst/>
          </a:prstGeom>
          <a:solidFill>
            <a:schemeClr val="accent2">
              <a:lumMod val="75000"/>
            </a:schemeClr>
          </a:solidFill>
          <a:ln>
            <a:noFill/>
          </a:ln>
          <a:extLst/>
        </p:spPr>
        <p:txBody>
          <a:bodyPr lIns="64291" tIns="32146" rIns="64291" bIns="32146"/>
          <a:lstStyle>
            <a:lvl1pPr>
              <a:defRPr sz="3600">
                <a:solidFill>
                  <a:srgbClr val="000000"/>
                </a:solidFill>
                <a:latin typeface="Helvetica Light" charset="0"/>
                <a:ea typeface="Helvetica Light" charset="0"/>
                <a:cs typeface="Helvetica Light" charset="0"/>
                <a:sym typeface="Helvetica Light" charset="0"/>
              </a:defRPr>
            </a:lvl1pPr>
            <a:lvl2pPr marL="742950" indent="-400050">
              <a:defRPr sz="3600">
                <a:solidFill>
                  <a:srgbClr val="000000"/>
                </a:solidFill>
                <a:latin typeface="Helvetica Light" charset="0"/>
                <a:ea typeface="Helvetica Light" charset="0"/>
                <a:cs typeface="Helvetica Light" charset="0"/>
                <a:sym typeface="Helvetica Light" charset="0"/>
              </a:defRPr>
            </a:lvl2pPr>
            <a:lvl3pPr marL="1143000" indent="-457200">
              <a:defRPr sz="3600">
                <a:solidFill>
                  <a:srgbClr val="000000"/>
                </a:solidFill>
                <a:latin typeface="Helvetica Light" charset="0"/>
                <a:ea typeface="Helvetica Light" charset="0"/>
                <a:cs typeface="Helvetica Light" charset="0"/>
                <a:sym typeface="Helvetica Light" charset="0"/>
              </a:defRPr>
            </a:lvl3pPr>
            <a:lvl4pPr marL="1600200" indent="-571500">
              <a:defRPr sz="3600">
                <a:solidFill>
                  <a:srgbClr val="000000"/>
                </a:solidFill>
                <a:latin typeface="Helvetica Light" charset="0"/>
                <a:ea typeface="Helvetica Light" charset="0"/>
                <a:cs typeface="Helvetica Light" charset="0"/>
                <a:sym typeface="Helvetica Light" charset="0"/>
              </a:defRPr>
            </a:lvl4pPr>
            <a:lvl5pPr marL="2057400" indent="-685800">
              <a:defRPr sz="3600">
                <a:solidFill>
                  <a:srgbClr val="000000"/>
                </a:solidFill>
                <a:latin typeface="Helvetica Light" charset="0"/>
                <a:ea typeface="Helvetica Light" charset="0"/>
                <a:cs typeface="Helvetica Light" charset="0"/>
                <a:sym typeface="Helvetica Light" charset="0"/>
              </a:defRPr>
            </a:lvl5pPr>
            <a:lvl6pPr marL="2514600" indent="-685800" algn="ctr" defTabSz="584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685800" algn="ctr" defTabSz="584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685800" algn="ctr" defTabSz="584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685800" algn="ctr" defTabSz="584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a:endParaRPr lang="en-GB" sz="5400" dirty="0" smtClean="0">
              <a:latin typeface="Arial" pitchFamily="34" charset="0"/>
              <a:cs typeface="Arial" pitchFamily="34" charset="0"/>
            </a:endParaRPr>
          </a:p>
          <a:p>
            <a:pPr algn="ctr"/>
            <a:r>
              <a:rPr lang="en-GB" sz="6000" b="1" dirty="0" smtClean="0">
                <a:effectLst>
                  <a:outerShdw blurRad="38100" dist="38100" dir="2700000" algn="tl">
                    <a:srgbClr val="000000">
                      <a:alpha val="43137"/>
                    </a:srgbClr>
                  </a:outerShdw>
                </a:effectLst>
                <a:latin typeface="Arial" pitchFamily="34" charset="0"/>
                <a:cs typeface="Arial" pitchFamily="34" charset="0"/>
              </a:rPr>
              <a:t>A Message from the Knoxville Chamber </a:t>
            </a:r>
          </a:p>
          <a:p>
            <a:pPr algn="ctr"/>
            <a:r>
              <a:rPr lang="en-GB" sz="6000" b="1" dirty="0" smtClean="0">
                <a:effectLst>
                  <a:outerShdw blurRad="38100" dist="38100" dir="2700000" algn="tl">
                    <a:srgbClr val="000000">
                      <a:alpha val="43137"/>
                    </a:srgbClr>
                  </a:outerShdw>
                </a:effectLst>
                <a:latin typeface="Arial" pitchFamily="34" charset="0"/>
                <a:cs typeface="Arial" pitchFamily="34" charset="0"/>
              </a:rPr>
              <a:t>of Commerce</a:t>
            </a:r>
            <a:endParaRPr lang="en-GB" sz="6000" b="1" dirty="0">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2201473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b="1" dirty="0" smtClean="0">
                <a:solidFill>
                  <a:schemeClr val="tx1"/>
                </a:solidFill>
              </a:rPr>
              <a:t>The “</a:t>
            </a:r>
            <a:r>
              <a:rPr lang="en-US" sz="4400" b="1" dirty="0" smtClean="0">
                <a:solidFill>
                  <a:srgbClr val="C00000"/>
                </a:solidFill>
              </a:rPr>
              <a:t>How</a:t>
            </a:r>
            <a:r>
              <a:rPr lang="en-US" sz="4400" b="1" dirty="0" smtClean="0">
                <a:solidFill>
                  <a:schemeClr val="tx1"/>
                </a:solidFill>
              </a:rPr>
              <a:t>”</a:t>
            </a:r>
            <a:br>
              <a:rPr lang="en-US" sz="4400" b="1" dirty="0" smtClean="0">
                <a:solidFill>
                  <a:schemeClr val="tx1"/>
                </a:solidFill>
              </a:rPr>
            </a:br>
            <a:r>
              <a:rPr lang="en-US" sz="4400" b="1" dirty="0" smtClean="0">
                <a:solidFill>
                  <a:schemeClr val="tx1"/>
                </a:solidFill>
              </a:rPr>
              <a:t>The OIG Philosophy</a:t>
            </a:r>
            <a:endParaRPr lang="en-US" sz="4400" b="1" dirty="0">
              <a:solidFill>
                <a:schemeClr val="tx1"/>
              </a:solidFill>
            </a:endParaRPr>
          </a:p>
        </p:txBody>
      </p:sp>
      <p:sp>
        <p:nvSpPr>
          <p:cNvPr id="6" name="Content Placeholder 5"/>
          <p:cNvSpPr>
            <a:spLocks noGrp="1"/>
          </p:cNvSpPr>
          <p:nvPr>
            <p:ph idx="1"/>
          </p:nvPr>
        </p:nvSpPr>
        <p:spPr>
          <a:xfrm>
            <a:off x="699247" y="2599185"/>
            <a:ext cx="8063753" cy="3877815"/>
          </a:xfrm>
        </p:spPr>
        <p:txBody>
          <a:bodyPr>
            <a:normAutofit fontScale="85000" lnSpcReduction="20000"/>
          </a:bodyPr>
          <a:lstStyle/>
          <a:p>
            <a:pPr marL="0" indent="0">
              <a:buNone/>
            </a:pPr>
            <a:r>
              <a:rPr lang="en-US" sz="3600" dirty="0">
                <a:latin typeface="Arial" pitchFamily="34" charset="0"/>
                <a:cs typeface="Arial" pitchFamily="34" charset="0"/>
              </a:rPr>
              <a:t>We believe that the “how” we do our work is as important as the “what” we do.  The “how” is a reflection of the OIG culture.  “What” we do is perform or support the performance of audits, evaluations, and investigations of TVA’s programs and operations.  We believe that the success of the operational “what” will be limited if the “how” is not understood, embraced, and executed by our OIG team.  </a:t>
            </a:r>
          </a:p>
          <a:p>
            <a:endParaRPr lang="en-US" dirty="0"/>
          </a:p>
        </p:txBody>
      </p:sp>
    </p:spTree>
    <p:extLst>
      <p:ext uri="{BB962C8B-B14F-4D97-AF65-F5344CB8AC3E}">
        <p14:creationId xmlns:p14="http://schemas.microsoft.com/office/powerpoint/2010/main" val="28398539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b="1" dirty="0" smtClean="0">
                <a:solidFill>
                  <a:schemeClr val="tx1"/>
                </a:solidFill>
              </a:rPr>
              <a:t>The “</a:t>
            </a:r>
            <a:r>
              <a:rPr lang="en-US" sz="4400" b="1" dirty="0" smtClean="0">
                <a:solidFill>
                  <a:srgbClr val="C00000"/>
                </a:solidFill>
              </a:rPr>
              <a:t>How</a:t>
            </a:r>
            <a:r>
              <a:rPr lang="en-US" sz="4400" b="1" dirty="0" smtClean="0">
                <a:solidFill>
                  <a:schemeClr val="tx1"/>
                </a:solidFill>
              </a:rPr>
              <a:t>”</a:t>
            </a:r>
            <a:endParaRPr lang="en-US" sz="4400" b="1" dirty="0">
              <a:solidFill>
                <a:schemeClr val="tx1"/>
              </a:solidFill>
            </a:endParaRPr>
          </a:p>
        </p:txBody>
      </p:sp>
      <p:sp>
        <p:nvSpPr>
          <p:cNvPr id="6" name="Content Placeholder 5"/>
          <p:cNvSpPr>
            <a:spLocks noGrp="1"/>
          </p:cNvSpPr>
          <p:nvPr>
            <p:ph idx="1"/>
          </p:nvPr>
        </p:nvSpPr>
        <p:spPr>
          <a:xfrm>
            <a:off x="699247" y="2599185"/>
            <a:ext cx="7745505" cy="3877815"/>
          </a:xfrm>
        </p:spPr>
        <p:txBody>
          <a:bodyPr/>
          <a:lstStyle/>
          <a:p>
            <a:pPr marL="0" lvl="0" indent="0">
              <a:buClr>
                <a:srgbClr val="000099"/>
              </a:buClr>
              <a:buNone/>
            </a:pPr>
            <a:r>
              <a:rPr lang="en-US" sz="4000" dirty="0">
                <a:latin typeface="Arial" pitchFamily="34" charset="0"/>
                <a:cs typeface="Arial" pitchFamily="34" charset="0"/>
              </a:rPr>
              <a:t>We show loyalty to the OIG team by protecting the reputation of the absent and by sharing credit freely with others on the team.</a:t>
            </a:r>
          </a:p>
          <a:p>
            <a:endParaRPr lang="en-US" dirty="0"/>
          </a:p>
        </p:txBody>
      </p:sp>
    </p:spTree>
    <p:extLst>
      <p:ext uri="{BB962C8B-B14F-4D97-AF65-F5344CB8AC3E}">
        <p14:creationId xmlns:p14="http://schemas.microsoft.com/office/powerpoint/2010/main" val="21955403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599185"/>
            <a:ext cx="8368553" cy="3877815"/>
          </a:xfrm>
        </p:spPr>
        <p:txBody>
          <a:bodyPr>
            <a:normAutofit lnSpcReduction="10000"/>
          </a:bodyPr>
          <a:lstStyle/>
          <a:p>
            <a:pPr marL="0" indent="0">
              <a:buClr>
                <a:srgbClr val="000099"/>
              </a:buClr>
              <a:buNone/>
            </a:pPr>
            <a:r>
              <a:rPr lang="en-US" sz="4000" dirty="0" smtClean="0">
                <a:solidFill>
                  <a:srgbClr val="000099"/>
                </a:solidFill>
                <a:latin typeface="Arial" pitchFamily="34" charset="0"/>
                <a:cs typeface="Arial" pitchFamily="34" charset="0"/>
              </a:rPr>
              <a:t>1. </a:t>
            </a:r>
            <a:r>
              <a:rPr lang="en-US" sz="4000" dirty="0" smtClean="0">
                <a:latin typeface="Arial" pitchFamily="34" charset="0"/>
                <a:cs typeface="Arial" pitchFamily="34" charset="0"/>
              </a:rPr>
              <a:t>“Stack hands” on the “</a:t>
            </a:r>
            <a:r>
              <a:rPr lang="en-US" sz="4000" b="1" dirty="0" smtClean="0">
                <a:solidFill>
                  <a:srgbClr val="C00000"/>
                </a:solidFill>
                <a:latin typeface="Arial" pitchFamily="34" charset="0"/>
                <a:cs typeface="Arial" pitchFamily="34" charset="0"/>
              </a:rPr>
              <a:t>How</a:t>
            </a:r>
            <a:r>
              <a:rPr lang="en-US" sz="4000" dirty="0" smtClean="0">
                <a:latin typeface="Arial" pitchFamily="34" charset="0"/>
                <a:cs typeface="Arial" pitchFamily="34" charset="0"/>
              </a:rPr>
              <a:t>”</a:t>
            </a:r>
          </a:p>
          <a:p>
            <a:pPr marL="457200" indent="-457200">
              <a:buClr>
                <a:srgbClr val="000099"/>
              </a:buClr>
              <a:buAutoNum type="arabicPeriod" startAt="2"/>
            </a:pPr>
            <a:endParaRPr lang="en-US" sz="4000" dirty="0">
              <a:latin typeface="Arial" pitchFamily="34" charset="0"/>
              <a:cs typeface="Arial" pitchFamily="34" charset="0"/>
            </a:endParaRPr>
          </a:p>
          <a:p>
            <a:pPr marL="457200" indent="-457200">
              <a:buClr>
                <a:srgbClr val="000099"/>
              </a:buClr>
              <a:buAutoNum type="arabicPeriod" startAt="2"/>
            </a:pPr>
            <a:r>
              <a:rPr lang="en-US" sz="4000" dirty="0" smtClean="0">
                <a:latin typeface="Arial" pitchFamily="34" charset="0"/>
                <a:cs typeface="Arial" pitchFamily="34" charset="0"/>
              </a:rPr>
              <a:t> Over communicate expectations</a:t>
            </a:r>
          </a:p>
          <a:p>
            <a:pPr marL="457200" indent="-457200">
              <a:buClr>
                <a:srgbClr val="000099"/>
              </a:buClr>
              <a:buAutoNum type="arabicPeriod" startAt="2"/>
            </a:pPr>
            <a:endParaRPr lang="en-US" sz="4000" dirty="0" smtClean="0">
              <a:latin typeface="Arial" pitchFamily="34" charset="0"/>
              <a:cs typeface="Arial" pitchFamily="34" charset="0"/>
            </a:endParaRPr>
          </a:p>
          <a:p>
            <a:pPr marL="457200" indent="-457200">
              <a:buClr>
                <a:srgbClr val="000099"/>
              </a:buClr>
              <a:buAutoNum type="arabicPeriod" startAt="2"/>
            </a:pPr>
            <a:r>
              <a:rPr lang="en-US" sz="4000" dirty="0" smtClean="0">
                <a:latin typeface="Arial" pitchFamily="34" charset="0"/>
                <a:cs typeface="Arial" pitchFamily="34" charset="0"/>
              </a:rPr>
              <a:t> Feed on feedback (peer-to-peer</a:t>
            </a:r>
            <a:br>
              <a:rPr lang="en-US" sz="4000" dirty="0" smtClean="0">
                <a:latin typeface="Arial" pitchFamily="34" charset="0"/>
                <a:cs typeface="Arial" pitchFamily="34" charset="0"/>
              </a:rPr>
            </a:br>
            <a:r>
              <a:rPr lang="en-US" sz="4000" dirty="0" smtClean="0">
                <a:latin typeface="Arial" pitchFamily="34" charset="0"/>
                <a:cs typeface="Arial" pitchFamily="34" charset="0"/>
              </a:rPr>
              <a:t> accountability)</a:t>
            </a:r>
          </a:p>
        </p:txBody>
      </p:sp>
      <p:sp>
        <p:nvSpPr>
          <p:cNvPr id="3" name="Title 2"/>
          <p:cNvSpPr>
            <a:spLocks noGrp="1"/>
          </p:cNvSpPr>
          <p:nvPr>
            <p:ph type="title"/>
          </p:nvPr>
        </p:nvSpPr>
        <p:spPr/>
        <p:txBody>
          <a:bodyPr/>
          <a:lstStyle/>
          <a:p>
            <a:r>
              <a:rPr lang="en-US" sz="4400" b="1" dirty="0" smtClean="0">
                <a:solidFill>
                  <a:schemeClr val="tx1"/>
                </a:solidFill>
              </a:rPr>
              <a:t>How to Build Trust on an Audit Team</a:t>
            </a:r>
            <a:endParaRPr lang="en-US" sz="4400" b="1" dirty="0">
              <a:solidFill>
                <a:schemeClr val="tx1"/>
              </a:solidFill>
            </a:endParaRPr>
          </a:p>
        </p:txBody>
      </p:sp>
    </p:spTree>
    <p:extLst>
      <p:ext uri="{BB962C8B-B14F-4D97-AF65-F5344CB8AC3E}">
        <p14:creationId xmlns:p14="http://schemas.microsoft.com/office/powerpoint/2010/main" val="511478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599185"/>
            <a:ext cx="8368553" cy="3877815"/>
          </a:xfrm>
        </p:spPr>
        <p:txBody>
          <a:bodyPr>
            <a:normAutofit/>
          </a:bodyPr>
          <a:lstStyle/>
          <a:p>
            <a:pPr marL="0" indent="0">
              <a:buClr>
                <a:srgbClr val="000099"/>
              </a:buClr>
              <a:buNone/>
            </a:pPr>
            <a:r>
              <a:rPr lang="en-US" sz="4000" dirty="0" smtClean="0">
                <a:solidFill>
                  <a:srgbClr val="000099"/>
                </a:solidFill>
                <a:latin typeface="Arial" pitchFamily="34" charset="0"/>
                <a:cs typeface="Arial" pitchFamily="34" charset="0"/>
              </a:rPr>
              <a:t>4.</a:t>
            </a:r>
            <a:r>
              <a:rPr lang="en-US" sz="4000" dirty="0">
                <a:latin typeface="Arial" pitchFamily="34" charset="0"/>
                <a:cs typeface="Arial" pitchFamily="34" charset="0"/>
              </a:rPr>
              <a:t> </a:t>
            </a:r>
            <a:r>
              <a:rPr lang="en-US" sz="4000" dirty="0" smtClean="0">
                <a:latin typeface="Arial" pitchFamily="34" charset="0"/>
                <a:cs typeface="Arial" pitchFamily="34" charset="0"/>
              </a:rPr>
              <a:t>Take the first 5 minutes of every</a:t>
            </a:r>
            <a:br>
              <a:rPr lang="en-US" sz="4000" dirty="0" smtClean="0">
                <a:latin typeface="Arial" pitchFamily="34" charset="0"/>
                <a:cs typeface="Arial" pitchFamily="34" charset="0"/>
              </a:rPr>
            </a:br>
            <a:r>
              <a:rPr lang="en-US" sz="4000" dirty="0" smtClean="0">
                <a:latin typeface="Arial" pitchFamily="34" charset="0"/>
                <a:cs typeface="Arial" pitchFamily="34" charset="0"/>
              </a:rPr>
              <a:t>    meeting to talk about a “</a:t>
            </a:r>
            <a:r>
              <a:rPr lang="en-US" sz="4000" b="1" dirty="0" smtClean="0">
                <a:solidFill>
                  <a:srgbClr val="C00000"/>
                </a:solidFill>
                <a:latin typeface="Arial" pitchFamily="34" charset="0"/>
                <a:cs typeface="Arial" pitchFamily="34" charset="0"/>
              </a:rPr>
              <a:t>How</a:t>
            </a:r>
            <a:r>
              <a:rPr lang="en-US" sz="4000" dirty="0" smtClean="0">
                <a:latin typeface="Arial" pitchFamily="34" charset="0"/>
                <a:cs typeface="Arial" pitchFamily="34" charset="0"/>
              </a:rPr>
              <a:t>”</a:t>
            </a:r>
            <a:br>
              <a:rPr lang="en-US" sz="4000" dirty="0" smtClean="0">
                <a:latin typeface="Arial" pitchFamily="34" charset="0"/>
                <a:cs typeface="Arial" pitchFamily="34" charset="0"/>
              </a:rPr>
            </a:br>
            <a:r>
              <a:rPr lang="en-US" sz="4000" dirty="0" smtClean="0">
                <a:latin typeface="Arial" pitchFamily="34" charset="0"/>
                <a:cs typeface="Arial" pitchFamily="34" charset="0"/>
              </a:rPr>
              <a:t>    principle</a:t>
            </a:r>
          </a:p>
          <a:p>
            <a:pPr marL="0" indent="0">
              <a:buClr>
                <a:srgbClr val="000099"/>
              </a:buClr>
              <a:buNone/>
            </a:pPr>
            <a:endParaRPr lang="en-US" sz="4000" dirty="0" smtClean="0">
              <a:latin typeface="Arial" pitchFamily="34" charset="0"/>
              <a:cs typeface="Arial" pitchFamily="34" charset="0"/>
            </a:endParaRPr>
          </a:p>
          <a:p>
            <a:pPr marL="0" indent="0">
              <a:buClr>
                <a:srgbClr val="000099"/>
              </a:buClr>
              <a:buNone/>
            </a:pPr>
            <a:r>
              <a:rPr lang="en-US" sz="4000" dirty="0" smtClean="0">
                <a:solidFill>
                  <a:srgbClr val="000099"/>
                </a:solidFill>
                <a:latin typeface="Arial" pitchFamily="34" charset="0"/>
                <a:cs typeface="Arial" pitchFamily="34" charset="0"/>
              </a:rPr>
              <a:t>5.</a:t>
            </a:r>
            <a:r>
              <a:rPr lang="en-US" sz="4000" dirty="0" smtClean="0">
                <a:latin typeface="Arial" pitchFamily="34" charset="0"/>
                <a:cs typeface="Arial" pitchFamily="34" charset="0"/>
              </a:rPr>
              <a:t> Get better</a:t>
            </a:r>
            <a:endParaRPr lang="en-US" sz="4000" dirty="0">
              <a:latin typeface="Arial" pitchFamily="34" charset="0"/>
              <a:cs typeface="Arial" pitchFamily="34" charset="0"/>
            </a:endParaRPr>
          </a:p>
        </p:txBody>
      </p:sp>
      <p:sp>
        <p:nvSpPr>
          <p:cNvPr id="3" name="Title 2"/>
          <p:cNvSpPr>
            <a:spLocks noGrp="1"/>
          </p:cNvSpPr>
          <p:nvPr>
            <p:ph type="title"/>
          </p:nvPr>
        </p:nvSpPr>
        <p:spPr/>
        <p:txBody>
          <a:bodyPr/>
          <a:lstStyle/>
          <a:p>
            <a:r>
              <a:rPr lang="en-US" sz="4400" b="1" dirty="0" smtClean="0">
                <a:solidFill>
                  <a:schemeClr val="tx1"/>
                </a:solidFill>
              </a:rPr>
              <a:t>How to Build Trust on an Audit Team</a:t>
            </a:r>
            <a:endParaRPr lang="en-US" sz="4400" b="1" dirty="0">
              <a:solidFill>
                <a:schemeClr val="tx1"/>
              </a:solidFill>
            </a:endParaRPr>
          </a:p>
        </p:txBody>
      </p:sp>
    </p:spTree>
    <p:extLst>
      <p:ext uri="{BB962C8B-B14F-4D97-AF65-F5344CB8AC3E}">
        <p14:creationId xmlns:p14="http://schemas.microsoft.com/office/powerpoint/2010/main" val="386888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304800" y="228600"/>
            <a:ext cx="8534400" cy="1054250"/>
          </a:xfrm>
          <a:prstGeom prst="rect">
            <a:avLst/>
          </a:prstGeom>
        </p:spPr>
        <p:txBody>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b="1" dirty="0" smtClean="0">
                <a:solidFill>
                  <a:schemeClr val="tx1"/>
                </a:solidFill>
              </a:rPr>
              <a:t>Communication Skills to </a:t>
            </a:r>
          </a:p>
          <a:p>
            <a:r>
              <a:rPr lang="en-US" sz="4400" b="1" dirty="0" smtClean="0">
                <a:solidFill>
                  <a:schemeClr val="tx1"/>
                </a:solidFill>
              </a:rPr>
              <a:t>Resolve Conflict</a:t>
            </a:r>
            <a:endParaRPr lang="en-US" sz="4400" b="1" dirty="0">
              <a:solidFill>
                <a:schemeClr val="tx1"/>
              </a:solidFill>
            </a:endParaRPr>
          </a:p>
        </p:txBody>
      </p:sp>
      <p:graphicFrame>
        <p:nvGraphicFramePr>
          <p:cNvPr id="3" name="Content Placeholder 3"/>
          <p:cNvGraphicFramePr>
            <a:graphicFrameLocks/>
          </p:cNvGraphicFramePr>
          <p:nvPr>
            <p:extLst>
              <p:ext uri="{D42A27DB-BD31-4B8C-83A1-F6EECF244321}">
                <p14:modId xmlns:p14="http://schemas.microsoft.com/office/powerpoint/2010/main" val="1885074056"/>
              </p:ext>
            </p:extLst>
          </p:nvPr>
        </p:nvGraphicFramePr>
        <p:xfrm>
          <a:off x="698500" y="1447800"/>
          <a:ext cx="7747000" cy="48879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0753611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933436306"/>
              </p:ext>
            </p:extLst>
          </p:nvPr>
        </p:nvGraphicFramePr>
        <p:xfrm>
          <a:off x="653143" y="533400"/>
          <a:ext cx="79248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1014549" y="4737794"/>
            <a:ext cx="2286000" cy="1384995"/>
          </a:xfrm>
          <a:prstGeom prst="rect">
            <a:avLst/>
          </a:prstGeom>
          <a:noFill/>
        </p:spPr>
        <p:txBody>
          <a:bodyPr wrap="square" rtlCol="0">
            <a:spAutoFit/>
          </a:bodyPr>
          <a:lstStyle/>
          <a:p>
            <a:pPr marL="285750" indent="-285750">
              <a:buFont typeface="Arial" pitchFamily="34" charset="0"/>
              <a:buChar char="•"/>
            </a:pPr>
            <a:r>
              <a:rPr lang="en-US" sz="1400" dirty="0" smtClean="0"/>
              <a:t>Questioning</a:t>
            </a:r>
          </a:p>
          <a:p>
            <a:pPr marL="285750" indent="-285750">
              <a:buFont typeface="Arial" pitchFamily="34" charset="0"/>
              <a:buChar char="•"/>
            </a:pPr>
            <a:r>
              <a:rPr lang="en-US" sz="1400" dirty="0" smtClean="0"/>
              <a:t>Socializing</a:t>
            </a:r>
          </a:p>
          <a:p>
            <a:pPr marL="285750" indent="-285750">
              <a:buFont typeface="Arial" pitchFamily="34" charset="0"/>
              <a:buChar char="•"/>
            </a:pPr>
            <a:r>
              <a:rPr lang="en-US" sz="1400" dirty="0" smtClean="0"/>
              <a:t>Displaying Eagerness</a:t>
            </a:r>
          </a:p>
          <a:p>
            <a:pPr marL="285750" indent="-285750">
              <a:buFont typeface="Arial" pitchFamily="34" charset="0"/>
              <a:buChar char="•"/>
            </a:pPr>
            <a:r>
              <a:rPr lang="en-US" sz="1400" dirty="0" smtClean="0"/>
              <a:t>Focus on Group Identity</a:t>
            </a:r>
            <a:br>
              <a:rPr lang="en-US" sz="1400" dirty="0" smtClean="0"/>
            </a:br>
            <a:r>
              <a:rPr lang="en-US" sz="1400" dirty="0" smtClean="0"/>
              <a:t> and Purpose</a:t>
            </a:r>
          </a:p>
          <a:p>
            <a:pPr marL="285750" indent="-285750">
              <a:buFont typeface="Arial" pitchFamily="34" charset="0"/>
              <a:buChar char="•"/>
            </a:pPr>
            <a:r>
              <a:rPr lang="en-US" sz="1400" dirty="0" smtClean="0"/>
              <a:t>Sticking to safe topics</a:t>
            </a:r>
            <a:endParaRPr lang="en-US" sz="1400" dirty="0"/>
          </a:p>
        </p:txBody>
      </p:sp>
      <p:sp>
        <p:nvSpPr>
          <p:cNvPr id="8" name="TextBox 7"/>
          <p:cNvSpPr txBox="1"/>
          <p:nvPr/>
        </p:nvSpPr>
        <p:spPr>
          <a:xfrm>
            <a:off x="6553200" y="2895362"/>
            <a:ext cx="2057400" cy="1600438"/>
          </a:xfrm>
          <a:prstGeom prst="rect">
            <a:avLst/>
          </a:prstGeom>
          <a:noFill/>
        </p:spPr>
        <p:txBody>
          <a:bodyPr wrap="square" rtlCol="0">
            <a:spAutoFit/>
          </a:bodyPr>
          <a:lstStyle/>
          <a:p>
            <a:pPr marL="285750" indent="-285750">
              <a:buFont typeface="Arial" pitchFamily="34" charset="0"/>
              <a:buChar char="•"/>
            </a:pPr>
            <a:r>
              <a:rPr lang="en-US" sz="1400" dirty="0" smtClean="0"/>
              <a:t>Demonstration of</a:t>
            </a:r>
            <a:br>
              <a:rPr lang="en-US" sz="1400" dirty="0" smtClean="0"/>
            </a:br>
            <a:r>
              <a:rPr lang="en-US" sz="1400" dirty="0" smtClean="0"/>
              <a:t>interdependence</a:t>
            </a:r>
          </a:p>
          <a:p>
            <a:pPr marL="285750" indent="-285750">
              <a:buFont typeface="Arial" pitchFamily="34" charset="0"/>
              <a:buChar char="•"/>
            </a:pPr>
            <a:r>
              <a:rPr lang="en-US" sz="1400" dirty="0" smtClean="0"/>
              <a:t>Health System</a:t>
            </a:r>
          </a:p>
          <a:p>
            <a:pPr marL="285750" indent="-285750">
              <a:buFont typeface="Arial" pitchFamily="34" charset="0"/>
              <a:buChar char="•"/>
            </a:pPr>
            <a:r>
              <a:rPr lang="en-US" sz="1400" dirty="0" smtClean="0"/>
              <a:t>Ability as a team to</a:t>
            </a:r>
            <a:br>
              <a:rPr lang="en-US" sz="1400" dirty="0" smtClean="0"/>
            </a:br>
            <a:r>
              <a:rPr lang="en-US" sz="1400" dirty="0" smtClean="0"/>
              <a:t>effectively produce</a:t>
            </a:r>
          </a:p>
          <a:p>
            <a:pPr marL="285750" indent="-285750">
              <a:buFont typeface="Arial" pitchFamily="34" charset="0"/>
              <a:buChar char="•"/>
            </a:pPr>
            <a:r>
              <a:rPr lang="en-US" sz="1400" dirty="0" smtClean="0"/>
              <a:t>Balance of task and </a:t>
            </a:r>
            <a:br>
              <a:rPr lang="en-US" sz="1400" dirty="0" smtClean="0"/>
            </a:br>
            <a:r>
              <a:rPr lang="en-US" sz="1400" dirty="0" smtClean="0"/>
              <a:t>process orientation</a:t>
            </a:r>
          </a:p>
        </p:txBody>
      </p:sp>
      <p:sp>
        <p:nvSpPr>
          <p:cNvPr id="9" name="TextBox 8"/>
          <p:cNvSpPr txBox="1"/>
          <p:nvPr/>
        </p:nvSpPr>
        <p:spPr>
          <a:xfrm>
            <a:off x="3048000" y="3514426"/>
            <a:ext cx="1600200" cy="1815882"/>
          </a:xfrm>
          <a:prstGeom prst="rect">
            <a:avLst/>
          </a:prstGeom>
          <a:noFill/>
        </p:spPr>
        <p:txBody>
          <a:bodyPr wrap="square" rtlCol="0">
            <a:spAutoFit/>
          </a:bodyPr>
          <a:lstStyle/>
          <a:p>
            <a:pPr marL="285750" indent="-285750">
              <a:buFont typeface="Arial" pitchFamily="34" charset="0"/>
              <a:buChar char="•"/>
            </a:pPr>
            <a:r>
              <a:rPr lang="en-US" sz="1400" b="1" dirty="0" smtClean="0">
                <a:solidFill>
                  <a:srgbClr val="C00000"/>
                </a:solidFill>
              </a:rPr>
              <a:t>Resistance</a:t>
            </a:r>
          </a:p>
          <a:p>
            <a:pPr marL="285750" indent="-285750">
              <a:buFont typeface="Arial" pitchFamily="34" charset="0"/>
              <a:buChar char="•"/>
            </a:pPr>
            <a:r>
              <a:rPr lang="en-US" sz="1400" b="1" dirty="0" smtClean="0">
                <a:solidFill>
                  <a:srgbClr val="C00000"/>
                </a:solidFill>
              </a:rPr>
              <a:t>Lack of</a:t>
            </a:r>
            <a:br>
              <a:rPr lang="en-US" sz="1400" b="1" dirty="0" smtClean="0">
                <a:solidFill>
                  <a:srgbClr val="C00000"/>
                </a:solidFill>
              </a:rPr>
            </a:br>
            <a:r>
              <a:rPr lang="en-US" sz="1400" b="1" dirty="0" smtClean="0">
                <a:solidFill>
                  <a:srgbClr val="C00000"/>
                </a:solidFill>
              </a:rPr>
              <a:t>participation</a:t>
            </a:r>
          </a:p>
          <a:p>
            <a:pPr marL="285750" indent="-285750">
              <a:buFont typeface="Arial" pitchFamily="34" charset="0"/>
              <a:buChar char="•"/>
            </a:pPr>
            <a:r>
              <a:rPr lang="en-US" sz="1400" b="1" dirty="0" smtClean="0">
                <a:solidFill>
                  <a:srgbClr val="C00000"/>
                </a:solidFill>
              </a:rPr>
              <a:t>Conflict</a:t>
            </a:r>
          </a:p>
          <a:p>
            <a:pPr marL="285750" indent="-285750">
              <a:buFont typeface="Arial" pitchFamily="34" charset="0"/>
              <a:buChar char="•"/>
            </a:pPr>
            <a:r>
              <a:rPr lang="en-US" sz="1400" b="1" dirty="0" smtClean="0">
                <a:solidFill>
                  <a:srgbClr val="C00000"/>
                </a:solidFill>
              </a:rPr>
              <a:t>Competition</a:t>
            </a:r>
          </a:p>
          <a:p>
            <a:pPr marL="285750" indent="-285750">
              <a:buFont typeface="Arial" pitchFamily="34" charset="0"/>
              <a:buChar char="•"/>
            </a:pPr>
            <a:r>
              <a:rPr lang="en-US" sz="1400" b="1" dirty="0" smtClean="0">
                <a:solidFill>
                  <a:srgbClr val="C00000"/>
                </a:solidFill>
              </a:rPr>
              <a:t>High Emotions</a:t>
            </a:r>
            <a:br>
              <a:rPr lang="en-US" sz="1400" b="1" dirty="0" smtClean="0">
                <a:solidFill>
                  <a:srgbClr val="C00000"/>
                </a:solidFill>
              </a:rPr>
            </a:br>
            <a:r>
              <a:rPr lang="en-US" sz="1400" b="1" dirty="0" smtClean="0"/>
              <a:t> </a:t>
            </a:r>
            <a:endParaRPr lang="en-US" sz="1400" b="1" dirty="0"/>
          </a:p>
        </p:txBody>
      </p:sp>
      <p:sp>
        <p:nvSpPr>
          <p:cNvPr id="10" name="TextBox 9"/>
          <p:cNvSpPr txBox="1"/>
          <p:nvPr/>
        </p:nvSpPr>
        <p:spPr>
          <a:xfrm>
            <a:off x="4648200" y="2893795"/>
            <a:ext cx="1676400" cy="1815882"/>
          </a:xfrm>
          <a:prstGeom prst="rect">
            <a:avLst/>
          </a:prstGeom>
          <a:noFill/>
        </p:spPr>
        <p:txBody>
          <a:bodyPr wrap="square" rtlCol="0">
            <a:spAutoFit/>
          </a:bodyPr>
          <a:lstStyle/>
          <a:p>
            <a:pPr marL="285750" indent="-285750">
              <a:buFont typeface="Arial" pitchFamily="34" charset="0"/>
              <a:buChar char="•"/>
            </a:pPr>
            <a:r>
              <a:rPr lang="en-US" sz="1400" dirty="0" smtClean="0"/>
              <a:t>Reconciliation</a:t>
            </a:r>
          </a:p>
          <a:p>
            <a:pPr marL="285750" indent="-285750">
              <a:buFont typeface="Arial" pitchFamily="34" charset="0"/>
              <a:buChar char="•"/>
            </a:pPr>
            <a:r>
              <a:rPr lang="en-US" sz="1400" dirty="0" smtClean="0"/>
              <a:t>Relief, lowered</a:t>
            </a:r>
            <a:br>
              <a:rPr lang="en-US" sz="1400" dirty="0" smtClean="0"/>
            </a:br>
            <a:r>
              <a:rPr lang="en-US" sz="1400" dirty="0" smtClean="0"/>
              <a:t>anxiety</a:t>
            </a:r>
          </a:p>
          <a:p>
            <a:pPr marL="285750" indent="-285750">
              <a:buFont typeface="Arial" pitchFamily="34" charset="0"/>
              <a:buChar char="•"/>
            </a:pPr>
            <a:r>
              <a:rPr lang="en-US" sz="1400" dirty="0" smtClean="0"/>
              <a:t>Members are</a:t>
            </a:r>
            <a:br>
              <a:rPr lang="en-US" sz="1400" dirty="0" smtClean="0"/>
            </a:br>
            <a:r>
              <a:rPr lang="en-US" sz="1400" dirty="0" smtClean="0"/>
              <a:t>engaged and</a:t>
            </a:r>
            <a:br>
              <a:rPr lang="en-US" sz="1400" dirty="0" smtClean="0"/>
            </a:br>
            <a:r>
              <a:rPr lang="en-US" sz="1400" dirty="0" smtClean="0"/>
              <a:t>supportive</a:t>
            </a:r>
          </a:p>
          <a:p>
            <a:pPr marL="285750" indent="-285750">
              <a:buFont typeface="Arial" pitchFamily="34" charset="0"/>
              <a:buChar char="•"/>
            </a:pPr>
            <a:r>
              <a:rPr lang="en-US" sz="1400" dirty="0" smtClean="0"/>
              <a:t>Developing</a:t>
            </a:r>
            <a:br>
              <a:rPr lang="en-US" sz="1400" dirty="0" smtClean="0"/>
            </a:br>
            <a:r>
              <a:rPr lang="en-US" sz="1400" dirty="0" smtClean="0"/>
              <a:t>cohesion</a:t>
            </a:r>
          </a:p>
        </p:txBody>
      </p:sp>
      <p:sp>
        <p:nvSpPr>
          <p:cNvPr id="11" name="Right Arrow 10"/>
          <p:cNvSpPr/>
          <p:nvPr/>
        </p:nvSpPr>
        <p:spPr>
          <a:xfrm rot="2861333">
            <a:off x="1892315" y="2095452"/>
            <a:ext cx="990600" cy="609600"/>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2" name="Rectangle 11"/>
          <p:cNvSpPr/>
          <p:nvPr/>
        </p:nvSpPr>
        <p:spPr>
          <a:xfrm>
            <a:off x="5867400" y="6019800"/>
            <a:ext cx="2743200" cy="400110"/>
          </a:xfrm>
          <a:prstGeom prst="rect">
            <a:avLst/>
          </a:prstGeom>
        </p:spPr>
        <p:txBody>
          <a:bodyPr wrap="square">
            <a:spAutoFit/>
          </a:bodyPr>
          <a:lstStyle/>
          <a:p>
            <a:r>
              <a:rPr lang="en-US" sz="1000" dirty="0">
                <a:latin typeface="Arial" pitchFamily="34" charset="0"/>
                <a:cs typeface="Arial" pitchFamily="34" charset="0"/>
              </a:rPr>
              <a:t>Tuckman Model (1965</a:t>
            </a:r>
            <a:r>
              <a:rPr lang="en-US" sz="1000" dirty="0" smtClean="0">
                <a:latin typeface="Arial" pitchFamily="34" charset="0"/>
                <a:cs typeface="Arial" pitchFamily="34" charset="0"/>
              </a:rPr>
              <a:t>)</a:t>
            </a:r>
          </a:p>
          <a:p>
            <a:r>
              <a:rPr lang="en-US" sz="1000" dirty="0" smtClean="0">
                <a:latin typeface="Arial" pitchFamily="34" charset="0"/>
                <a:cs typeface="Arial" pitchFamily="34" charset="0"/>
              </a:rPr>
              <a:t> </a:t>
            </a:r>
            <a:r>
              <a:rPr lang="en-US" sz="1000" dirty="0">
                <a:latin typeface="Arial" pitchFamily="34" charset="0"/>
                <a:cs typeface="Arial" pitchFamily="34" charset="0"/>
              </a:rPr>
              <a:t>“Developmental Sequence in Small Groups” </a:t>
            </a:r>
          </a:p>
        </p:txBody>
      </p:sp>
    </p:spTree>
    <p:extLst>
      <p:ext uri="{BB962C8B-B14F-4D97-AF65-F5344CB8AC3E}">
        <p14:creationId xmlns:p14="http://schemas.microsoft.com/office/powerpoint/2010/main" val="181048124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228600" y="228600"/>
            <a:ext cx="8534400" cy="1054250"/>
          </a:xfrm>
          <a:prstGeom prst="rect">
            <a:avLst/>
          </a:prstGeom>
        </p:spPr>
        <p:txBody>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b="1" dirty="0" smtClean="0">
                <a:solidFill>
                  <a:schemeClr val="tx1"/>
                </a:solidFill>
              </a:rPr>
              <a:t>Communication Skills to </a:t>
            </a:r>
          </a:p>
          <a:p>
            <a:r>
              <a:rPr lang="en-US" sz="4400" b="1" dirty="0" smtClean="0">
                <a:solidFill>
                  <a:schemeClr val="tx1"/>
                </a:solidFill>
              </a:rPr>
              <a:t>Resolve Conflict</a:t>
            </a:r>
            <a:endParaRPr lang="en-US" sz="4400" b="1" dirty="0">
              <a:solidFill>
                <a:schemeClr val="tx1"/>
              </a:solidFill>
            </a:endParaRPr>
          </a:p>
        </p:txBody>
      </p:sp>
      <p:sp>
        <p:nvSpPr>
          <p:cNvPr id="4" name="Content Placeholder 1"/>
          <p:cNvSpPr txBox="1">
            <a:spLocks/>
          </p:cNvSpPr>
          <p:nvPr/>
        </p:nvSpPr>
        <p:spPr>
          <a:xfrm>
            <a:off x="699247" y="2057400"/>
            <a:ext cx="7987553" cy="3877815"/>
          </a:xfrm>
          <a:prstGeom prst="rect">
            <a:avLst/>
          </a:prstGeom>
        </p:spPr>
        <p:txBody>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marL="0" indent="0">
              <a:buNone/>
            </a:pPr>
            <a:r>
              <a:rPr lang="en-US" sz="3600" b="1" dirty="0" smtClean="0">
                <a:solidFill>
                  <a:srgbClr val="000099"/>
                </a:solidFill>
              </a:rPr>
              <a:t>Know when to initiate a Crucial Conversation</a:t>
            </a:r>
          </a:p>
          <a:p>
            <a:pPr marL="0" indent="0">
              <a:buNone/>
            </a:pPr>
            <a:endParaRPr lang="en-US" sz="2800" dirty="0"/>
          </a:p>
          <a:p>
            <a:pPr marL="0" indent="0">
              <a:buNone/>
            </a:pPr>
            <a:r>
              <a:rPr lang="en-US" sz="3200" dirty="0" smtClean="0">
                <a:latin typeface="Arial" pitchFamily="34" charset="0"/>
                <a:cs typeface="Arial" pitchFamily="34" charset="0"/>
              </a:rPr>
              <a:t>A crucial conversation is one where:</a:t>
            </a:r>
          </a:p>
          <a:p>
            <a:pPr marL="457200" indent="-457200">
              <a:buClr>
                <a:srgbClr val="C00000"/>
              </a:buClr>
              <a:buAutoNum type="arabicPeriod"/>
            </a:pPr>
            <a:r>
              <a:rPr lang="en-US" sz="3200" dirty="0" smtClean="0">
                <a:latin typeface="Arial" pitchFamily="34" charset="0"/>
                <a:cs typeface="Arial" pitchFamily="34" charset="0"/>
              </a:rPr>
              <a:t>There is a strong difference of opinion.</a:t>
            </a:r>
          </a:p>
          <a:p>
            <a:pPr marL="457200" indent="-457200">
              <a:buClr>
                <a:srgbClr val="C00000"/>
              </a:buClr>
              <a:buAutoNum type="arabicPeriod"/>
            </a:pPr>
            <a:r>
              <a:rPr lang="en-US" sz="3200" dirty="0" smtClean="0">
                <a:latin typeface="Arial" pitchFamily="34" charset="0"/>
                <a:cs typeface="Arial" pitchFamily="34" charset="0"/>
              </a:rPr>
              <a:t>The stakes are high.</a:t>
            </a:r>
          </a:p>
          <a:p>
            <a:pPr marL="457200" indent="-457200">
              <a:buClr>
                <a:srgbClr val="C00000"/>
              </a:buClr>
              <a:buAutoNum type="arabicPeriod"/>
            </a:pPr>
            <a:r>
              <a:rPr lang="en-US" sz="3200" dirty="0" smtClean="0">
                <a:latin typeface="Arial" pitchFamily="34" charset="0"/>
                <a:cs typeface="Arial" pitchFamily="34" charset="0"/>
              </a:rPr>
              <a:t>You have strong emotion about it.</a:t>
            </a:r>
          </a:p>
        </p:txBody>
      </p:sp>
    </p:spTree>
    <p:extLst>
      <p:ext uri="{BB962C8B-B14F-4D97-AF65-F5344CB8AC3E}">
        <p14:creationId xmlns:p14="http://schemas.microsoft.com/office/powerpoint/2010/main" val="4219901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 calcmode="lin" valueType="num">
                                      <p:cBhvr additive="base">
                                        <p:cTn id="1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 calcmode="lin" valueType="num">
                                      <p:cBhvr additive="base">
                                        <p:cTn id="2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228600" y="228600"/>
            <a:ext cx="8534400" cy="1054250"/>
          </a:xfrm>
          <a:prstGeom prst="rect">
            <a:avLst/>
          </a:prstGeom>
        </p:spPr>
        <p:txBody>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b="1" dirty="0" smtClean="0">
                <a:solidFill>
                  <a:schemeClr val="tx1"/>
                </a:solidFill>
              </a:rPr>
              <a:t>Communication Skills to </a:t>
            </a:r>
          </a:p>
          <a:p>
            <a:r>
              <a:rPr lang="en-US" sz="4400" b="1" dirty="0" smtClean="0">
                <a:solidFill>
                  <a:schemeClr val="tx1"/>
                </a:solidFill>
              </a:rPr>
              <a:t>Resolve Conflict</a:t>
            </a:r>
            <a:endParaRPr lang="en-US" sz="4400" b="1" dirty="0">
              <a:solidFill>
                <a:schemeClr val="tx1"/>
              </a:solidFill>
            </a:endParaRPr>
          </a:p>
        </p:txBody>
      </p:sp>
      <p:sp>
        <p:nvSpPr>
          <p:cNvPr id="4" name="Content Placeholder 1"/>
          <p:cNvSpPr txBox="1">
            <a:spLocks/>
          </p:cNvSpPr>
          <p:nvPr/>
        </p:nvSpPr>
        <p:spPr>
          <a:xfrm>
            <a:off x="457200" y="1943547"/>
            <a:ext cx="8292354" cy="4228653"/>
          </a:xfrm>
          <a:prstGeom prst="rect">
            <a:avLst/>
          </a:prstGeom>
        </p:spPr>
        <p:txBody>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marL="0" indent="0">
              <a:buNone/>
            </a:pPr>
            <a:r>
              <a:rPr lang="en-US" sz="3600" dirty="0" smtClean="0">
                <a:latin typeface="Arial" pitchFamily="34" charset="0"/>
                <a:cs typeface="Arial" pitchFamily="34" charset="0"/>
              </a:rPr>
              <a:t>Initiate the Crucial Conversation when:</a:t>
            </a:r>
          </a:p>
          <a:p>
            <a:pPr marL="457200" indent="-457200">
              <a:buClr>
                <a:srgbClr val="C00000"/>
              </a:buClr>
              <a:buAutoNum type="arabicPeriod"/>
            </a:pPr>
            <a:r>
              <a:rPr lang="en-US" sz="3600" dirty="0" smtClean="0">
                <a:latin typeface="Arial" pitchFamily="34" charset="0"/>
                <a:cs typeface="Arial" pitchFamily="34" charset="0"/>
              </a:rPr>
              <a:t>The conflict is between you and someone you are likely to continue to have a relationship with.</a:t>
            </a:r>
          </a:p>
          <a:p>
            <a:pPr marL="457200" indent="-457200">
              <a:buClr>
                <a:srgbClr val="C00000"/>
              </a:buClr>
              <a:buAutoNum type="arabicPeriod"/>
            </a:pPr>
            <a:r>
              <a:rPr lang="en-US" sz="3600" dirty="0" smtClean="0">
                <a:latin typeface="Arial" pitchFamily="34" charset="0"/>
                <a:cs typeface="Arial" pitchFamily="34" charset="0"/>
              </a:rPr>
              <a:t>Your emotion about the issue has affected the trust level between you.</a:t>
            </a:r>
          </a:p>
        </p:txBody>
      </p:sp>
    </p:spTree>
    <p:extLst>
      <p:ext uri="{BB962C8B-B14F-4D97-AF65-F5344CB8AC3E}">
        <p14:creationId xmlns:p14="http://schemas.microsoft.com/office/powerpoint/2010/main" val="3462007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228600" y="228600"/>
            <a:ext cx="8534400" cy="1054250"/>
          </a:xfrm>
          <a:prstGeom prst="rect">
            <a:avLst/>
          </a:prstGeom>
        </p:spPr>
        <p:txBody>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b="1" dirty="0" smtClean="0">
                <a:solidFill>
                  <a:schemeClr val="tx1"/>
                </a:solidFill>
              </a:rPr>
              <a:t>Communication Skills to </a:t>
            </a:r>
          </a:p>
          <a:p>
            <a:r>
              <a:rPr lang="en-US" sz="4400" b="1" dirty="0" smtClean="0">
                <a:solidFill>
                  <a:schemeClr val="tx1"/>
                </a:solidFill>
              </a:rPr>
              <a:t>Resolve Conflict</a:t>
            </a:r>
            <a:endParaRPr lang="en-US" sz="4400" b="1" dirty="0">
              <a:solidFill>
                <a:schemeClr val="tx1"/>
              </a:solidFill>
            </a:endParaRPr>
          </a:p>
        </p:txBody>
      </p:sp>
      <p:sp>
        <p:nvSpPr>
          <p:cNvPr id="4" name="Content Placeholder 1"/>
          <p:cNvSpPr txBox="1">
            <a:spLocks/>
          </p:cNvSpPr>
          <p:nvPr/>
        </p:nvSpPr>
        <p:spPr>
          <a:xfrm>
            <a:off x="457200" y="1943547"/>
            <a:ext cx="8292354" cy="4228653"/>
          </a:xfrm>
          <a:prstGeom prst="rect">
            <a:avLst/>
          </a:prstGeom>
        </p:spPr>
        <p:txBody>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marL="0" indent="0">
              <a:buClr>
                <a:srgbClr val="C00000"/>
              </a:buClr>
              <a:buNone/>
            </a:pPr>
            <a:r>
              <a:rPr lang="en-US" sz="3600" dirty="0" smtClean="0">
                <a:solidFill>
                  <a:srgbClr val="C00000"/>
                </a:solidFill>
                <a:latin typeface="Arial" pitchFamily="34" charset="0"/>
                <a:cs typeface="Arial" pitchFamily="34" charset="0"/>
              </a:rPr>
              <a:t>3.</a:t>
            </a:r>
            <a:r>
              <a:rPr lang="en-US" sz="3600" dirty="0" smtClean="0">
                <a:latin typeface="Arial" pitchFamily="34" charset="0"/>
                <a:cs typeface="Arial" pitchFamily="34" charset="0"/>
              </a:rPr>
              <a:t> You have formed an opinion that the</a:t>
            </a:r>
            <a:br>
              <a:rPr lang="en-US" sz="3600" dirty="0" smtClean="0">
                <a:latin typeface="Arial" pitchFamily="34" charset="0"/>
                <a:cs typeface="Arial" pitchFamily="34" charset="0"/>
              </a:rPr>
            </a:br>
            <a:r>
              <a:rPr lang="en-US" sz="3600" dirty="0" smtClean="0">
                <a:latin typeface="Arial" pitchFamily="34" charset="0"/>
                <a:cs typeface="Arial" pitchFamily="34" charset="0"/>
              </a:rPr>
              <a:t>    other person’s motive is not good.</a:t>
            </a:r>
          </a:p>
          <a:p>
            <a:pPr marL="0" indent="0">
              <a:buClr>
                <a:srgbClr val="C00000"/>
              </a:buClr>
              <a:buNone/>
            </a:pPr>
            <a:r>
              <a:rPr lang="en-US" sz="3600" dirty="0" smtClean="0">
                <a:solidFill>
                  <a:srgbClr val="C00000"/>
                </a:solidFill>
                <a:latin typeface="Arial" pitchFamily="34" charset="0"/>
                <a:cs typeface="Arial" pitchFamily="34" charset="0"/>
              </a:rPr>
              <a:t>4.</a:t>
            </a:r>
            <a:r>
              <a:rPr lang="en-US" sz="3600" dirty="0" smtClean="0">
                <a:latin typeface="Arial" pitchFamily="34" charset="0"/>
                <a:cs typeface="Arial" pitchFamily="34" charset="0"/>
              </a:rPr>
              <a:t> You find yourself filtering everything</a:t>
            </a:r>
            <a:br>
              <a:rPr lang="en-US" sz="3600" dirty="0" smtClean="0">
                <a:latin typeface="Arial" pitchFamily="34" charset="0"/>
                <a:cs typeface="Arial" pitchFamily="34" charset="0"/>
              </a:rPr>
            </a:br>
            <a:r>
              <a:rPr lang="en-US" sz="3600" dirty="0" smtClean="0">
                <a:latin typeface="Arial" pitchFamily="34" charset="0"/>
                <a:cs typeface="Arial" pitchFamily="34" charset="0"/>
              </a:rPr>
              <a:t>    the person says through the issue</a:t>
            </a:r>
            <a:br>
              <a:rPr lang="en-US" sz="3600" dirty="0" smtClean="0">
                <a:latin typeface="Arial" pitchFamily="34" charset="0"/>
                <a:cs typeface="Arial" pitchFamily="34" charset="0"/>
              </a:rPr>
            </a:br>
            <a:r>
              <a:rPr lang="en-US" sz="3600" dirty="0" smtClean="0">
                <a:latin typeface="Arial" pitchFamily="34" charset="0"/>
                <a:cs typeface="Arial" pitchFamily="34" charset="0"/>
              </a:rPr>
              <a:t>    that bothers you.</a:t>
            </a:r>
          </a:p>
        </p:txBody>
      </p:sp>
    </p:spTree>
    <p:extLst>
      <p:ext uri="{BB962C8B-B14F-4D97-AF65-F5344CB8AC3E}">
        <p14:creationId xmlns:p14="http://schemas.microsoft.com/office/powerpoint/2010/main" val="1438763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228600" y="228600"/>
            <a:ext cx="8534400" cy="1054250"/>
          </a:xfrm>
          <a:prstGeom prst="rect">
            <a:avLst/>
          </a:prstGeom>
        </p:spPr>
        <p:txBody>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b="1" dirty="0" smtClean="0">
                <a:solidFill>
                  <a:schemeClr val="tx1"/>
                </a:solidFill>
              </a:rPr>
              <a:t>Communication Skills to </a:t>
            </a:r>
          </a:p>
          <a:p>
            <a:r>
              <a:rPr lang="en-US" sz="4400" b="1" dirty="0" smtClean="0">
                <a:solidFill>
                  <a:schemeClr val="tx1"/>
                </a:solidFill>
              </a:rPr>
              <a:t>Resolve Conflict</a:t>
            </a:r>
            <a:endParaRPr lang="en-US" sz="4400" b="1" dirty="0">
              <a:solidFill>
                <a:schemeClr val="tx1"/>
              </a:solidFill>
            </a:endParaRPr>
          </a:p>
        </p:txBody>
      </p:sp>
      <p:sp>
        <p:nvSpPr>
          <p:cNvPr id="4" name="Content Placeholder 1"/>
          <p:cNvSpPr txBox="1">
            <a:spLocks/>
          </p:cNvSpPr>
          <p:nvPr/>
        </p:nvSpPr>
        <p:spPr>
          <a:xfrm>
            <a:off x="699246" y="2743200"/>
            <a:ext cx="7745505" cy="3877815"/>
          </a:xfrm>
          <a:prstGeom prst="rect">
            <a:avLst/>
          </a:prstGeom>
        </p:spPr>
        <p:txBody>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marL="0" indent="0" algn="ctr">
              <a:buNone/>
            </a:pPr>
            <a:r>
              <a:rPr lang="en-US" sz="4800" b="1" dirty="0" smtClean="0">
                <a:solidFill>
                  <a:srgbClr val="000099"/>
                </a:solidFill>
              </a:rPr>
              <a:t>Ask Your Reptilian Brain the Trick Question</a:t>
            </a:r>
          </a:p>
        </p:txBody>
      </p:sp>
    </p:spTree>
    <p:extLst>
      <p:ext uri="{BB962C8B-B14F-4D97-AF65-F5344CB8AC3E}">
        <p14:creationId xmlns:p14="http://schemas.microsoft.com/office/powerpoint/2010/main" val="9292448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ovelingSnow.jpg"/>
          <p:cNvPicPr>
            <a:picLocks noChangeAspect="1"/>
          </p:cNvPicPr>
          <p:nvPr/>
        </p:nvPicPr>
        <p:blipFill>
          <a:blip r:embed="rId3" cstate="print"/>
          <a:stretch>
            <a:fillRect/>
          </a:stretch>
        </p:blipFill>
        <p:spPr>
          <a:xfrm>
            <a:off x="2203704" y="533400"/>
            <a:ext cx="4724400" cy="5486400"/>
          </a:xfrm>
          <a:prstGeom prst="rect">
            <a:avLst/>
          </a:prstGeom>
        </p:spPr>
      </p:pic>
    </p:spTree>
    <p:extLst>
      <p:ext uri="{BB962C8B-B14F-4D97-AF65-F5344CB8AC3E}">
        <p14:creationId xmlns:p14="http://schemas.microsoft.com/office/powerpoint/2010/main" val="26159672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228600" y="228600"/>
            <a:ext cx="8534400" cy="1054250"/>
          </a:xfrm>
          <a:prstGeom prst="rect">
            <a:avLst/>
          </a:prstGeom>
        </p:spPr>
        <p:txBody>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b="1" dirty="0" smtClean="0">
                <a:solidFill>
                  <a:schemeClr val="tx1"/>
                </a:solidFill>
              </a:rPr>
              <a:t>Communication Skills to </a:t>
            </a:r>
          </a:p>
          <a:p>
            <a:r>
              <a:rPr lang="en-US" sz="4400" b="1" dirty="0" smtClean="0">
                <a:solidFill>
                  <a:schemeClr val="tx1"/>
                </a:solidFill>
              </a:rPr>
              <a:t>Resolve Conflict</a:t>
            </a:r>
            <a:endParaRPr lang="en-US" sz="4400" b="1" dirty="0">
              <a:solidFill>
                <a:schemeClr val="tx1"/>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7844" y="2209800"/>
            <a:ext cx="5566558" cy="3762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77174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228600" y="228600"/>
            <a:ext cx="8534400" cy="1054250"/>
          </a:xfrm>
          <a:prstGeom prst="rect">
            <a:avLst/>
          </a:prstGeom>
        </p:spPr>
        <p:txBody>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b="1" dirty="0" smtClean="0">
                <a:solidFill>
                  <a:schemeClr val="tx1"/>
                </a:solidFill>
              </a:rPr>
              <a:t>Communication Skills to </a:t>
            </a:r>
          </a:p>
          <a:p>
            <a:r>
              <a:rPr lang="en-US" sz="4400" b="1" dirty="0" smtClean="0">
                <a:solidFill>
                  <a:schemeClr val="tx1"/>
                </a:solidFill>
              </a:rPr>
              <a:t>Resolve Conflict</a:t>
            </a:r>
            <a:endParaRPr lang="en-US" sz="4400" b="1" dirty="0">
              <a:solidFill>
                <a:schemeClr val="tx1"/>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678379"/>
            <a:ext cx="3238500" cy="501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260248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228600" y="228600"/>
            <a:ext cx="8534400" cy="1054250"/>
          </a:xfrm>
          <a:prstGeom prst="rect">
            <a:avLst/>
          </a:prstGeom>
        </p:spPr>
        <p:txBody>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b="1" dirty="0" smtClean="0">
                <a:solidFill>
                  <a:schemeClr val="tx1"/>
                </a:solidFill>
              </a:rPr>
              <a:t>Communication Skills to </a:t>
            </a:r>
          </a:p>
          <a:p>
            <a:r>
              <a:rPr lang="en-US" sz="4400" b="1" dirty="0" smtClean="0">
                <a:solidFill>
                  <a:schemeClr val="tx1"/>
                </a:solidFill>
              </a:rPr>
              <a:t>Resolve Conflict</a:t>
            </a:r>
            <a:endParaRPr lang="en-US" sz="4400" b="1" dirty="0">
              <a:solidFill>
                <a:schemeClr val="tx1"/>
              </a:solidFill>
            </a:endParaRPr>
          </a:p>
        </p:txBody>
      </p:sp>
      <p:sp>
        <p:nvSpPr>
          <p:cNvPr id="4" name="Content Placeholder 1"/>
          <p:cNvSpPr txBox="1">
            <a:spLocks/>
          </p:cNvSpPr>
          <p:nvPr/>
        </p:nvSpPr>
        <p:spPr>
          <a:xfrm>
            <a:off x="699246" y="1951038"/>
            <a:ext cx="7745505" cy="4297362"/>
          </a:xfrm>
          <a:prstGeom prst="rect">
            <a:avLst/>
          </a:prstGeom>
        </p:spPr>
        <p:txBody>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marL="0" indent="0">
              <a:buNone/>
            </a:pPr>
            <a:r>
              <a:rPr lang="en-US" sz="3200" b="1" dirty="0" smtClean="0">
                <a:solidFill>
                  <a:srgbClr val="000099"/>
                </a:solidFill>
              </a:rPr>
              <a:t>Start the Crucial Conversation with the Facts and not your Story</a:t>
            </a:r>
          </a:p>
          <a:p>
            <a:pPr marL="0" indent="0">
              <a:buNone/>
            </a:pPr>
            <a:endParaRPr lang="en-US" sz="3200" b="1" dirty="0">
              <a:solidFill>
                <a:srgbClr val="000099"/>
              </a:solidFill>
            </a:endParaRPr>
          </a:p>
          <a:p>
            <a:pPr marL="0" indent="0">
              <a:buNone/>
            </a:pPr>
            <a:endParaRPr lang="en-US" sz="3200" b="1" dirty="0" smtClean="0">
              <a:solidFill>
                <a:srgbClr val="000099"/>
              </a:solidFill>
            </a:endParaRPr>
          </a:p>
        </p:txBody>
      </p:sp>
      <p:grpSp>
        <p:nvGrpSpPr>
          <p:cNvPr id="17" name="Group 16"/>
          <p:cNvGrpSpPr/>
          <p:nvPr/>
        </p:nvGrpSpPr>
        <p:grpSpPr>
          <a:xfrm>
            <a:off x="990600" y="2895599"/>
            <a:ext cx="7454151" cy="3862251"/>
            <a:chOff x="990599" y="2995749"/>
            <a:chExt cx="7454151" cy="3862251"/>
          </a:xfrm>
        </p:grpSpPr>
        <p:sp>
          <p:nvSpPr>
            <p:cNvPr id="3" name="Right Arrow 2"/>
            <p:cNvSpPr/>
            <p:nvPr/>
          </p:nvSpPr>
          <p:spPr>
            <a:xfrm>
              <a:off x="990599" y="2995749"/>
              <a:ext cx="7454151" cy="386225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b="1" dirty="0" smtClean="0"/>
            </a:p>
            <a:p>
              <a:r>
                <a:rPr lang="en-US" sz="2800" b="1" dirty="0" smtClean="0"/>
                <a:t>See/            Tell a             Feel          Act</a:t>
              </a:r>
            </a:p>
            <a:p>
              <a:r>
                <a:rPr lang="en-US" sz="2800" b="1" dirty="0" smtClean="0"/>
                <a:t>Hear</a:t>
              </a:r>
              <a:r>
                <a:rPr lang="en-US" b="1" dirty="0" smtClean="0"/>
                <a:t>                </a:t>
              </a:r>
              <a:r>
                <a:rPr lang="en-US" sz="2800" b="1" dirty="0"/>
                <a:t> </a:t>
              </a:r>
              <a:r>
                <a:rPr lang="en-US" sz="2800" b="1" dirty="0" smtClean="0"/>
                <a:t>Story </a:t>
              </a:r>
            </a:p>
            <a:p>
              <a:r>
                <a:rPr lang="en-US" sz="2800" b="1" dirty="0"/>
                <a:t> </a:t>
              </a:r>
              <a:r>
                <a:rPr lang="en-US" sz="2800" b="1" dirty="0" smtClean="0"/>
                <a:t>                                        </a:t>
              </a:r>
              <a:endParaRPr lang="en-US" sz="2800" b="1" dirty="0"/>
            </a:p>
          </p:txBody>
        </p:sp>
        <p:cxnSp>
          <p:nvCxnSpPr>
            <p:cNvPr id="10" name="Straight Arrow Connector 9"/>
            <p:cNvCxnSpPr/>
            <p:nvPr/>
          </p:nvCxnSpPr>
          <p:spPr>
            <a:xfrm>
              <a:off x="1981200" y="4748350"/>
              <a:ext cx="609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108074" y="4748350"/>
              <a:ext cx="609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737762" y="4719647"/>
              <a:ext cx="609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03338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228600" y="228600"/>
            <a:ext cx="8534400" cy="1054250"/>
          </a:xfrm>
          <a:prstGeom prst="rect">
            <a:avLst/>
          </a:prstGeom>
        </p:spPr>
        <p:txBody>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b="1" dirty="0" smtClean="0">
                <a:solidFill>
                  <a:schemeClr val="tx1"/>
                </a:solidFill>
              </a:rPr>
              <a:t>Communication Skills to </a:t>
            </a:r>
          </a:p>
          <a:p>
            <a:r>
              <a:rPr lang="en-US" sz="4400" b="1" dirty="0" smtClean="0">
                <a:solidFill>
                  <a:schemeClr val="tx1"/>
                </a:solidFill>
              </a:rPr>
              <a:t>Resolve Confli</a:t>
            </a:r>
            <a:r>
              <a:rPr lang="en-US" sz="4400" dirty="0" smtClean="0">
                <a:solidFill>
                  <a:schemeClr val="tx1"/>
                </a:solidFill>
              </a:rPr>
              <a:t>ct</a:t>
            </a:r>
            <a:endParaRPr lang="en-US" sz="4400" dirty="0">
              <a:solidFill>
                <a:schemeClr val="tx1"/>
              </a:solidFill>
            </a:endParaRPr>
          </a:p>
        </p:txBody>
      </p:sp>
      <p:sp>
        <p:nvSpPr>
          <p:cNvPr id="4" name="Content Placeholder 1"/>
          <p:cNvSpPr txBox="1">
            <a:spLocks/>
          </p:cNvSpPr>
          <p:nvPr/>
        </p:nvSpPr>
        <p:spPr>
          <a:xfrm>
            <a:off x="699247" y="2248347"/>
            <a:ext cx="7745505" cy="3877815"/>
          </a:xfrm>
          <a:prstGeom prst="rect">
            <a:avLst/>
          </a:prstGeom>
        </p:spPr>
        <p:txBody>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marL="0" indent="0">
              <a:buNone/>
            </a:pPr>
            <a:r>
              <a:rPr lang="en-US" sz="4000" b="1" dirty="0" smtClean="0">
                <a:solidFill>
                  <a:srgbClr val="000099"/>
                </a:solidFill>
              </a:rPr>
              <a:t>Use Tentative Words</a:t>
            </a:r>
            <a:endParaRPr lang="en-US" sz="4000" b="1" dirty="0">
              <a:solidFill>
                <a:srgbClr val="000099"/>
              </a:solidFill>
            </a:endParaRPr>
          </a:p>
        </p:txBody>
      </p:sp>
    </p:spTree>
    <p:extLst>
      <p:ext uri="{BB962C8B-B14F-4D97-AF65-F5344CB8AC3E}">
        <p14:creationId xmlns:p14="http://schemas.microsoft.com/office/powerpoint/2010/main" val="173061086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2286000"/>
            <a:ext cx="8216153" cy="3877815"/>
          </a:xfrm>
        </p:spPr>
        <p:txBody>
          <a:bodyPr>
            <a:normAutofit lnSpcReduction="10000"/>
          </a:bodyPr>
          <a:lstStyle/>
          <a:p>
            <a:pPr marL="0" indent="0">
              <a:buNone/>
            </a:pPr>
            <a:r>
              <a:rPr lang="en-US" sz="4000" dirty="0" smtClean="0">
                <a:latin typeface="Arial" pitchFamily="34" charset="0"/>
                <a:cs typeface="Arial" pitchFamily="34" charset="0"/>
              </a:rPr>
              <a:t>“I was wondering why . . .” NOT </a:t>
            </a:r>
          </a:p>
          <a:p>
            <a:pPr marL="0" indent="0">
              <a:buNone/>
            </a:pPr>
            <a:r>
              <a:rPr lang="en-US" sz="4000" dirty="0" smtClean="0">
                <a:latin typeface="Arial" pitchFamily="34" charset="0"/>
                <a:cs typeface="Arial" pitchFamily="34" charset="0"/>
              </a:rPr>
              <a:t/>
            </a:r>
            <a:br>
              <a:rPr lang="en-US" sz="4000" dirty="0" smtClean="0">
                <a:latin typeface="Arial" pitchFamily="34" charset="0"/>
                <a:cs typeface="Arial" pitchFamily="34" charset="0"/>
              </a:rPr>
            </a:br>
            <a:r>
              <a:rPr lang="en-US" sz="4000" dirty="0" smtClean="0">
                <a:latin typeface="Arial" pitchFamily="34" charset="0"/>
                <a:cs typeface="Arial" pitchFamily="34" charset="0"/>
              </a:rPr>
              <a:t>“I know this is probably not true” and NOT</a:t>
            </a:r>
          </a:p>
          <a:p>
            <a:pPr marL="0" indent="0">
              <a:buNone/>
            </a:pPr>
            <a:endParaRPr lang="en-US" sz="4000" dirty="0" smtClean="0">
              <a:latin typeface="Arial" pitchFamily="34" charset="0"/>
              <a:cs typeface="Arial" pitchFamily="34" charset="0"/>
            </a:endParaRPr>
          </a:p>
          <a:p>
            <a:pPr marL="0" indent="0">
              <a:buNone/>
            </a:pPr>
            <a:r>
              <a:rPr lang="en-US" sz="4000" dirty="0" smtClean="0">
                <a:latin typeface="Arial" pitchFamily="34" charset="0"/>
                <a:cs typeface="Arial" pitchFamily="34" charset="0"/>
              </a:rPr>
              <a:t>“Call me crazy but . . . </a:t>
            </a:r>
            <a:r>
              <a:rPr lang="en-US" sz="4000" dirty="0">
                <a:latin typeface="Arial" pitchFamily="34" charset="0"/>
                <a:cs typeface="Arial" pitchFamily="34" charset="0"/>
              </a:rPr>
              <a:t>”</a:t>
            </a:r>
          </a:p>
        </p:txBody>
      </p:sp>
      <p:sp>
        <p:nvSpPr>
          <p:cNvPr id="3" name="Title 2"/>
          <p:cNvSpPr>
            <a:spLocks noGrp="1"/>
          </p:cNvSpPr>
          <p:nvPr>
            <p:ph type="title"/>
          </p:nvPr>
        </p:nvSpPr>
        <p:spPr/>
        <p:txBody>
          <a:bodyPr/>
          <a:lstStyle/>
          <a:p>
            <a:r>
              <a:rPr lang="en-US" sz="4400" b="1" dirty="0" smtClean="0">
                <a:solidFill>
                  <a:schemeClr val="tx1"/>
                </a:solidFill>
              </a:rPr>
              <a:t>Talk Tentatively</a:t>
            </a:r>
            <a:endParaRPr lang="en-US" sz="4400" b="1" dirty="0">
              <a:solidFill>
                <a:schemeClr val="tx1"/>
              </a:solidFill>
            </a:endParaRPr>
          </a:p>
        </p:txBody>
      </p:sp>
    </p:spTree>
    <p:extLst>
      <p:ext uri="{BB962C8B-B14F-4D97-AF65-F5344CB8AC3E}">
        <p14:creationId xmlns:p14="http://schemas.microsoft.com/office/powerpoint/2010/main" val="20679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2286000"/>
            <a:ext cx="8216153" cy="3877815"/>
          </a:xfrm>
        </p:spPr>
        <p:txBody>
          <a:bodyPr>
            <a:noAutofit/>
          </a:bodyPr>
          <a:lstStyle/>
          <a:p>
            <a:pPr marL="0" indent="0">
              <a:buNone/>
            </a:pPr>
            <a:r>
              <a:rPr lang="en-US" sz="3200" b="1" dirty="0" smtClean="0">
                <a:solidFill>
                  <a:srgbClr val="C00000"/>
                </a:solidFill>
                <a:latin typeface="Arial" pitchFamily="34" charset="0"/>
                <a:cs typeface="Arial" pitchFamily="34" charset="0"/>
              </a:rPr>
              <a:t>Too soft</a:t>
            </a:r>
            <a:r>
              <a:rPr lang="en-US" sz="3200" dirty="0" smtClean="0">
                <a:latin typeface="Arial" pitchFamily="34" charset="0"/>
                <a:cs typeface="Arial" pitchFamily="34" charset="0"/>
              </a:rPr>
              <a:t>:  “This is probably stupid, but . . .”</a:t>
            </a:r>
          </a:p>
          <a:p>
            <a:pPr marL="0" indent="0">
              <a:buNone/>
            </a:pPr>
            <a:endParaRPr lang="en-US" sz="3200" dirty="0">
              <a:latin typeface="Arial" pitchFamily="34" charset="0"/>
              <a:cs typeface="Arial" pitchFamily="34" charset="0"/>
            </a:endParaRPr>
          </a:p>
          <a:p>
            <a:pPr marL="0" indent="0">
              <a:buNone/>
            </a:pPr>
            <a:r>
              <a:rPr lang="en-US" sz="3200" b="1" dirty="0" smtClean="0">
                <a:solidFill>
                  <a:srgbClr val="C00000"/>
                </a:solidFill>
                <a:latin typeface="Arial" pitchFamily="34" charset="0"/>
                <a:cs typeface="Arial" pitchFamily="34" charset="0"/>
              </a:rPr>
              <a:t>Too Hard</a:t>
            </a:r>
            <a:r>
              <a:rPr lang="en-US" sz="3200" dirty="0" smtClean="0">
                <a:latin typeface="Arial" pitchFamily="34" charset="0"/>
                <a:cs typeface="Arial" pitchFamily="34" charset="0"/>
              </a:rPr>
              <a:t>:  “How come you ripped us off?”</a:t>
            </a:r>
          </a:p>
          <a:p>
            <a:pPr marL="0" indent="0">
              <a:buNone/>
            </a:pPr>
            <a:endParaRPr lang="en-US" sz="3200" dirty="0">
              <a:latin typeface="Arial" pitchFamily="34" charset="0"/>
              <a:cs typeface="Arial" pitchFamily="34" charset="0"/>
            </a:endParaRPr>
          </a:p>
          <a:p>
            <a:pPr marL="0" indent="0">
              <a:buNone/>
            </a:pPr>
            <a:r>
              <a:rPr lang="en-US" sz="3200" b="1" dirty="0" smtClean="0">
                <a:solidFill>
                  <a:srgbClr val="C00000"/>
                </a:solidFill>
                <a:latin typeface="Arial" pitchFamily="34" charset="0"/>
                <a:cs typeface="Arial" pitchFamily="34" charset="0"/>
              </a:rPr>
              <a:t>Just right</a:t>
            </a:r>
            <a:r>
              <a:rPr lang="en-US" sz="3200" dirty="0" smtClean="0">
                <a:latin typeface="Arial" pitchFamily="34" charset="0"/>
                <a:cs typeface="Arial" pitchFamily="34" charset="0"/>
              </a:rPr>
              <a:t>:  “It’s starting to look like you’re</a:t>
            </a:r>
            <a:br>
              <a:rPr lang="en-US" sz="3200" dirty="0" smtClean="0">
                <a:latin typeface="Arial" pitchFamily="34" charset="0"/>
                <a:cs typeface="Arial" pitchFamily="34" charset="0"/>
              </a:rPr>
            </a:br>
            <a:r>
              <a:rPr lang="en-US" sz="3200" dirty="0" smtClean="0">
                <a:latin typeface="Arial" pitchFamily="34" charset="0"/>
                <a:cs typeface="Arial" pitchFamily="34" charset="0"/>
              </a:rPr>
              <a:t>taking this home for your own use.  Is that right?”</a:t>
            </a:r>
            <a:endParaRPr lang="en-US" sz="3200" dirty="0">
              <a:latin typeface="Arial" pitchFamily="34" charset="0"/>
              <a:cs typeface="Arial" pitchFamily="34" charset="0"/>
            </a:endParaRPr>
          </a:p>
        </p:txBody>
      </p:sp>
      <p:sp>
        <p:nvSpPr>
          <p:cNvPr id="3" name="Title 2"/>
          <p:cNvSpPr>
            <a:spLocks noGrp="1"/>
          </p:cNvSpPr>
          <p:nvPr>
            <p:ph type="title"/>
          </p:nvPr>
        </p:nvSpPr>
        <p:spPr/>
        <p:txBody>
          <a:bodyPr/>
          <a:lstStyle/>
          <a:p>
            <a:r>
              <a:rPr lang="en-US" sz="4400" b="1" dirty="0" smtClean="0">
                <a:solidFill>
                  <a:schemeClr val="tx1"/>
                </a:solidFill>
              </a:rPr>
              <a:t>The Goldilocks Test</a:t>
            </a:r>
            <a:endParaRPr lang="en-US" sz="4400" b="1" dirty="0">
              <a:solidFill>
                <a:schemeClr val="tx1"/>
              </a:solidFill>
            </a:endParaRPr>
          </a:p>
        </p:txBody>
      </p:sp>
    </p:spTree>
    <p:extLst>
      <p:ext uri="{BB962C8B-B14F-4D97-AF65-F5344CB8AC3E}">
        <p14:creationId xmlns:p14="http://schemas.microsoft.com/office/powerpoint/2010/main" val="334409591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2286000"/>
            <a:ext cx="8216153" cy="3877815"/>
          </a:xfrm>
        </p:spPr>
        <p:txBody>
          <a:bodyPr>
            <a:noAutofit/>
          </a:bodyPr>
          <a:lstStyle/>
          <a:p>
            <a:pPr marL="0" indent="0">
              <a:buNone/>
            </a:pPr>
            <a:r>
              <a:rPr lang="en-US" sz="3200" b="1" dirty="0" smtClean="0">
                <a:solidFill>
                  <a:srgbClr val="C00000"/>
                </a:solidFill>
                <a:latin typeface="Arial" pitchFamily="34" charset="0"/>
                <a:cs typeface="Arial" pitchFamily="34" charset="0"/>
              </a:rPr>
              <a:t>Too soft</a:t>
            </a:r>
            <a:r>
              <a:rPr lang="en-US" sz="3200" dirty="0" smtClean="0">
                <a:latin typeface="Arial" pitchFamily="34" charset="0"/>
                <a:cs typeface="Arial" pitchFamily="34" charset="0"/>
              </a:rPr>
              <a:t>:  “I’m ashamed to even mention this, but . . .”</a:t>
            </a:r>
          </a:p>
          <a:p>
            <a:pPr marL="0" indent="0">
              <a:buNone/>
            </a:pPr>
            <a:endParaRPr lang="en-US" sz="2000" dirty="0">
              <a:latin typeface="Arial" pitchFamily="34" charset="0"/>
              <a:cs typeface="Arial" pitchFamily="34" charset="0"/>
            </a:endParaRPr>
          </a:p>
          <a:p>
            <a:pPr marL="0" indent="0">
              <a:buNone/>
            </a:pPr>
            <a:r>
              <a:rPr lang="en-US" sz="3200" b="1" dirty="0" smtClean="0">
                <a:solidFill>
                  <a:srgbClr val="C00000"/>
                </a:solidFill>
                <a:latin typeface="Arial" pitchFamily="34" charset="0"/>
                <a:cs typeface="Arial" pitchFamily="34" charset="0"/>
              </a:rPr>
              <a:t>Too Hard</a:t>
            </a:r>
            <a:r>
              <a:rPr lang="en-US" sz="3200" dirty="0" smtClean="0">
                <a:latin typeface="Arial" pitchFamily="34" charset="0"/>
                <a:cs typeface="Arial" pitchFamily="34" charset="0"/>
              </a:rPr>
              <a:t>:  “Just when did you start using hard drugs?”</a:t>
            </a:r>
          </a:p>
          <a:p>
            <a:pPr marL="0" indent="0">
              <a:buNone/>
            </a:pPr>
            <a:endParaRPr lang="en-US" sz="2000" dirty="0">
              <a:latin typeface="Arial" pitchFamily="34" charset="0"/>
              <a:cs typeface="Arial" pitchFamily="34" charset="0"/>
            </a:endParaRPr>
          </a:p>
          <a:p>
            <a:pPr marL="0" indent="0">
              <a:buNone/>
            </a:pPr>
            <a:r>
              <a:rPr lang="en-US" sz="3200" b="1" dirty="0" smtClean="0">
                <a:solidFill>
                  <a:srgbClr val="C00000"/>
                </a:solidFill>
                <a:latin typeface="Arial" pitchFamily="34" charset="0"/>
                <a:cs typeface="Arial" pitchFamily="34" charset="0"/>
              </a:rPr>
              <a:t>Just right</a:t>
            </a:r>
            <a:r>
              <a:rPr lang="en-US" sz="3200" dirty="0" smtClean="0">
                <a:latin typeface="Arial" pitchFamily="34" charset="0"/>
                <a:cs typeface="Arial" pitchFamily="34" charset="0"/>
              </a:rPr>
              <a:t>:  “It’s leading me to conclude that you’re starting to use drugs.  Do you have another explanation that I’m missing here?”</a:t>
            </a:r>
            <a:endParaRPr lang="en-US" sz="3200" dirty="0">
              <a:latin typeface="Arial" pitchFamily="34" charset="0"/>
              <a:cs typeface="Arial" pitchFamily="34" charset="0"/>
            </a:endParaRPr>
          </a:p>
        </p:txBody>
      </p:sp>
      <p:sp>
        <p:nvSpPr>
          <p:cNvPr id="3" name="Title 2"/>
          <p:cNvSpPr>
            <a:spLocks noGrp="1"/>
          </p:cNvSpPr>
          <p:nvPr>
            <p:ph type="title"/>
          </p:nvPr>
        </p:nvSpPr>
        <p:spPr/>
        <p:txBody>
          <a:bodyPr/>
          <a:lstStyle/>
          <a:p>
            <a:r>
              <a:rPr lang="en-US" sz="4400" b="1" dirty="0" smtClean="0">
                <a:solidFill>
                  <a:schemeClr val="tx1"/>
                </a:solidFill>
              </a:rPr>
              <a:t>The Goldilocks Test</a:t>
            </a:r>
            <a:endParaRPr lang="en-US" sz="4400" b="1" dirty="0">
              <a:solidFill>
                <a:schemeClr val="tx1"/>
              </a:solidFill>
            </a:endParaRPr>
          </a:p>
        </p:txBody>
      </p:sp>
    </p:spTree>
    <p:extLst>
      <p:ext uri="{BB962C8B-B14F-4D97-AF65-F5344CB8AC3E}">
        <p14:creationId xmlns:p14="http://schemas.microsoft.com/office/powerpoint/2010/main" val="56595032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66800" y="2286000"/>
            <a:ext cx="7682753" cy="3877815"/>
          </a:xfrm>
        </p:spPr>
        <p:txBody>
          <a:bodyPr>
            <a:noAutofit/>
          </a:bodyPr>
          <a:lstStyle/>
          <a:p>
            <a:pPr marL="0" indent="0">
              <a:buNone/>
            </a:pPr>
            <a:r>
              <a:rPr lang="en-US" sz="3600" b="1" dirty="0" smtClean="0">
                <a:solidFill>
                  <a:srgbClr val="000099"/>
                </a:solidFill>
              </a:rPr>
              <a:t>Trust Building is not intuitive for all Auditors</a:t>
            </a:r>
            <a:endParaRPr lang="en-US" sz="3600" b="1" dirty="0">
              <a:solidFill>
                <a:srgbClr val="000099"/>
              </a:solidFill>
            </a:endParaRPr>
          </a:p>
        </p:txBody>
      </p:sp>
      <p:sp>
        <p:nvSpPr>
          <p:cNvPr id="3" name="Title 2"/>
          <p:cNvSpPr>
            <a:spLocks noGrp="1"/>
          </p:cNvSpPr>
          <p:nvPr>
            <p:ph type="title"/>
          </p:nvPr>
        </p:nvSpPr>
        <p:spPr/>
        <p:txBody>
          <a:bodyPr/>
          <a:lstStyle/>
          <a:p>
            <a:r>
              <a:rPr lang="en-US" sz="4400" b="1" dirty="0" smtClean="0">
                <a:solidFill>
                  <a:schemeClr val="tx1"/>
                </a:solidFill>
              </a:rPr>
              <a:t>How Auditors Can Build Trust for Better Results</a:t>
            </a:r>
            <a:endParaRPr lang="en-US" sz="4400" b="1" dirty="0">
              <a:solidFill>
                <a:schemeClr val="tx1"/>
              </a:solidFill>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3624943"/>
            <a:ext cx="1828800" cy="271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6648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rrowheads="1"/>
          </p:cNvPicPr>
          <p:nvPr/>
        </p:nvPicPr>
        <p:blipFill>
          <a:blip r:embed="rId3">
            <a:extLst>
              <a:ext uri="{28A0092B-C50C-407E-A947-70E740481C1C}">
                <a14:useLocalDpi xmlns:a14="http://schemas.microsoft.com/office/drawing/2010/main" val="0"/>
              </a:ext>
            </a:extLst>
          </a:blip>
          <a:srcRect t="9523" b="8681"/>
          <a:stretch>
            <a:fillRect/>
          </a:stretch>
        </p:blipFill>
        <p:spPr bwMode="auto">
          <a:xfrm>
            <a:off x="0" y="603250"/>
            <a:ext cx="9144000" cy="625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387" name="Rectangle 3"/>
          <p:cNvSpPr>
            <a:spLocks/>
          </p:cNvSpPr>
          <p:nvPr/>
        </p:nvSpPr>
        <p:spPr bwMode="auto">
          <a:xfrm>
            <a:off x="2640013" y="2105025"/>
            <a:ext cx="3940175" cy="731838"/>
          </a:xfrm>
          <a:prstGeom prst="rect">
            <a:avLst/>
          </a:prstGeom>
          <a:noFill/>
          <a:ln>
            <a:noFill/>
          </a:ln>
          <a:effectLst>
            <a:outerShdw dist="35921"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nchorCtr="1">
            <a:spAutoFit/>
          </a:bodyPr>
          <a:lstStyle/>
          <a:p>
            <a:pPr marL="39688" algn="ctr"/>
            <a:r>
              <a:rPr lang="en-US" sz="4800" b="1" i="1">
                <a:solidFill>
                  <a:srgbClr val="FFCB00"/>
                </a:solidFill>
                <a:sym typeface="Georgia" pitchFamily="18" charset="0"/>
              </a:rPr>
              <a:t>Competence</a:t>
            </a:r>
          </a:p>
        </p:txBody>
      </p:sp>
      <p:sp>
        <p:nvSpPr>
          <p:cNvPr id="431108" name="Rectangle 4"/>
          <p:cNvSpPr>
            <a:spLocks/>
          </p:cNvSpPr>
          <p:nvPr/>
        </p:nvSpPr>
        <p:spPr bwMode="auto">
          <a:xfrm>
            <a:off x="0" y="0"/>
            <a:ext cx="9144000" cy="660400"/>
          </a:xfrm>
          <a:prstGeom prst="rect">
            <a:avLst/>
          </a:prstGeom>
          <a:solidFill>
            <a:schemeClr val="tx1">
              <a:lumMod val="65000"/>
              <a:lumOff val="35000"/>
            </a:schemeClr>
          </a:solidFill>
          <a:ln>
            <a:noFill/>
          </a:ln>
          <a:extLst/>
        </p:spPr>
        <p:txBody>
          <a:bodyPr lIns="0" tIns="0" rIns="40639" bIns="0"/>
          <a:lstStyle/>
          <a:p>
            <a:pPr marL="39688" algn="ctr" fontAlgn="auto">
              <a:spcBef>
                <a:spcPts val="2250"/>
              </a:spcBef>
              <a:spcAft>
                <a:spcPts val="0"/>
              </a:spcAft>
              <a:defRPr/>
            </a:pPr>
            <a:r>
              <a:rPr lang="en-US" sz="4000" b="1" dirty="0">
                <a:solidFill>
                  <a:srgbClr val="FFFFFF"/>
                </a:solidFill>
                <a:effectLst>
                  <a:outerShdw blurRad="38100" dist="38100" dir="2700000" algn="tl">
                    <a:srgbClr val="000000"/>
                  </a:outerShdw>
                </a:effectLst>
                <a:latin typeface="+mn-lt"/>
                <a:cs typeface="+mn-cs"/>
              </a:rPr>
              <a:t>The 4 Cores of Credibility</a:t>
            </a:r>
          </a:p>
        </p:txBody>
      </p:sp>
      <p:sp>
        <p:nvSpPr>
          <p:cNvPr id="16389" name="Rectangle 5"/>
          <p:cNvSpPr>
            <a:spLocks/>
          </p:cNvSpPr>
          <p:nvPr/>
        </p:nvSpPr>
        <p:spPr bwMode="auto">
          <a:xfrm>
            <a:off x="2957513" y="5105400"/>
            <a:ext cx="3305175" cy="731838"/>
          </a:xfrm>
          <a:prstGeom prst="rect">
            <a:avLst/>
          </a:prstGeom>
          <a:noFill/>
          <a:ln>
            <a:noFill/>
          </a:ln>
          <a:effectLst>
            <a:outerShdw dist="35921"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nchorCtr="1">
            <a:spAutoFit/>
          </a:bodyPr>
          <a:lstStyle/>
          <a:p>
            <a:pPr marL="39688" algn="ctr"/>
            <a:r>
              <a:rPr lang="en-US" sz="4800" b="1" i="1">
                <a:solidFill>
                  <a:srgbClr val="FFCB00"/>
                </a:solidFill>
                <a:sym typeface="Georgia" pitchFamily="18" charset="0"/>
              </a:rPr>
              <a:t>Character</a:t>
            </a:r>
          </a:p>
        </p:txBody>
      </p:sp>
      <p:sp>
        <p:nvSpPr>
          <p:cNvPr id="16390" name="Rectangle 6"/>
          <p:cNvSpPr>
            <a:spLocks/>
          </p:cNvSpPr>
          <p:nvPr/>
        </p:nvSpPr>
        <p:spPr bwMode="auto">
          <a:xfrm>
            <a:off x="2905125" y="6032500"/>
            <a:ext cx="3332163" cy="731838"/>
          </a:xfrm>
          <a:prstGeom prst="rect">
            <a:avLst/>
          </a:prstGeom>
          <a:noFill/>
          <a:ln>
            <a:noFill/>
          </a:ln>
          <a:effectLst>
            <a:outerShdw dist="35921"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nchorCtr="1">
            <a:spAutoFit/>
          </a:bodyPr>
          <a:lstStyle/>
          <a:p>
            <a:pPr marL="39688" algn="ctr"/>
            <a:r>
              <a:rPr lang="en-US" sz="4800" b="1">
                <a:solidFill>
                  <a:srgbClr val="FFFFFF"/>
                </a:solidFill>
              </a:rPr>
              <a:t>1.  Integrity</a:t>
            </a:r>
          </a:p>
        </p:txBody>
      </p:sp>
      <p:sp>
        <p:nvSpPr>
          <p:cNvPr id="16391" name="Rectangle 7"/>
          <p:cNvSpPr>
            <a:spLocks/>
          </p:cNvSpPr>
          <p:nvPr/>
        </p:nvSpPr>
        <p:spPr bwMode="auto">
          <a:xfrm>
            <a:off x="3278188" y="4203700"/>
            <a:ext cx="2587625" cy="731838"/>
          </a:xfrm>
          <a:prstGeom prst="rect">
            <a:avLst/>
          </a:prstGeom>
          <a:noFill/>
          <a:ln>
            <a:noFill/>
          </a:ln>
          <a:effectLst>
            <a:outerShdw dist="35921"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nchorCtr="1">
            <a:spAutoFit/>
          </a:bodyPr>
          <a:lstStyle/>
          <a:p>
            <a:pPr marL="39688" algn="ctr"/>
            <a:r>
              <a:rPr lang="en-US" sz="4800" b="1">
                <a:solidFill>
                  <a:srgbClr val="FFFFFF"/>
                </a:solidFill>
              </a:rPr>
              <a:t>2.  Intent</a:t>
            </a:r>
          </a:p>
        </p:txBody>
      </p:sp>
      <p:sp>
        <p:nvSpPr>
          <p:cNvPr id="16392" name="Rectangle 8"/>
          <p:cNvSpPr>
            <a:spLocks/>
          </p:cNvSpPr>
          <p:nvPr/>
        </p:nvSpPr>
        <p:spPr bwMode="auto">
          <a:xfrm>
            <a:off x="3006725" y="1219200"/>
            <a:ext cx="3130550" cy="731838"/>
          </a:xfrm>
          <a:prstGeom prst="rect">
            <a:avLst/>
          </a:prstGeom>
          <a:noFill/>
          <a:ln>
            <a:noFill/>
          </a:ln>
          <a:effectLst>
            <a:outerShdw dist="35921"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nchorCtr="1">
            <a:spAutoFit/>
          </a:bodyPr>
          <a:lstStyle/>
          <a:p>
            <a:pPr marL="39688" algn="ctr"/>
            <a:r>
              <a:rPr lang="en-US" sz="4800" b="1">
                <a:solidFill>
                  <a:srgbClr val="FFFFFF"/>
                </a:solidFill>
              </a:rPr>
              <a:t>4.  Results</a:t>
            </a:r>
          </a:p>
        </p:txBody>
      </p:sp>
      <p:sp>
        <p:nvSpPr>
          <p:cNvPr id="16393" name="Rectangle 9"/>
          <p:cNvSpPr>
            <a:spLocks/>
          </p:cNvSpPr>
          <p:nvPr/>
        </p:nvSpPr>
        <p:spPr bwMode="auto">
          <a:xfrm>
            <a:off x="2397125" y="3086100"/>
            <a:ext cx="4349750" cy="731838"/>
          </a:xfrm>
          <a:prstGeom prst="rect">
            <a:avLst/>
          </a:prstGeom>
          <a:noFill/>
          <a:ln>
            <a:noFill/>
          </a:ln>
          <a:effectLst>
            <a:outerShdw dist="35921"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nchorCtr="1">
            <a:spAutoFit/>
          </a:bodyPr>
          <a:lstStyle/>
          <a:p>
            <a:pPr marL="39688" algn="ctr"/>
            <a:r>
              <a:rPr lang="en-US" sz="4800" b="1">
                <a:solidFill>
                  <a:srgbClr val="FFFFFF"/>
                </a:solidFill>
              </a:rPr>
              <a:t>3.  Capabilities</a:t>
            </a:r>
          </a:p>
        </p:txBody>
      </p:sp>
      <p:sp>
        <p:nvSpPr>
          <p:cNvPr id="16394" name="Rectangle 10"/>
          <p:cNvSpPr>
            <a:spLocks/>
          </p:cNvSpPr>
          <p:nvPr/>
        </p:nvSpPr>
        <p:spPr bwMode="auto">
          <a:xfrm>
            <a:off x="7315200" y="6619875"/>
            <a:ext cx="18288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p>
            <a:pPr marL="39688">
              <a:spcBef>
                <a:spcPts val="550"/>
              </a:spcBef>
            </a:pPr>
            <a:r>
              <a:rPr lang="en-US" sz="1000">
                <a:solidFill>
                  <a:srgbClr val="FFFFFF"/>
                </a:solidFill>
              </a:rPr>
              <a:t>© 2004-2006 CoveyLink</a:t>
            </a:r>
          </a:p>
        </p:txBody>
      </p:sp>
    </p:spTree>
    <p:extLst>
      <p:ext uri="{BB962C8B-B14F-4D97-AF65-F5344CB8AC3E}">
        <p14:creationId xmlns:p14="http://schemas.microsoft.com/office/powerpoint/2010/main" val="623057408"/>
      </p:ext>
    </p:extLst>
  </p:cSld>
  <p:clrMapOvr>
    <a:masterClrMapping/>
  </p:clrMapOvr>
  <p:transition spd="slow"/>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2286000"/>
            <a:ext cx="8534400" cy="3877815"/>
          </a:xfrm>
        </p:spPr>
        <p:txBody>
          <a:bodyPr>
            <a:noAutofit/>
          </a:bodyPr>
          <a:lstStyle/>
          <a:p>
            <a:pPr marL="0" indent="0">
              <a:buClr>
                <a:srgbClr val="000099"/>
              </a:buClr>
              <a:buNone/>
            </a:pPr>
            <a:r>
              <a:rPr lang="en-US" sz="3200" b="1" dirty="0" smtClean="0">
                <a:solidFill>
                  <a:srgbClr val="C00000"/>
                </a:solidFill>
                <a:latin typeface="Arial" pitchFamily="34" charset="0"/>
                <a:cs typeface="Arial" pitchFamily="34" charset="0"/>
              </a:rPr>
              <a:t>CRIB</a:t>
            </a:r>
            <a:r>
              <a:rPr lang="en-US" sz="3200" b="1" dirty="0" smtClean="0">
                <a:solidFill>
                  <a:srgbClr val="000099"/>
                </a:solidFill>
                <a:latin typeface="Arial" pitchFamily="34" charset="0"/>
                <a:cs typeface="Arial" pitchFamily="34" charset="0"/>
              </a:rPr>
              <a:t> to get a Mutual Purpose</a:t>
            </a:r>
          </a:p>
          <a:p>
            <a:pPr marL="0" indent="0">
              <a:buNone/>
            </a:pPr>
            <a:endParaRPr lang="en-US" sz="3200" b="1" dirty="0" smtClean="0">
              <a:solidFill>
                <a:srgbClr val="C00000"/>
              </a:solidFill>
              <a:latin typeface="Arial" pitchFamily="34" charset="0"/>
              <a:cs typeface="Arial" pitchFamily="34" charset="0"/>
            </a:endParaRPr>
          </a:p>
          <a:p>
            <a:pPr marL="0" indent="0">
              <a:buNone/>
            </a:pPr>
            <a:r>
              <a:rPr lang="en-US" sz="3200" b="1" u="sng" dirty="0" smtClean="0">
                <a:solidFill>
                  <a:srgbClr val="C00000"/>
                </a:solidFill>
                <a:latin typeface="Arial" pitchFamily="34" charset="0"/>
                <a:cs typeface="Arial" pitchFamily="34" charset="0"/>
              </a:rPr>
              <a:t>C</a:t>
            </a:r>
            <a:r>
              <a:rPr lang="en-US" sz="3200" b="1" dirty="0" smtClean="0">
                <a:solidFill>
                  <a:schemeClr val="tx1"/>
                </a:solidFill>
                <a:latin typeface="Arial" pitchFamily="34" charset="0"/>
                <a:cs typeface="Arial" pitchFamily="34" charset="0"/>
              </a:rPr>
              <a:t>ommit to seek Mutual Purpose</a:t>
            </a:r>
          </a:p>
          <a:p>
            <a:pPr marL="0" indent="0">
              <a:buNone/>
            </a:pPr>
            <a:r>
              <a:rPr lang="en-US" sz="3200" b="1" u="sng" dirty="0" smtClean="0">
                <a:solidFill>
                  <a:srgbClr val="C00000"/>
                </a:solidFill>
                <a:latin typeface="Arial" pitchFamily="34" charset="0"/>
                <a:cs typeface="Arial" pitchFamily="34" charset="0"/>
              </a:rPr>
              <a:t>R</a:t>
            </a:r>
            <a:r>
              <a:rPr lang="en-US" sz="3200" b="1" dirty="0" smtClean="0">
                <a:solidFill>
                  <a:schemeClr val="tx1"/>
                </a:solidFill>
                <a:latin typeface="Arial" pitchFamily="34" charset="0"/>
                <a:cs typeface="Arial" pitchFamily="34" charset="0"/>
              </a:rPr>
              <a:t>ecognize the purpose behind the strategy</a:t>
            </a:r>
          </a:p>
          <a:p>
            <a:pPr marL="0" indent="0">
              <a:buNone/>
            </a:pPr>
            <a:r>
              <a:rPr lang="en-US" sz="3200" b="1" u="sng" dirty="0" smtClean="0">
                <a:solidFill>
                  <a:srgbClr val="C00000"/>
                </a:solidFill>
                <a:latin typeface="Arial" pitchFamily="34" charset="0"/>
                <a:cs typeface="Arial" pitchFamily="34" charset="0"/>
              </a:rPr>
              <a:t>I</a:t>
            </a:r>
            <a:r>
              <a:rPr lang="en-US" sz="3200" b="1" dirty="0" smtClean="0">
                <a:solidFill>
                  <a:schemeClr val="tx1"/>
                </a:solidFill>
                <a:latin typeface="Arial" pitchFamily="34" charset="0"/>
                <a:cs typeface="Arial" pitchFamily="34" charset="0"/>
              </a:rPr>
              <a:t>nvent a Mutual Purpose</a:t>
            </a:r>
          </a:p>
          <a:p>
            <a:pPr marL="0" indent="0">
              <a:buNone/>
            </a:pPr>
            <a:r>
              <a:rPr lang="en-US" sz="3200" b="1" u="sng" dirty="0" smtClean="0">
                <a:solidFill>
                  <a:srgbClr val="C00000"/>
                </a:solidFill>
                <a:latin typeface="Arial" pitchFamily="34" charset="0"/>
                <a:cs typeface="Arial" pitchFamily="34" charset="0"/>
              </a:rPr>
              <a:t>B</a:t>
            </a:r>
            <a:r>
              <a:rPr lang="en-US" sz="3200" b="1" dirty="0" smtClean="0">
                <a:solidFill>
                  <a:schemeClr val="tx1"/>
                </a:solidFill>
                <a:latin typeface="Arial" pitchFamily="34" charset="0"/>
                <a:cs typeface="Arial" pitchFamily="34" charset="0"/>
              </a:rPr>
              <a:t>rainstorm New Strategies</a:t>
            </a:r>
            <a:endParaRPr lang="en-US" sz="3200" b="1" dirty="0">
              <a:solidFill>
                <a:schemeClr val="tx1"/>
              </a:solidFill>
              <a:latin typeface="Arial" pitchFamily="34" charset="0"/>
              <a:cs typeface="Arial" pitchFamily="34" charset="0"/>
            </a:endParaRPr>
          </a:p>
        </p:txBody>
      </p:sp>
      <p:sp>
        <p:nvSpPr>
          <p:cNvPr id="3" name="Title 2"/>
          <p:cNvSpPr>
            <a:spLocks noGrp="1"/>
          </p:cNvSpPr>
          <p:nvPr>
            <p:ph type="title"/>
          </p:nvPr>
        </p:nvSpPr>
        <p:spPr/>
        <p:txBody>
          <a:bodyPr/>
          <a:lstStyle/>
          <a:p>
            <a:r>
              <a:rPr lang="en-US" sz="4400" b="1" dirty="0" smtClean="0">
                <a:solidFill>
                  <a:schemeClr val="tx1"/>
                </a:solidFill>
              </a:rPr>
              <a:t>How Auditors Can Build Trust for Better Results</a:t>
            </a:r>
            <a:endParaRPr lang="en-US" sz="4400" b="1" dirty="0">
              <a:solidFill>
                <a:schemeClr val="tx1"/>
              </a:solidFill>
            </a:endParaRPr>
          </a:p>
        </p:txBody>
      </p:sp>
    </p:spTree>
    <p:extLst>
      <p:ext uri="{BB962C8B-B14F-4D97-AF65-F5344CB8AC3E}">
        <p14:creationId xmlns:p14="http://schemas.microsoft.com/office/powerpoint/2010/main" val="1878832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rudging north.jpg"/>
          <p:cNvPicPr>
            <a:picLocks noChangeAspect="1"/>
          </p:cNvPicPr>
          <p:nvPr/>
        </p:nvPicPr>
        <p:blipFill>
          <a:blip r:embed="rId3" cstate="print"/>
          <a:stretch>
            <a:fillRect/>
          </a:stretch>
        </p:blipFill>
        <p:spPr>
          <a:xfrm>
            <a:off x="2286000" y="381000"/>
            <a:ext cx="4610100" cy="5715000"/>
          </a:xfrm>
          <a:prstGeom prst="rect">
            <a:avLst/>
          </a:prstGeom>
        </p:spPr>
      </p:pic>
    </p:spTree>
    <p:extLst>
      <p:ext uri="{BB962C8B-B14F-4D97-AF65-F5344CB8AC3E}">
        <p14:creationId xmlns:p14="http://schemas.microsoft.com/office/powerpoint/2010/main" val="403651378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19200" y="2286000"/>
            <a:ext cx="6934200" cy="3877815"/>
          </a:xfrm>
        </p:spPr>
        <p:txBody>
          <a:bodyPr>
            <a:noAutofit/>
          </a:bodyPr>
          <a:lstStyle/>
          <a:p>
            <a:pPr marL="0" indent="0">
              <a:buClr>
                <a:srgbClr val="000099"/>
              </a:buClr>
              <a:buNone/>
            </a:pPr>
            <a:r>
              <a:rPr lang="en-US" sz="3600" b="1" dirty="0" smtClean="0">
                <a:solidFill>
                  <a:srgbClr val="000099"/>
                </a:solidFill>
              </a:rPr>
              <a:t>Listen First</a:t>
            </a:r>
          </a:p>
        </p:txBody>
      </p:sp>
      <p:sp>
        <p:nvSpPr>
          <p:cNvPr id="3" name="Title 2"/>
          <p:cNvSpPr>
            <a:spLocks noGrp="1"/>
          </p:cNvSpPr>
          <p:nvPr>
            <p:ph type="title"/>
          </p:nvPr>
        </p:nvSpPr>
        <p:spPr/>
        <p:txBody>
          <a:bodyPr/>
          <a:lstStyle/>
          <a:p>
            <a:r>
              <a:rPr lang="en-US" sz="4400" b="1" dirty="0" smtClean="0">
                <a:solidFill>
                  <a:schemeClr val="tx1"/>
                </a:solidFill>
              </a:rPr>
              <a:t>How Auditors Can Build Trust for Better Results</a:t>
            </a:r>
            <a:endParaRPr lang="en-US" sz="4400" b="1" dirty="0">
              <a:solidFill>
                <a:schemeClr val="tx1"/>
              </a:solidFill>
            </a:endParaRPr>
          </a:p>
        </p:txBody>
      </p:sp>
    </p:spTree>
    <p:extLst>
      <p:ext uri="{BB962C8B-B14F-4D97-AF65-F5344CB8AC3E}">
        <p14:creationId xmlns:p14="http://schemas.microsoft.com/office/powerpoint/2010/main" val="3758786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2438400"/>
            <a:ext cx="8305800" cy="3877815"/>
          </a:xfrm>
        </p:spPr>
        <p:txBody>
          <a:bodyPr>
            <a:noAutofit/>
          </a:bodyPr>
          <a:lstStyle/>
          <a:p>
            <a:pPr marL="0" indent="0">
              <a:buNone/>
            </a:pPr>
            <a:r>
              <a:rPr lang="en-US" sz="3600" b="1" dirty="0" smtClean="0">
                <a:solidFill>
                  <a:srgbClr val="C00000"/>
                </a:solidFill>
                <a:latin typeface="Arial" pitchFamily="34" charset="0"/>
                <a:cs typeface="Arial" pitchFamily="34" charset="0"/>
              </a:rPr>
              <a:t>“If there is any great secret in of success in life, it lies in the ability to put yourself in the other person’s place and to see things from his point of view--as well as your own.”</a:t>
            </a:r>
          </a:p>
          <a:p>
            <a:pPr marL="0" indent="0">
              <a:buNone/>
            </a:pPr>
            <a:r>
              <a:rPr lang="en-US" sz="3600" b="1" dirty="0">
                <a:solidFill>
                  <a:srgbClr val="C00000"/>
                </a:solidFill>
                <a:latin typeface="Arial" pitchFamily="34" charset="0"/>
                <a:cs typeface="Arial" pitchFamily="34" charset="0"/>
              </a:rPr>
              <a:t> </a:t>
            </a:r>
            <a:r>
              <a:rPr lang="en-US" sz="3600" b="1" dirty="0" smtClean="0">
                <a:solidFill>
                  <a:srgbClr val="C00000"/>
                </a:solidFill>
                <a:latin typeface="Arial" pitchFamily="34" charset="0"/>
                <a:cs typeface="Arial" pitchFamily="34" charset="0"/>
              </a:rPr>
              <a:t>                                  - Henry Ford</a:t>
            </a:r>
          </a:p>
        </p:txBody>
      </p:sp>
      <p:sp>
        <p:nvSpPr>
          <p:cNvPr id="3" name="Title 2"/>
          <p:cNvSpPr>
            <a:spLocks noGrp="1"/>
          </p:cNvSpPr>
          <p:nvPr>
            <p:ph type="title"/>
          </p:nvPr>
        </p:nvSpPr>
        <p:spPr/>
        <p:txBody>
          <a:bodyPr/>
          <a:lstStyle/>
          <a:p>
            <a:r>
              <a:rPr lang="en-US" sz="4400" b="1" dirty="0" smtClean="0">
                <a:solidFill>
                  <a:schemeClr val="tx1"/>
                </a:solidFill>
              </a:rPr>
              <a:t>How Auditors Can Build Trust for Better Results</a:t>
            </a:r>
            <a:endParaRPr lang="en-US" sz="4400" b="1" dirty="0">
              <a:solidFill>
                <a:schemeClr val="tx1"/>
              </a:solidFill>
            </a:endParaRPr>
          </a:p>
        </p:txBody>
      </p:sp>
    </p:spTree>
    <p:extLst>
      <p:ext uri="{BB962C8B-B14F-4D97-AF65-F5344CB8AC3E}">
        <p14:creationId xmlns:p14="http://schemas.microsoft.com/office/powerpoint/2010/main" val="4289587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2286000"/>
            <a:ext cx="8534400" cy="3877815"/>
          </a:xfrm>
        </p:spPr>
        <p:txBody>
          <a:bodyPr>
            <a:noAutofit/>
          </a:bodyPr>
          <a:lstStyle/>
          <a:p>
            <a:pPr marL="0" indent="0">
              <a:buNone/>
            </a:pPr>
            <a:r>
              <a:rPr lang="en-US" sz="3200" b="1" i="1" dirty="0" smtClean="0">
                <a:solidFill>
                  <a:srgbClr val="000099"/>
                </a:solidFill>
                <a:latin typeface="Arial" pitchFamily="34" charset="0"/>
                <a:cs typeface="Arial" pitchFamily="34" charset="0"/>
              </a:rPr>
              <a:t>The Speed of Trust </a:t>
            </a:r>
            <a:r>
              <a:rPr lang="en-US" sz="3200" b="1" dirty="0" smtClean="0">
                <a:solidFill>
                  <a:srgbClr val="000099"/>
                </a:solidFill>
                <a:latin typeface="Arial" pitchFamily="34" charset="0"/>
                <a:cs typeface="Arial" pitchFamily="34" charset="0"/>
              </a:rPr>
              <a:t>Principles for Listening</a:t>
            </a:r>
          </a:p>
          <a:p>
            <a:pPr marL="742950" indent="-742950">
              <a:buClr>
                <a:srgbClr val="C00000"/>
              </a:buClr>
              <a:buAutoNum type="arabicPeriod"/>
            </a:pPr>
            <a:r>
              <a:rPr lang="en-US" sz="3200" b="1" dirty="0" smtClean="0">
                <a:solidFill>
                  <a:srgbClr val="C00000"/>
                </a:solidFill>
                <a:latin typeface="Arial" pitchFamily="34" charset="0"/>
                <a:cs typeface="Arial" pitchFamily="34" charset="0"/>
              </a:rPr>
              <a:t>Understanding</a:t>
            </a:r>
          </a:p>
          <a:p>
            <a:pPr marL="742950" indent="-742950">
              <a:buClr>
                <a:srgbClr val="C00000"/>
              </a:buClr>
              <a:buAutoNum type="arabicPeriod"/>
            </a:pPr>
            <a:r>
              <a:rPr lang="en-US" sz="3200" b="1" dirty="0" smtClean="0">
                <a:solidFill>
                  <a:srgbClr val="C00000"/>
                </a:solidFill>
                <a:latin typeface="Arial" pitchFamily="34" charset="0"/>
                <a:cs typeface="Arial" pitchFamily="34" charset="0"/>
              </a:rPr>
              <a:t>Respect</a:t>
            </a:r>
          </a:p>
          <a:p>
            <a:pPr marL="742950" indent="-742950">
              <a:buClr>
                <a:srgbClr val="C00000"/>
              </a:buClr>
              <a:buAutoNum type="arabicPeriod"/>
            </a:pPr>
            <a:r>
              <a:rPr lang="en-US" sz="3200" b="1" dirty="0" smtClean="0">
                <a:solidFill>
                  <a:srgbClr val="C00000"/>
                </a:solidFill>
                <a:latin typeface="Arial" pitchFamily="34" charset="0"/>
                <a:cs typeface="Arial" pitchFamily="34" charset="0"/>
              </a:rPr>
              <a:t>Mutual Purpose</a:t>
            </a:r>
          </a:p>
          <a:p>
            <a:pPr marL="742950" indent="-742950">
              <a:buClr>
                <a:srgbClr val="C00000"/>
              </a:buClr>
              <a:buAutoNum type="arabicPeriod"/>
            </a:pPr>
            <a:r>
              <a:rPr lang="en-US" sz="3200" b="1" dirty="0" smtClean="0">
                <a:solidFill>
                  <a:srgbClr val="C00000"/>
                </a:solidFill>
                <a:latin typeface="Arial" pitchFamily="34" charset="0"/>
                <a:cs typeface="Arial" pitchFamily="34" charset="0"/>
              </a:rPr>
              <a:t>Know What You Want</a:t>
            </a:r>
          </a:p>
          <a:p>
            <a:pPr marL="742950" indent="-742950">
              <a:buClr>
                <a:srgbClr val="C00000"/>
              </a:buClr>
              <a:buAutoNum type="arabicPeriod"/>
            </a:pPr>
            <a:r>
              <a:rPr lang="en-US" sz="3200" b="1" dirty="0" smtClean="0">
                <a:solidFill>
                  <a:srgbClr val="C00000"/>
                </a:solidFill>
                <a:latin typeface="Arial" pitchFamily="34" charset="0"/>
                <a:cs typeface="Arial" pitchFamily="34" charset="0"/>
              </a:rPr>
              <a:t>Focus on the “What” </a:t>
            </a:r>
            <a:r>
              <a:rPr lang="en-US" sz="3200" b="1" u="sng" dirty="0" smtClean="0">
                <a:solidFill>
                  <a:srgbClr val="000099"/>
                </a:solidFill>
                <a:latin typeface="Arial" pitchFamily="34" charset="0"/>
                <a:cs typeface="Arial" pitchFamily="34" charset="0"/>
              </a:rPr>
              <a:t>and</a:t>
            </a:r>
            <a:r>
              <a:rPr lang="en-US" sz="3200" b="1" dirty="0" smtClean="0">
                <a:solidFill>
                  <a:srgbClr val="C00000"/>
                </a:solidFill>
                <a:latin typeface="Arial" pitchFamily="34" charset="0"/>
                <a:cs typeface="Arial" pitchFamily="34" charset="0"/>
              </a:rPr>
              <a:t> the “How”</a:t>
            </a:r>
          </a:p>
        </p:txBody>
      </p:sp>
      <p:sp>
        <p:nvSpPr>
          <p:cNvPr id="3" name="Title 2"/>
          <p:cNvSpPr>
            <a:spLocks noGrp="1"/>
          </p:cNvSpPr>
          <p:nvPr>
            <p:ph type="title"/>
          </p:nvPr>
        </p:nvSpPr>
        <p:spPr>
          <a:xfrm>
            <a:off x="685800" y="533400"/>
            <a:ext cx="7756263" cy="1054250"/>
          </a:xfrm>
        </p:spPr>
        <p:txBody>
          <a:bodyPr/>
          <a:lstStyle/>
          <a:p>
            <a:r>
              <a:rPr lang="en-US" sz="4400" b="1" dirty="0" smtClean="0">
                <a:solidFill>
                  <a:schemeClr val="tx1"/>
                </a:solidFill>
              </a:rPr>
              <a:t>How Auditors Can Build Trust for Better Results</a:t>
            </a:r>
            <a:endParaRPr lang="en-US" sz="4400" b="1" dirty="0">
              <a:solidFill>
                <a:schemeClr val="tx1"/>
              </a:solidFill>
            </a:endParaRPr>
          </a:p>
        </p:txBody>
      </p:sp>
    </p:spTree>
    <p:extLst>
      <p:ext uri="{BB962C8B-B14F-4D97-AF65-F5344CB8AC3E}">
        <p14:creationId xmlns:p14="http://schemas.microsoft.com/office/powerpoint/2010/main" val="137356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388" y="414338"/>
            <a:ext cx="8275637" cy="6029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097660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01914" y="457200"/>
            <a:ext cx="4509569" cy="1107996"/>
          </a:xfrm>
          <a:prstGeom prst="rect">
            <a:avLst/>
          </a:prstGeom>
        </p:spPr>
        <p:txBody>
          <a:bodyPr wrap="none">
            <a:spAutoFit/>
          </a:bodyPr>
          <a:lstStyle/>
          <a:p>
            <a:pPr algn="ctr"/>
            <a:r>
              <a:rPr lang="en-US" sz="6600" b="1" dirty="0" smtClean="0">
                <a:ln w="11430"/>
                <a:solidFill>
                  <a:srgbClr val="C00000"/>
                </a:solidFill>
                <a:effectLst>
                  <a:outerShdw blurRad="50800" dist="39000" dir="5460000" algn="tl">
                    <a:srgbClr val="000000">
                      <a:alpha val="38000"/>
                    </a:srgbClr>
                  </a:outerShdw>
                </a:effectLst>
              </a:rPr>
              <a:t>Questions?</a:t>
            </a:r>
            <a:endParaRPr lang="en-US" sz="6600" b="1" dirty="0">
              <a:ln w="11430"/>
              <a:solidFill>
                <a:srgbClr val="C00000"/>
              </a:solidFill>
              <a:effectLst>
                <a:outerShdw blurRad="50800" dist="39000" dir="5460000" algn="tl">
                  <a:srgbClr val="000000">
                    <a:alpha val="38000"/>
                  </a:srgbClr>
                </a:outerShdw>
              </a:effectLst>
            </a:endParaRPr>
          </a:p>
        </p:txBody>
      </p:sp>
      <p:pic>
        <p:nvPicPr>
          <p:cNvPr id="3" name="Picture 2" descr="http://emmanuellibrary.files.wordpress.com/2009/03/question-man.jpg"/>
          <p:cNvPicPr>
            <a:picLocks noChangeAspect="1" noChangeArrowheads="1"/>
          </p:cNvPicPr>
          <p:nvPr/>
        </p:nvPicPr>
        <p:blipFill>
          <a:blip r:embed="rId2" cstate="print"/>
          <a:srcRect/>
          <a:stretch>
            <a:fillRect/>
          </a:stretch>
        </p:blipFill>
        <p:spPr bwMode="auto">
          <a:xfrm>
            <a:off x="990600" y="1752600"/>
            <a:ext cx="1752600" cy="4067175"/>
          </a:xfrm>
          <a:prstGeom prst="rect">
            <a:avLst/>
          </a:prstGeom>
          <a:noFill/>
        </p:spPr>
      </p:pic>
      <p:sp>
        <p:nvSpPr>
          <p:cNvPr id="4" name="Rectangle 3"/>
          <p:cNvSpPr/>
          <p:nvPr/>
        </p:nvSpPr>
        <p:spPr>
          <a:xfrm>
            <a:off x="4777813" y="3429000"/>
            <a:ext cx="3886200" cy="2246769"/>
          </a:xfrm>
          <a:prstGeom prst="rect">
            <a:avLst/>
          </a:prstGeom>
        </p:spPr>
        <p:txBody>
          <a:bodyPr wrap="square">
            <a:spAutoFit/>
          </a:bodyPr>
          <a:lstStyle/>
          <a:p>
            <a:pPr>
              <a:buNone/>
            </a:pPr>
            <a:r>
              <a:rPr lang="en-US" sz="3200" dirty="0" smtClean="0">
                <a:latin typeface="Baskerville Old Face" pitchFamily="18" charset="0"/>
              </a:rPr>
              <a:t>Richard W. Moore</a:t>
            </a:r>
          </a:p>
          <a:p>
            <a:pPr>
              <a:buNone/>
            </a:pPr>
            <a:r>
              <a:rPr lang="en-US" dirty="0" smtClean="0">
                <a:latin typeface="Baskerville Old Face" pitchFamily="18" charset="0"/>
              </a:rPr>
              <a:t>Inspector General</a:t>
            </a:r>
          </a:p>
          <a:p>
            <a:pPr>
              <a:buNone/>
            </a:pPr>
            <a:r>
              <a:rPr lang="en-US" dirty="0" smtClean="0">
                <a:latin typeface="Baskerville Old Face" pitchFamily="18" charset="0"/>
              </a:rPr>
              <a:t>Tennessee Valley Authority</a:t>
            </a:r>
          </a:p>
          <a:p>
            <a:pPr>
              <a:buNone/>
            </a:pPr>
            <a:r>
              <a:rPr lang="en-US" dirty="0" smtClean="0">
                <a:latin typeface="Baskerville Old Face" pitchFamily="18" charset="0"/>
              </a:rPr>
              <a:t>E-mail:  richard.moore@tvaoig.gov</a:t>
            </a:r>
          </a:p>
          <a:p>
            <a:pPr>
              <a:buNone/>
            </a:pPr>
            <a:r>
              <a:rPr lang="en-US" dirty="0" smtClean="0">
                <a:latin typeface="Baskerville Old Face" pitchFamily="18" charset="0"/>
              </a:rPr>
              <a:t>Phone:  (865) 633-7300</a:t>
            </a:r>
          </a:p>
          <a:p>
            <a:pPr>
              <a:buNone/>
            </a:pPr>
            <a:r>
              <a:rPr lang="en-US" dirty="0" smtClean="0">
                <a:latin typeface="Baskerville Old Face" pitchFamily="18" charset="0"/>
              </a:rPr>
              <a:t>400 W. Summit Hill Drive</a:t>
            </a:r>
          </a:p>
          <a:p>
            <a:pPr>
              <a:buNone/>
            </a:pPr>
            <a:r>
              <a:rPr lang="en-US" dirty="0" smtClean="0">
                <a:latin typeface="Baskerville Old Face" pitchFamily="18" charset="0"/>
              </a:rPr>
              <a:t>Knoxville, TN 37902</a:t>
            </a:r>
          </a:p>
        </p:txBody>
      </p:sp>
    </p:spTree>
    <p:extLst>
      <p:ext uri="{BB962C8B-B14F-4D97-AF65-F5344CB8AC3E}">
        <p14:creationId xmlns:p14="http://schemas.microsoft.com/office/powerpoint/2010/main" val="38238326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eat2.jpg"/>
          <p:cNvPicPr>
            <a:picLocks noChangeAspect="1"/>
          </p:cNvPicPr>
          <p:nvPr/>
        </p:nvPicPr>
        <p:blipFill>
          <a:blip r:embed="rId3" cstate="print"/>
          <a:stretch>
            <a:fillRect/>
          </a:stretch>
        </p:blipFill>
        <p:spPr>
          <a:xfrm>
            <a:off x="2209800" y="457200"/>
            <a:ext cx="4645724" cy="5638800"/>
          </a:xfrm>
          <a:prstGeom prst="rect">
            <a:avLst/>
          </a:prstGeom>
        </p:spPr>
      </p:pic>
    </p:spTree>
    <p:extLst>
      <p:ext uri="{BB962C8B-B14F-4D97-AF65-F5344CB8AC3E}">
        <p14:creationId xmlns:p14="http://schemas.microsoft.com/office/powerpoint/2010/main" val="34598257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oving.jpg"/>
          <p:cNvPicPr>
            <a:picLocks noChangeAspect="1"/>
          </p:cNvPicPr>
          <p:nvPr/>
        </p:nvPicPr>
        <p:blipFill>
          <a:blip r:embed="rId3" cstate="print"/>
          <a:stretch>
            <a:fillRect/>
          </a:stretch>
        </p:blipFill>
        <p:spPr>
          <a:xfrm>
            <a:off x="2209800" y="381000"/>
            <a:ext cx="4800600" cy="5562600"/>
          </a:xfrm>
          <a:prstGeom prst="rect">
            <a:avLst/>
          </a:prstGeom>
        </p:spPr>
      </p:pic>
    </p:spTree>
    <p:extLst>
      <p:ext uri="{BB962C8B-B14F-4D97-AF65-F5344CB8AC3E}">
        <p14:creationId xmlns:p14="http://schemas.microsoft.com/office/powerpoint/2010/main" val="154775766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tsu.jpg"/>
          <p:cNvPicPr>
            <a:picLocks noChangeAspect="1"/>
          </p:cNvPicPr>
          <p:nvPr/>
        </p:nvPicPr>
        <p:blipFill>
          <a:blip r:embed="rId2"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218562236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2756</TotalTime>
  <Words>884</Words>
  <Application>Microsoft Office PowerPoint</Application>
  <PresentationFormat>On-screen Show (4:3)</PresentationFormat>
  <Paragraphs>213</Paragraphs>
  <Slides>64</Slides>
  <Notes>15</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Hardcover</vt:lpstr>
      <vt:lpstr>BOOSTING AUDITOR COMMUNICATIONS SKILLS FOR BETTER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Objectives of This Training</vt:lpstr>
      <vt:lpstr>PowerPoint Presentation</vt:lpstr>
      <vt:lpstr>PowerPoint Presentation</vt:lpstr>
      <vt:lpstr>PowerPoint Presentation</vt:lpstr>
      <vt:lpstr>PowerPoint Presentation</vt:lpstr>
      <vt:lpstr>The Speed of Trust Behavior #9 Clarify Expectations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Recognizing the Expectation Gap</vt:lpstr>
      <vt:lpstr>“Happy Land”</vt:lpstr>
      <vt:lpstr>The “Happy Land” Auditor</vt:lpstr>
      <vt:lpstr>The Expectation Gap</vt:lpstr>
      <vt:lpstr>The Exception Gap</vt:lpstr>
      <vt:lpstr>How to Build Trust on an Audit Team</vt:lpstr>
      <vt:lpstr>PowerPoint Presentation</vt:lpstr>
      <vt:lpstr>PowerPoint Presentation</vt:lpstr>
      <vt:lpstr>The “How” The OIG Philosophy</vt:lpstr>
      <vt:lpstr>The “How”</vt:lpstr>
      <vt:lpstr>How to Build Trust on an Audit Team</vt:lpstr>
      <vt:lpstr>How to Build Trust on an Audit Team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Talk Tentatively</vt:lpstr>
      <vt:lpstr>The Goldilocks Test</vt:lpstr>
      <vt:lpstr>The Goldilocks Test</vt:lpstr>
      <vt:lpstr>How Auditors Can Build Trust for Better Results</vt:lpstr>
      <vt:lpstr>PowerPoint Presentation</vt:lpstr>
      <vt:lpstr>How Auditors Can Build Trust for Better Results</vt:lpstr>
      <vt:lpstr>How Auditors Can Build Trust for Better Results</vt:lpstr>
      <vt:lpstr>How Auditors Can Build Trust for Better Results</vt:lpstr>
      <vt:lpstr>How Auditors Can Build Trust for Better Results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BOOSTING AUDITOR COMMUNICATIONS SKILLS FOR BETTER RESULTS</dc:title>
  <dc:creator>Bates, Sharon D.</dc:creator>
  <cp:lastModifiedBy>jhornste</cp:lastModifiedBy>
  <cp:revision>94</cp:revision>
  <dcterms:created xsi:type="dcterms:W3CDTF">2013-05-01T20:19:01Z</dcterms:created>
  <dcterms:modified xsi:type="dcterms:W3CDTF">2013-05-16T09:20:16Z</dcterms:modified>
</cp:coreProperties>
</file>