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359" r:id="rId4"/>
    <p:sldId id="366" r:id="rId5"/>
    <p:sldId id="346" r:id="rId6"/>
    <p:sldId id="349" r:id="rId7"/>
    <p:sldId id="361" r:id="rId8"/>
    <p:sldId id="360" r:id="rId9"/>
    <p:sldId id="350" r:id="rId10"/>
    <p:sldId id="362" r:id="rId11"/>
    <p:sldId id="363" r:id="rId12"/>
    <p:sldId id="355" r:id="rId13"/>
    <p:sldId id="365" r:id="rId14"/>
    <p:sldId id="367" r:id="rId15"/>
    <p:sldId id="356" r:id="rId16"/>
    <p:sldId id="357" r:id="rId17"/>
    <p:sldId id="364" r:id="rId18"/>
    <p:sldId id="368" r:id="rId19"/>
    <p:sldId id="348" r:id="rId20"/>
    <p:sldId id="316" r:id="rId21"/>
    <p:sldId id="273" r:id="rId22"/>
    <p:sldId id="310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71" autoAdjust="0"/>
  </p:normalViewPr>
  <p:slideViewPr>
    <p:cSldViewPr>
      <p:cViewPr varScale="1">
        <p:scale>
          <a:sx n="81" d="100"/>
          <a:sy n="81" d="100"/>
        </p:scale>
        <p:origin x="-113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587" y="-8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EAACC-BF48-4D6C-8B30-818B0A70F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4470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2/26/2013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17968CB-65E8-4348-B00F-BDD4790633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3789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341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exactly do you mean?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help me understand this better?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 hear you saying is…is that correct?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information do you have to support your statement?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is the source of that information?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you tell me more?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Parenting: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Parent as we were parented vs analyze past relationships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React automatically vs look at personal history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Take the easy way out vs question how appropriate old ways are in the current context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Voting: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 with gut reaction vs analyze issues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Allow impressions to guide vs refuse to be distracted by personalities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 at surface picture presented by candidates and their handlers vs skeptical about claims and sound bites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2449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Training need identified by the AI&amp;E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communities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LeaderFuelNow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(Nancy Campbell)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3-days long running from 8:30 to 4:00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Auditors, inspectors, and evaluators earn 21 CPEs upon completion of the program—Government Auditing Standards and Quality Standards for Inspection and Evaluation require CPEs.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7968CB-65E8-4348-B00F-BDD479063371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14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6487F-B664-43A1-9CBC-02B4D368FA33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1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EA1C-B47F-4987-BA8F-85AD86F8F6DA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25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B8B9-CF95-4C91-B3D5-F57B1FFCE029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6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272FF-40C3-45AF-9EA3-05E65FF207F9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00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566CC-6B8B-45F3-9329-E23CA5000E9C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6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4721-6074-4589-B7CD-7B3270938546}" type="datetime1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3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9D714-2C4E-46D1-AC73-EC5B66F12AEF}" type="datetime1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44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19F56-6A28-4C4E-AAEF-0F0DBE4705CF}" type="datetime1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70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4E955-BF2F-46AB-A2A8-CC8F57A83131}" type="datetime1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3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6C07-FEEA-4123-901E-F011BC8153EC}" type="datetime1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2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32E4A-456F-4587-9D07-47646F71CA5A}" type="datetime1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04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FD16-5AD8-4691-AF4B-544BBC259EAF}" type="datetime1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8755F-0826-451E-9B40-13968C5CD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8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net.gov/index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ignet.gov/pande/training1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FAEC Conference</a:t>
            </a:r>
            <a:b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  <a:t>Critical Thinking Skills</a:t>
            </a:r>
            <a:br>
              <a:rPr lang="en-US" sz="6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/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/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6000" dirty="0" smtClean="0">
                <a:solidFill>
                  <a:srgbClr val="0070C0"/>
                </a:solidFill>
              </a:rPr>
              <a:t/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C00000"/>
                </a:solidFill>
              </a:rPr>
              <a:t>September 3, 2014</a:t>
            </a:r>
            <a:endParaRPr lang="en-US" sz="22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4972050" cy="103695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002782"/>
            <a:ext cx="1676400" cy="2210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8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Applying Multilogical Thinking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8" name="Picture 7" descr="gao-yellow-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01885" y="2590800"/>
            <a:ext cx="2516176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116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</a:rPr>
              <a:t>To make you think…</a:t>
            </a:r>
          </a:p>
          <a:p>
            <a:pPr marL="0" indent="0" algn="ctr">
              <a:buNone/>
              <a:defRPr/>
            </a:pPr>
            <a:endParaRPr lang="en-US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k</a:t>
            </a:r>
            <a:r>
              <a:rPr lang="en-US" sz="4000" dirty="0" smtClean="0">
                <a:solidFill>
                  <a:srgbClr val="FFC000"/>
                </a:solidFill>
              </a:rPr>
              <a:t>     </a:t>
            </a:r>
            <a:r>
              <a:rPr lang="en-US" sz="4000" dirty="0" smtClean="0">
                <a:solidFill>
                  <a:srgbClr val="00B050"/>
                </a:solidFill>
              </a:rPr>
              <a:t>m</a:t>
            </a:r>
          </a:p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rgbClr val="FFC000"/>
                </a:solidFill>
              </a:rPr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>q</a:t>
            </a:r>
            <a:r>
              <a:rPr lang="en-US" sz="4000" dirty="0" smtClean="0">
                <a:solidFill>
                  <a:srgbClr val="FFC000"/>
                </a:solidFill>
              </a:rPr>
              <a:t>     </a:t>
            </a:r>
            <a:r>
              <a:rPr lang="en-US" sz="4000" dirty="0" smtClean="0">
                <a:solidFill>
                  <a:srgbClr val="00B050"/>
                </a:solidFill>
              </a:rPr>
              <a:t>w</a:t>
            </a:r>
            <a:r>
              <a:rPr lang="en-US" sz="4000" dirty="0" smtClean="0">
                <a:solidFill>
                  <a:srgbClr val="FFC000"/>
                </a:solidFill>
              </a:rPr>
              <a:t>  </a:t>
            </a:r>
          </a:p>
          <a:p>
            <a:pPr marL="0" indent="0" algn="ctr">
              <a:buNone/>
              <a:defRPr/>
            </a:pPr>
            <a:endParaRPr lang="en-US" sz="6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  <p:cxnSp>
        <p:nvCxnSpPr>
          <p:cNvPr id="5" name="Straight Connector 4"/>
          <p:cNvCxnSpPr/>
          <p:nvPr/>
        </p:nvCxnSpPr>
        <p:spPr>
          <a:xfrm>
            <a:off x="4540773" y="2895600"/>
            <a:ext cx="0" cy="213360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751573" y="3657600"/>
            <a:ext cx="16002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3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en-US" sz="3800" dirty="0" smtClean="0">
                <a:solidFill>
                  <a:schemeClr val="tx2">
                    <a:lumMod val="50000"/>
                  </a:schemeClr>
                </a:solidFill>
              </a:rPr>
              <a:t>What are the Elements of Reasoning?</a:t>
            </a: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Issue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-What is the problem and is it clearly stated?</a:t>
            </a: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Desired Outcomes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-What is the goal or purpose?</a:t>
            </a: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Assumptions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-What are my assumptions and biases?</a:t>
            </a: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Point of View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-What is my point of view and have I sought out other viewpoints?</a:t>
            </a: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Information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-What data do I have and is it reliable?</a:t>
            </a: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Inference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-What can I draw from the information?</a:t>
            </a: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Consequences and Implications-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What are the solutions and the results?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514350" indent="-514350">
              <a:buAutoNum type="arabicPeriod"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Implementation and Monitoring-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What should the results look like and how will follow up occur?	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00234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Applying the Elements of Reasoning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8" name="Picture 7" descr="gao-yellow-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35382" y="2514600"/>
            <a:ext cx="2516176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691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  <a:defRPr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</a:rPr>
              <a:t>To make you think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pPr marL="0" indent="0" algn="ctr"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Each formula contains the initial of the words that help you translate it: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3 F = 1 Y</a:t>
            </a:r>
          </a:p>
          <a:p>
            <a:pPr marL="0" indent="0" algn="ctr">
              <a:buNone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M + NH + V + M + RI + C = N E</a:t>
            </a:r>
          </a:p>
          <a:p>
            <a:pPr marL="0" indent="0" algn="ctr">
              <a:buNone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P + A + A = 3 M</a:t>
            </a:r>
          </a:p>
          <a:p>
            <a:pPr marL="0" indent="0" algn="ctr">
              <a:buNone/>
              <a:defRPr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N + P + SM = C S</a:t>
            </a:r>
          </a:p>
          <a:p>
            <a:pPr marL="0" indent="0" algn="ctr">
              <a:buNone/>
              <a:defRPr/>
            </a:pPr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8 P or 4 Q = 1 G</a:t>
            </a:r>
          </a:p>
          <a:p>
            <a:pPr marL="0" indent="0">
              <a:buNone/>
              <a:defRPr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61153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What is Socratic Questioning?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process that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elicits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information,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clarifies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reasoning,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explores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values and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slows down your thinking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 that you can improve it.  It is based on the concept that everything can be discovered through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questioning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15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27284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What is Socratic questioning?</a:t>
            </a:r>
          </a:p>
          <a:p>
            <a:pPr marL="0" indent="0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focuses on asking </a:t>
            </a:r>
            <a:r>
              <a:rPr lang="en-US" i="1" dirty="0" smtClean="0">
                <a:solidFill>
                  <a:schemeClr val="tx2">
                    <a:lumMod val="50000"/>
                  </a:schemeClr>
                </a:solidFill>
              </a:rPr>
              <a:t>open-ended questions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meant to elicit more information.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marL="0" indent="0">
              <a:buNone/>
              <a:defRPr/>
            </a:pPr>
            <a:endParaRPr lang="en-US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It is important to ask the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right question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at the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right time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in the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right way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and then </a:t>
            </a: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</a:rPr>
              <a:t>listen for the answer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i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6415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Applying Socratic Questioning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8" name="Picture 7" descr="gao-yellow-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35382" y="2514600"/>
            <a:ext cx="2516176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95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425" y="18288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b="1" i="1" dirty="0" smtClean="0">
                <a:solidFill>
                  <a:schemeClr val="tx2">
                    <a:lumMod val="50000"/>
                  </a:schemeClr>
                </a:solidFill>
              </a:rPr>
              <a:t>To make you think</a:t>
            </a: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</a:p>
          <a:p>
            <a:pPr marL="0" indent="0" algn="ctr">
              <a:buNone/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Translate each sentence into the more familiar phrase: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Scintillate scintillate asteroid minified.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Members of the avian species of identical plumage congregate.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It is fruitless to attempt to indoctrinate a superannuate canine with innovative maneuvers.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Where there are visible vapors having their provenance in ignited carbonaceous materials, there is conflagration.</a:t>
            </a:r>
          </a:p>
          <a:p>
            <a:pPr marL="0" indent="0">
              <a:buNone/>
              <a:defRPr/>
            </a:pP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2058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  <a:defRPr/>
            </a:pPr>
            <a:r>
              <a:rPr lang="en-US" sz="4400" b="1" i="1" dirty="0" smtClean="0">
                <a:solidFill>
                  <a:schemeClr val="tx2">
                    <a:lumMod val="50000"/>
                  </a:schemeClr>
                </a:solidFill>
              </a:rPr>
              <a:t>To make you think…</a:t>
            </a:r>
          </a:p>
          <a:p>
            <a:pPr marL="0" indent="0" algn="ctr">
              <a:buNone/>
              <a:defRPr/>
            </a:pPr>
            <a:endParaRPr lang="en-US" sz="44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A college science professor placed 2 ping-pong balls at the bottom of a cylinder (7 in. wide by 5 ft. high) attached to the lab floor.  Students had 1 hour to remove the balls using anything available in the lab. If they found a solution, all would pass the final exam.  They all failed.  What could they have done to pass?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8113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11458"/>
            <a:ext cx="82296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45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CIGIE Training Institute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“…increase the </a:t>
            </a:r>
            <a:r>
              <a:rPr lang="en-US" sz="2400" b="1" dirty="0" smtClean="0"/>
              <a:t>professionalism</a:t>
            </a:r>
            <a:r>
              <a:rPr lang="en-US" sz="2400" dirty="0" smtClean="0"/>
              <a:t> and effectiveness of personnel by developing policies, standards, and approaches to aid in the establishment of a well-trained and highly skilled workforce in the offices of the Inspectors General.”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</a:rPr>
              <a:t>The Inspector General Reform  Act of 2008</a:t>
            </a: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6014" y="4572000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972050" cy="10369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89071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DD4B39"/>
              </a:solidFill>
            </a:endParaRPr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 algn="ctr">
              <a:buNone/>
              <a:defRPr/>
            </a:pP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en-US" sz="4000" dirty="0" smtClean="0"/>
              <a:t>…and think!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006" y="304800"/>
            <a:ext cx="4972050" cy="103695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472" y="1981200"/>
            <a:ext cx="241935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857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Critical Thinking Skills (CTS) Schedule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800" dirty="0" smtClean="0">
              <a:solidFill>
                <a:srgbClr val="0070C0"/>
              </a:solidFill>
            </a:endParaRPr>
          </a:p>
          <a:p>
            <a:pPr marL="0" indent="0">
              <a:buNone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</a:p>
          <a:p>
            <a:pPr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21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906752"/>
              </p:ext>
            </p:extLst>
          </p:nvPr>
        </p:nvGraphicFramePr>
        <p:xfrm>
          <a:off x="1142999" y="2480481"/>
          <a:ext cx="6400800" cy="2846937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60103"/>
                <a:gridCol w="3040697"/>
              </a:tblGrid>
              <a:tr h="3608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Helvetica"/>
                          <a:ea typeface="Calibri"/>
                          <a:cs typeface="Times New Roman"/>
                        </a:rPr>
                        <a:t>Class Dates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Helvetica"/>
                          <a:ea typeface="Calibri"/>
                          <a:cs typeface="Times New Roman"/>
                        </a:rPr>
                        <a:t>Class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Helvetica"/>
                          <a:ea typeface="Calibri"/>
                          <a:cs typeface="Times New Roman"/>
                        </a:rPr>
                        <a:t>Locations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5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Times New Roman"/>
                          <a:cs typeface="Arial"/>
                        </a:rPr>
                        <a:t>December 9-11, 2014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Washington, D.C.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Times New Roman"/>
                          <a:cs typeface="Arial"/>
                        </a:rPr>
                        <a:t>February 24-26, 2015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Washington, D.C.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2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Times New Roman"/>
                          <a:cs typeface="Arial"/>
                        </a:rPr>
                        <a:t>May 12-14, 2015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Dallas, TX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2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Times New Roman"/>
                          <a:cs typeface="Arial"/>
                        </a:rPr>
                        <a:t>July 21-23, 2015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Washington, D.C.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9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  <a:latin typeface="Helvetica"/>
                          <a:ea typeface="Times New Roman"/>
                          <a:cs typeface="Arial"/>
                        </a:rPr>
                        <a:t>September 15-17, 2015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Helvetica"/>
                          <a:ea typeface="Times New Roman"/>
                          <a:cs typeface="Times New Roman"/>
                        </a:rPr>
                        <a:t>Washington, D.C.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54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Resource Links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en-US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CIGIE: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hlinkClick r:id="rId3"/>
              </a:rPr>
              <a:t>http</a:t>
            </a:r>
            <a:r>
              <a:rPr lang="en-US" sz="2400" b="1" dirty="0">
                <a:solidFill>
                  <a:srgbClr val="FF0000"/>
                </a:solidFill>
                <a:hlinkClick r:id="rId3"/>
              </a:rPr>
              <a:t>://</a:t>
            </a:r>
            <a:r>
              <a:rPr lang="en-US" sz="2400" b="1" dirty="0" smtClean="0">
                <a:solidFill>
                  <a:srgbClr val="FF0000"/>
                </a:solidFill>
                <a:hlinkClick r:id="rId3"/>
              </a:rPr>
              <a:t>www.ignet.gov/index.html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  <a:defRPr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CIGIE Training Institute:</a:t>
            </a:r>
            <a:endParaRPr lang="en-US" sz="24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  <a:defRPr/>
            </a:pPr>
            <a:r>
              <a:rPr lang="en-US" sz="2400" b="1" dirty="0">
                <a:solidFill>
                  <a:srgbClr val="00B050"/>
                </a:solidFill>
                <a:hlinkClick r:id="rId4"/>
              </a:rPr>
              <a:t>http://</a:t>
            </a:r>
            <a:r>
              <a:rPr lang="en-US" sz="2400" b="1" dirty="0" smtClean="0">
                <a:solidFill>
                  <a:srgbClr val="00B050"/>
                </a:solidFill>
                <a:hlinkClick r:id="rId4"/>
              </a:rPr>
              <a:t>www.ignet.gov/pande/training1.html</a:t>
            </a:r>
            <a:endParaRPr lang="en-US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rgbClr val="00B050"/>
              </a:solidFill>
            </a:endParaRPr>
          </a:p>
          <a:p>
            <a:pPr marL="0" indent="0">
              <a:buNone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22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006" y="304800"/>
            <a:ext cx="4972050" cy="10369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773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Critical Thinking Skills Training Program</a:t>
            </a: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Training Objectives: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understanding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critical thinking and the barriers to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it</a:t>
            </a:r>
          </a:p>
          <a:p>
            <a:pPr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nowing your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own thinking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style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learning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to de-construct and re-construct an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argument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identifying 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the elements of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reasoning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using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Socratic questioning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creating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effective problem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statements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comprehending logical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fallacies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endParaRPr lang="en-US" sz="6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61001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  <a:defRPr/>
            </a:pPr>
            <a:r>
              <a:rPr lang="en-US" sz="3800" b="1" i="1" dirty="0" smtClean="0">
                <a:solidFill>
                  <a:schemeClr val="tx2">
                    <a:lumMod val="50000"/>
                  </a:schemeClr>
                </a:solidFill>
              </a:rPr>
              <a:t>To make you think…</a:t>
            </a:r>
          </a:p>
          <a:p>
            <a:pPr marL="0" indent="0" algn="ctr">
              <a:buNone/>
              <a:defRPr/>
            </a:pPr>
            <a:endParaRPr lang="en-US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many birthdays does the average person have?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Two men play five games of checkers.  Each man wins the same number of games.  There are no ties.  How is this possible?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An orchard has 29 apple trees and all but 9 die.  How many remain?</a:t>
            </a: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  <a:defRPr/>
            </a:pPr>
            <a:endParaRPr lang="en-US" sz="6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90416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What is Critical Thinking?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…mental process that affects </a:t>
            </a:r>
            <a:r>
              <a:rPr lang="en-US" b="1" i="1" dirty="0" smtClean="0">
                <a:solidFill>
                  <a:schemeClr val="tx2">
                    <a:lumMod val="50000"/>
                  </a:schemeClr>
                </a:solidFill>
              </a:rPr>
              <a:t>ALL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aspects of your life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How often do you stop to think about how you are thinking?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57472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What is Critical Thinking?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</a:rPr>
              <a:t>Thinking Non-Critically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2800" b="1" u="sng" dirty="0" smtClean="0">
                <a:solidFill>
                  <a:schemeClr val="tx2">
                    <a:lumMod val="50000"/>
                  </a:schemeClr>
                </a:solidFill>
              </a:rPr>
              <a:t>Thinking Critically</a:t>
            </a:r>
          </a:p>
          <a:p>
            <a:pPr marL="0" indent="0">
              <a:buNone/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		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Example: Shopping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*sidetracked by displays		 *what buys have I made?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*prone to impulse buys	 	 *were they good buys?</a:t>
            </a:r>
          </a:p>
          <a:p>
            <a:pPr marL="0" indent="0">
              <a:buNone/>
              <a:defRPr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*buy things you want			 *what do I need?</a:t>
            </a: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42960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</a:rPr>
              <a:t>Applying Critical Thinking</a:t>
            </a:r>
            <a:endParaRPr lang="en-US" sz="40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8" name="Picture 7" descr="gao-yellow-bo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35382" y="2590800"/>
            <a:ext cx="2516176" cy="358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881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  <a:defRPr/>
            </a:pPr>
            <a:r>
              <a:rPr lang="en-US" sz="3800" b="1" i="1" dirty="0" smtClean="0">
                <a:solidFill>
                  <a:schemeClr val="tx2">
                    <a:lumMod val="50000"/>
                  </a:schemeClr>
                </a:solidFill>
              </a:rPr>
              <a:t>To make you think…</a:t>
            </a:r>
          </a:p>
          <a:p>
            <a:pPr marL="0" indent="0" algn="ctr">
              <a:buNone/>
              <a:defRPr/>
            </a:pPr>
            <a:endParaRPr lang="en-US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Someone builds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a rectangular house.  All sides have a southern exposure.  A bear walks by the house.  What color is the bear?  Why?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Divide 30 by ½ and add 10.  What is the answer?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You have one match.  You walk into a room where there is an oil burner, a kerosene lamp, and a wood burning stove.  What would you light first?</a:t>
            </a: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  <a:defRPr/>
            </a:pPr>
            <a:endParaRPr lang="en-US" sz="6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17323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  <a:defRPr/>
            </a:pPr>
            <a:r>
              <a:rPr lang="en-US" sz="4600" dirty="0" smtClean="0">
                <a:solidFill>
                  <a:schemeClr val="tx2">
                    <a:lumMod val="50000"/>
                  </a:schemeClr>
                </a:solidFill>
              </a:rPr>
              <a:t>What is Monological vs Multilogical Thinking?</a:t>
            </a:r>
          </a:p>
          <a:p>
            <a:pPr marL="0" indent="0" algn="ctr">
              <a:buNone/>
              <a:defRPr/>
            </a:pPr>
            <a:endParaRPr lang="en-US" sz="4000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Disciplined thinkers think in many different ways (multilogical) versus thinking one way (monological).</a:t>
            </a:r>
          </a:p>
          <a:p>
            <a:pPr marL="0" indent="0">
              <a:buNone/>
              <a:defRPr/>
            </a:pP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Collaborative Thinking—values teamwork and solving problems together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Systematic Thinking—values processes and synthesizes them in a methodical, orderly manner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Abstract Thinking—uses theories and abstractions and is idea-centered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Evaluative Thinking—assesses for effectiveness and seeks improvement</a:t>
            </a:r>
          </a:p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Independent Thinking—arrives at own conclusions and tries to improve own intellectual well-being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8755F-0826-451E-9B40-13968C5CD15F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57200"/>
            <a:ext cx="4972050" cy="884555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24972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</TotalTime>
  <Words>1002</Words>
  <Application>Microsoft Office PowerPoint</Application>
  <PresentationFormat>On-screen Show (4:3)</PresentationFormat>
  <Paragraphs>215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   FAEC Conference Critical Thinking Skills    September 3, 2014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Instructor Development Program</dc:title>
  <dc:creator>Beth Leon</dc:creator>
  <cp:lastModifiedBy>Beth Leon</cp:lastModifiedBy>
  <cp:revision>507</cp:revision>
  <cp:lastPrinted>2014-08-28T19:00:01Z</cp:lastPrinted>
  <dcterms:created xsi:type="dcterms:W3CDTF">2011-06-23T19:00:15Z</dcterms:created>
  <dcterms:modified xsi:type="dcterms:W3CDTF">2014-08-28T19:24:49Z</dcterms:modified>
</cp:coreProperties>
</file>