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7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1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664" y="-90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608E0-A21C-4C8D-BECD-3E6206AC7D30}" type="doc">
      <dgm:prSet loTypeId="urn:microsoft.com/office/officeart/2005/8/layout/venn3" loCatId="relationship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BC9C08BF-C706-44FE-8509-9F0EFA6DF686}">
      <dgm:prSet phldrT="[Text]"/>
      <dgm:spPr/>
      <dgm:t>
        <a:bodyPr/>
        <a:lstStyle/>
        <a:p>
          <a:r>
            <a:rPr lang="en-US" b="1" dirty="0" smtClean="0">
              <a:solidFill>
                <a:schemeClr val="tx2"/>
              </a:solidFill>
            </a:rPr>
            <a:t>Where do we want to go?</a:t>
          </a:r>
          <a:endParaRPr lang="en-US" b="1" dirty="0">
            <a:solidFill>
              <a:schemeClr val="tx2"/>
            </a:solidFill>
          </a:endParaRPr>
        </a:p>
      </dgm:t>
    </dgm:pt>
    <dgm:pt modelId="{3AABF04A-6AD6-42EA-85E7-3DA6B5874A2D}" type="parTrans" cxnId="{D839ED6A-8BBF-47AD-941A-C9D2A3A5B18F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A2E9C175-B9D8-4E47-B659-ADE31FB1BE61}" type="sibTrans" cxnId="{D839ED6A-8BBF-47AD-941A-C9D2A3A5B18F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04AF6C35-71EB-451C-A4B2-250832789819}">
      <dgm:prSet phldrT="[Text]"/>
      <dgm:spPr/>
      <dgm:t>
        <a:bodyPr/>
        <a:lstStyle/>
        <a:p>
          <a:r>
            <a:rPr lang="en-US" b="1" dirty="0" smtClean="0">
              <a:solidFill>
                <a:schemeClr val="tx2"/>
              </a:solidFill>
            </a:rPr>
            <a:t>Where are we now?</a:t>
          </a:r>
          <a:endParaRPr lang="en-US" b="1" dirty="0">
            <a:solidFill>
              <a:schemeClr val="tx2"/>
            </a:solidFill>
          </a:endParaRPr>
        </a:p>
      </dgm:t>
    </dgm:pt>
    <dgm:pt modelId="{722FBE22-4CCC-43CF-AF74-AB3C05DB46D9}" type="parTrans" cxnId="{30DEA926-C847-4621-8771-46CEB3C74726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7949B4E4-2A88-4AB3-B12D-C12939E0152B}" type="sibTrans" cxnId="{30DEA926-C847-4621-8771-46CEB3C74726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58CB23CB-668D-4514-BF69-BE5B5830F62E}">
      <dgm:prSet phldrT="[Text]"/>
      <dgm:spPr/>
      <dgm:t>
        <a:bodyPr/>
        <a:lstStyle/>
        <a:p>
          <a:r>
            <a:rPr lang="en-US" b="1" dirty="0" smtClean="0">
              <a:solidFill>
                <a:schemeClr val="tx2"/>
              </a:solidFill>
            </a:rPr>
            <a:t>How will we get from here to there?</a:t>
          </a:r>
          <a:endParaRPr lang="en-US" b="1" dirty="0">
            <a:solidFill>
              <a:schemeClr val="tx2"/>
            </a:solidFill>
          </a:endParaRPr>
        </a:p>
      </dgm:t>
    </dgm:pt>
    <dgm:pt modelId="{DB61551F-5C7E-429C-932B-0415E427581B}" type="parTrans" cxnId="{4A625128-8100-43C6-8EAD-1BAE80D3B8F5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C7C4E9FF-F588-4C2F-9B9B-A38437F6766A}" type="sibTrans" cxnId="{4A625128-8100-43C6-8EAD-1BAE80D3B8F5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BAE01D5E-97FE-43F5-A186-A78A7B1F404A}">
      <dgm:prSet phldrT="[Text]"/>
      <dgm:spPr/>
      <dgm:t>
        <a:bodyPr/>
        <a:lstStyle/>
        <a:p>
          <a:r>
            <a:rPr lang="en-US" b="1" dirty="0" smtClean="0">
              <a:solidFill>
                <a:schemeClr val="tx2"/>
              </a:solidFill>
            </a:rPr>
            <a:t>How will we know we’re making progress?</a:t>
          </a:r>
          <a:endParaRPr lang="en-US" b="1" dirty="0">
            <a:solidFill>
              <a:schemeClr val="tx2"/>
            </a:solidFill>
          </a:endParaRPr>
        </a:p>
      </dgm:t>
    </dgm:pt>
    <dgm:pt modelId="{CEF79378-6225-44AF-8CA1-F4AA1FA47620}" type="parTrans" cxnId="{D41EAA25-C281-4F90-99BC-B9AD9BFB053B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CF714EA8-061E-4C73-887A-74AB0BC5523B}" type="sibTrans" cxnId="{D41EAA25-C281-4F90-99BC-B9AD9BFB053B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245CBF3F-0A5A-41E1-BF40-3FBD804AFCE8}" type="pres">
      <dgm:prSet presAssocID="{D45608E0-A21C-4C8D-BECD-3E6206AC7D3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511B6B-27B8-4AF6-8571-898657533809}" type="pres">
      <dgm:prSet presAssocID="{BC9C08BF-C706-44FE-8509-9F0EFA6DF686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2131B2-18FD-459D-BAFD-C8AAC405E77E}" type="pres">
      <dgm:prSet presAssocID="{A2E9C175-B9D8-4E47-B659-ADE31FB1BE61}" presName="space" presStyleCnt="0"/>
      <dgm:spPr/>
    </dgm:pt>
    <dgm:pt modelId="{A7C5256F-3F45-4E83-AF17-2720BF326FE1}" type="pres">
      <dgm:prSet presAssocID="{04AF6C35-71EB-451C-A4B2-250832789819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AA673-666F-45FD-9F23-8C122BF368DA}" type="pres">
      <dgm:prSet presAssocID="{7949B4E4-2A88-4AB3-B12D-C12939E0152B}" presName="space" presStyleCnt="0"/>
      <dgm:spPr/>
    </dgm:pt>
    <dgm:pt modelId="{87B6436D-C221-4E7D-B43E-1A8E4146F997}" type="pres">
      <dgm:prSet presAssocID="{58CB23CB-668D-4514-BF69-BE5B5830F62E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CD7C79-4EDE-4D14-B5E4-50CBC0988646}" type="pres">
      <dgm:prSet presAssocID="{C7C4E9FF-F588-4C2F-9B9B-A38437F6766A}" presName="space" presStyleCnt="0"/>
      <dgm:spPr/>
    </dgm:pt>
    <dgm:pt modelId="{4EAEF37C-D44C-4E31-AED5-330B3B4A4948}" type="pres">
      <dgm:prSet presAssocID="{BAE01D5E-97FE-43F5-A186-A78A7B1F404A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6128BC-7B81-4F7D-BC97-87F0A68A9056}" type="presOf" srcId="{BAE01D5E-97FE-43F5-A186-A78A7B1F404A}" destId="{4EAEF37C-D44C-4E31-AED5-330B3B4A4948}" srcOrd="0" destOrd="0" presId="urn:microsoft.com/office/officeart/2005/8/layout/venn3"/>
    <dgm:cxn modelId="{D41EAA25-C281-4F90-99BC-B9AD9BFB053B}" srcId="{D45608E0-A21C-4C8D-BECD-3E6206AC7D30}" destId="{BAE01D5E-97FE-43F5-A186-A78A7B1F404A}" srcOrd="3" destOrd="0" parTransId="{CEF79378-6225-44AF-8CA1-F4AA1FA47620}" sibTransId="{CF714EA8-061E-4C73-887A-74AB0BC5523B}"/>
    <dgm:cxn modelId="{7B31E108-455F-4AF7-9B2F-4588EA067AE0}" type="presOf" srcId="{58CB23CB-668D-4514-BF69-BE5B5830F62E}" destId="{87B6436D-C221-4E7D-B43E-1A8E4146F997}" srcOrd="0" destOrd="0" presId="urn:microsoft.com/office/officeart/2005/8/layout/venn3"/>
    <dgm:cxn modelId="{88C81E98-5B07-4061-AF4B-A098BA4BA440}" type="presOf" srcId="{D45608E0-A21C-4C8D-BECD-3E6206AC7D30}" destId="{245CBF3F-0A5A-41E1-BF40-3FBD804AFCE8}" srcOrd="0" destOrd="0" presId="urn:microsoft.com/office/officeart/2005/8/layout/venn3"/>
    <dgm:cxn modelId="{4A625128-8100-43C6-8EAD-1BAE80D3B8F5}" srcId="{D45608E0-A21C-4C8D-BECD-3E6206AC7D30}" destId="{58CB23CB-668D-4514-BF69-BE5B5830F62E}" srcOrd="2" destOrd="0" parTransId="{DB61551F-5C7E-429C-932B-0415E427581B}" sibTransId="{C7C4E9FF-F588-4C2F-9B9B-A38437F6766A}"/>
    <dgm:cxn modelId="{7FD359F5-94CC-4011-B805-A3D78EF5E679}" type="presOf" srcId="{04AF6C35-71EB-451C-A4B2-250832789819}" destId="{A7C5256F-3F45-4E83-AF17-2720BF326FE1}" srcOrd="0" destOrd="0" presId="urn:microsoft.com/office/officeart/2005/8/layout/venn3"/>
    <dgm:cxn modelId="{D839ED6A-8BBF-47AD-941A-C9D2A3A5B18F}" srcId="{D45608E0-A21C-4C8D-BECD-3E6206AC7D30}" destId="{BC9C08BF-C706-44FE-8509-9F0EFA6DF686}" srcOrd="0" destOrd="0" parTransId="{3AABF04A-6AD6-42EA-85E7-3DA6B5874A2D}" sibTransId="{A2E9C175-B9D8-4E47-B659-ADE31FB1BE61}"/>
    <dgm:cxn modelId="{30DEA926-C847-4621-8771-46CEB3C74726}" srcId="{D45608E0-A21C-4C8D-BECD-3E6206AC7D30}" destId="{04AF6C35-71EB-451C-A4B2-250832789819}" srcOrd="1" destOrd="0" parTransId="{722FBE22-4CCC-43CF-AF74-AB3C05DB46D9}" sibTransId="{7949B4E4-2A88-4AB3-B12D-C12939E0152B}"/>
    <dgm:cxn modelId="{C75BF1F4-E3AD-42A7-A66B-96C5F674B005}" type="presOf" srcId="{BC9C08BF-C706-44FE-8509-9F0EFA6DF686}" destId="{DC511B6B-27B8-4AF6-8571-898657533809}" srcOrd="0" destOrd="0" presId="urn:microsoft.com/office/officeart/2005/8/layout/venn3"/>
    <dgm:cxn modelId="{234D204B-53B4-447D-8A1F-5FC87316DA89}" type="presParOf" srcId="{245CBF3F-0A5A-41E1-BF40-3FBD804AFCE8}" destId="{DC511B6B-27B8-4AF6-8571-898657533809}" srcOrd="0" destOrd="0" presId="urn:microsoft.com/office/officeart/2005/8/layout/venn3"/>
    <dgm:cxn modelId="{7A01631E-0B6C-466F-BD67-E9F00533E8EE}" type="presParOf" srcId="{245CBF3F-0A5A-41E1-BF40-3FBD804AFCE8}" destId="{C72131B2-18FD-459D-BAFD-C8AAC405E77E}" srcOrd="1" destOrd="0" presId="urn:microsoft.com/office/officeart/2005/8/layout/venn3"/>
    <dgm:cxn modelId="{03E7E8C7-0C80-43D0-AA26-09854CAE25B9}" type="presParOf" srcId="{245CBF3F-0A5A-41E1-BF40-3FBD804AFCE8}" destId="{A7C5256F-3F45-4E83-AF17-2720BF326FE1}" srcOrd="2" destOrd="0" presId="urn:microsoft.com/office/officeart/2005/8/layout/venn3"/>
    <dgm:cxn modelId="{5AEC735D-96E5-4BE5-970A-A10DF363ABD3}" type="presParOf" srcId="{245CBF3F-0A5A-41E1-BF40-3FBD804AFCE8}" destId="{E68AA673-666F-45FD-9F23-8C122BF368DA}" srcOrd="3" destOrd="0" presId="urn:microsoft.com/office/officeart/2005/8/layout/venn3"/>
    <dgm:cxn modelId="{C0E6E9CA-3167-4DD0-BA6C-2D06FAD76EC0}" type="presParOf" srcId="{245CBF3F-0A5A-41E1-BF40-3FBD804AFCE8}" destId="{87B6436D-C221-4E7D-B43E-1A8E4146F997}" srcOrd="4" destOrd="0" presId="urn:microsoft.com/office/officeart/2005/8/layout/venn3"/>
    <dgm:cxn modelId="{F9A19A66-9664-43B1-9443-1870BDA67114}" type="presParOf" srcId="{245CBF3F-0A5A-41E1-BF40-3FBD804AFCE8}" destId="{54CD7C79-4EDE-4D14-B5E4-50CBC0988646}" srcOrd="5" destOrd="0" presId="urn:microsoft.com/office/officeart/2005/8/layout/venn3"/>
    <dgm:cxn modelId="{959C98EF-37D6-4DAA-92ED-BD49A1947CDB}" type="presParOf" srcId="{245CBF3F-0A5A-41E1-BF40-3FBD804AFCE8}" destId="{4EAEF37C-D44C-4E31-AED5-330B3B4A4948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56BDD3-B349-4D32-887B-90D7286BD56A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E24D3746-961A-4FDC-9610-ED944AD909A3}">
      <dgm:prSet phldrT="[Text]" custT="1"/>
      <dgm:spPr/>
      <dgm:t>
        <a:bodyPr/>
        <a:lstStyle/>
        <a:p>
          <a:r>
            <a:rPr lang="en-US" sz="2800" b="1" dirty="0" smtClean="0"/>
            <a:t>Define</a:t>
          </a:r>
          <a:endParaRPr lang="en-US" sz="2800" b="1" dirty="0"/>
        </a:p>
      </dgm:t>
    </dgm:pt>
    <dgm:pt modelId="{082F92E6-3372-4169-ADE0-DC99C844A8A7}" type="parTrans" cxnId="{298F1251-ACD1-4876-87C2-D2E1CFA2A52B}">
      <dgm:prSet/>
      <dgm:spPr/>
      <dgm:t>
        <a:bodyPr/>
        <a:lstStyle/>
        <a:p>
          <a:endParaRPr lang="en-US" sz="2000"/>
        </a:p>
      </dgm:t>
    </dgm:pt>
    <dgm:pt modelId="{0ED3A0A4-D56F-4D45-B487-4FC5CF18879D}" type="sibTrans" cxnId="{298F1251-ACD1-4876-87C2-D2E1CFA2A52B}">
      <dgm:prSet/>
      <dgm:spPr/>
      <dgm:t>
        <a:bodyPr/>
        <a:lstStyle/>
        <a:p>
          <a:endParaRPr lang="en-US" sz="2000"/>
        </a:p>
      </dgm:t>
    </dgm:pt>
    <dgm:pt modelId="{4ECB370B-70A0-4B04-967D-B4BCFA581D61}">
      <dgm:prSet phldrT="[Text]" custT="1"/>
      <dgm:spPr/>
      <dgm:t>
        <a:bodyPr/>
        <a:lstStyle/>
        <a:p>
          <a:r>
            <a:rPr lang="en-US" sz="2800" b="1" dirty="0" smtClean="0"/>
            <a:t>Measure</a:t>
          </a:r>
          <a:endParaRPr lang="en-US" sz="2800" b="1" dirty="0"/>
        </a:p>
      </dgm:t>
    </dgm:pt>
    <dgm:pt modelId="{FF7C2394-54E7-436E-861B-F78B6C2FCF68}" type="parTrans" cxnId="{1B1640DB-2413-4F25-AA2D-B2E99DD97857}">
      <dgm:prSet/>
      <dgm:spPr/>
      <dgm:t>
        <a:bodyPr/>
        <a:lstStyle/>
        <a:p>
          <a:endParaRPr lang="en-US" sz="2000"/>
        </a:p>
      </dgm:t>
    </dgm:pt>
    <dgm:pt modelId="{68DFCB2C-C15F-4515-BCC9-CF0DF1940855}" type="sibTrans" cxnId="{1B1640DB-2413-4F25-AA2D-B2E99DD97857}">
      <dgm:prSet/>
      <dgm:spPr/>
      <dgm:t>
        <a:bodyPr/>
        <a:lstStyle/>
        <a:p>
          <a:endParaRPr lang="en-US" sz="2000"/>
        </a:p>
      </dgm:t>
    </dgm:pt>
    <dgm:pt modelId="{7D5EA18A-8F5B-4945-AFE9-D75CFBBEEEE9}">
      <dgm:prSet phldrT="[Text]" custT="1"/>
      <dgm:spPr/>
      <dgm:t>
        <a:bodyPr/>
        <a:lstStyle/>
        <a:p>
          <a:r>
            <a:rPr lang="en-US" sz="2800" b="1" dirty="0" smtClean="0"/>
            <a:t>Analyze</a:t>
          </a:r>
          <a:endParaRPr lang="en-US" sz="2800" b="1" dirty="0"/>
        </a:p>
      </dgm:t>
    </dgm:pt>
    <dgm:pt modelId="{7A77A4D9-FA2F-4A6A-A9AF-95C62AA88F95}" type="parTrans" cxnId="{C72538F6-F510-4DDE-AEF7-77F9A55AC24E}">
      <dgm:prSet/>
      <dgm:spPr/>
      <dgm:t>
        <a:bodyPr/>
        <a:lstStyle/>
        <a:p>
          <a:endParaRPr lang="en-US" sz="2000"/>
        </a:p>
      </dgm:t>
    </dgm:pt>
    <dgm:pt modelId="{F114CFA1-D8C8-41D6-BD9E-057655E51C0C}" type="sibTrans" cxnId="{C72538F6-F510-4DDE-AEF7-77F9A55AC24E}">
      <dgm:prSet/>
      <dgm:spPr/>
      <dgm:t>
        <a:bodyPr/>
        <a:lstStyle/>
        <a:p>
          <a:endParaRPr lang="en-US" sz="2000"/>
        </a:p>
      </dgm:t>
    </dgm:pt>
    <dgm:pt modelId="{3E5B0138-F6FC-4C11-A660-F94A0A09A86F}">
      <dgm:prSet phldrT="[Text]" custT="1"/>
      <dgm:spPr/>
      <dgm:t>
        <a:bodyPr/>
        <a:lstStyle/>
        <a:p>
          <a:r>
            <a:rPr lang="en-US" sz="2800" b="1" dirty="0" smtClean="0"/>
            <a:t>Control</a:t>
          </a:r>
          <a:endParaRPr lang="en-US" sz="2800" b="1" dirty="0"/>
        </a:p>
      </dgm:t>
    </dgm:pt>
    <dgm:pt modelId="{4F7525BA-95ED-4873-B32D-4A3DC6D53336}" type="parTrans" cxnId="{81D84F5F-97F0-4B99-897C-A0EC371FD51F}">
      <dgm:prSet/>
      <dgm:spPr/>
      <dgm:t>
        <a:bodyPr/>
        <a:lstStyle/>
        <a:p>
          <a:endParaRPr lang="en-US" sz="2000"/>
        </a:p>
      </dgm:t>
    </dgm:pt>
    <dgm:pt modelId="{37255FD8-F409-4214-A8D7-EFED577BBF85}" type="sibTrans" cxnId="{81D84F5F-97F0-4B99-897C-A0EC371FD51F}">
      <dgm:prSet/>
      <dgm:spPr/>
      <dgm:t>
        <a:bodyPr/>
        <a:lstStyle/>
        <a:p>
          <a:endParaRPr lang="en-US" sz="2000"/>
        </a:p>
      </dgm:t>
    </dgm:pt>
    <dgm:pt modelId="{AB376F1D-A19A-4A56-9605-D59930652667}">
      <dgm:prSet phldrT="[Text]" custT="1"/>
      <dgm:spPr/>
      <dgm:t>
        <a:bodyPr/>
        <a:lstStyle/>
        <a:p>
          <a:r>
            <a:rPr lang="en-US" sz="2800" b="1" dirty="0" smtClean="0"/>
            <a:t>Improve</a:t>
          </a:r>
          <a:endParaRPr lang="en-US" sz="2800" b="1" dirty="0"/>
        </a:p>
      </dgm:t>
    </dgm:pt>
    <dgm:pt modelId="{2B28B40D-C2A9-4786-97CF-F2472356E5F1}" type="parTrans" cxnId="{4642D0BE-7197-4533-B2C9-D8DA224FDAD3}">
      <dgm:prSet/>
      <dgm:spPr/>
      <dgm:t>
        <a:bodyPr/>
        <a:lstStyle/>
        <a:p>
          <a:endParaRPr lang="en-US" sz="2000"/>
        </a:p>
      </dgm:t>
    </dgm:pt>
    <dgm:pt modelId="{D5972D31-4CF9-4F68-88A0-DEF73F0F3B68}" type="sibTrans" cxnId="{4642D0BE-7197-4533-B2C9-D8DA224FDAD3}">
      <dgm:prSet/>
      <dgm:spPr/>
      <dgm:t>
        <a:bodyPr/>
        <a:lstStyle/>
        <a:p>
          <a:endParaRPr lang="en-US" sz="2000"/>
        </a:p>
      </dgm:t>
    </dgm:pt>
    <dgm:pt modelId="{E2AE6A95-CED8-4A45-B94F-32A444F496F8}" type="pres">
      <dgm:prSet presAssocID="{9856BDD3-B349-4D32-887B-90D7286BD56A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E73DA05-79B8-442B-8596-CA840A537372}" type="pres">
      <dgm:prSet presAssocID="{E24D3746-961A-4FDC-9610-ED944AD909A3}" presName="parentText1" presStyleLbl="node1" presStyleIdx="0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36AE2-A127-4977-89C9-B0AA50855C8C}" type="pres">
      <dgm:prSet presAssocID="{4ECB370B-70A0-4B04-967D-B4BCFA581D61}" presName="parentText2" presStyleLbl="node1" presStyleIdx="1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0AC7B4-0C05-48CF-93F7-941E35D7E1F8}" type="pres">
      <dgm:prSet presAssocID="{7D5EA18A-8F5B-4945-AFE9-D75CFBBEEEE9}" presName="parentText3" presStyleLbl="node1" presStyleIdx="2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F8224-A2BB-41DD-A7D6-8075CBB66B93}" type="pres">
      <dgm:prSet presAssocID="{AB376F1D-A19A-4A56-9605-D59930652667}" presName="parentText4" presStyleLbl="node1" presStyleIdx="3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9B586-1490-4647-B732-38CF09151F60}" type="pres">
      <dgm:prSet presAssocID="{3E5B0138-F6FC-4C11-A660-F94A0A09A86F}" presName="parentText5" presStyleLbl="node1" presStyleIdx="4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BA509A-8AFA-4536-96C8-61FB6BA93358}" type="presOf" srcId="{7D5EA18A-8F5B-4945-AFE9-D75CFBBEEEE9}" destId="{B50AC7B4-0C05-48CF-93F7-941E35D7E1F8}" srcOrd="0" destOrd="0" presId="urn:microsoft.com/office/officeart/2009/3/layout/IncreasingArrowsProcess"/>
    <dgm:cxn modelId="{1B1640DB-2413-4F25-AA2D-B2E99DD97857}" srcId="{9856BDD3-B349-4D32-887B-90D7286BD56A}" destId="{4ECB370B-70A0-4B04-967D-B4BCFA581D61}" srcOrd="1" destOrd="0" parTransId="{FF7C2394-54E7-436E-861B-F78B6C2FCF68}" sibTransId="{68DFCB2C-C15F-4515-BCC9-CF0DF1940855}"/>
    <dgm:cxn modelId="{D80A5AC9-64DB-4E56-B13D-007B43783AC4}" type="presOf" srcId="{4ECB370B-70A0-4B04-967D-B4BCFA581D61}" destId="{6B436AE2-A127-4977-89C9-B0AA50855C8C}" srcOrd="0" destOrd="0" presId="urn:microsoft.com/office/officeart/2009/3/layout/IncreasingArrowsProcess"/>
    <dgm:cxn modelId="{64025444-3F91-4C44-8D21-9DC5E0093B7C}" type="presOf" srcId="{9856BDD3-B349-4D32-887B-90D7286BD56A}" destId="{E2AE6A95-CED8-4A45-B94F-32A444F496F8}" srcOrd="0" destOrd="0" presId="urn:microsoft.com/office/officeart/2009/3/layout/IncreasingArrowsProcess"/>
    <dgm:cxn modelId="{DE20E867-0604-488A-8D86-6C9734B5D0B3}" type="presOf" srcId="{3E5B0138-F6FC-4C11-A660-F94A0A09A86F}" destId="{A609B586-1490-4647-B732-38CF09151F60}" srcOrd="0" destOrd="0" presId="urn:microsoft.com/office/officeart/2009/3/layout/IncreasingArrowsProcess"/>
    <dgm:cxn modelId="{C72538F6-F510-4DDE-AEF7-77F9A55AC24E}" srcId="{9856BDD3-B349-4D32-887B-90D7286BD56A}" destId="{7D5EA18A-8F5B-4945-AFE9-D75CFBBEEEE9}" srcOrd="2" destOrd="0" parTransId="{7A77A4D9-FA2F-4A6A-A9AF-95C62AA88F95}" sibTransId="{F114CFA1-D8C8-41D6-BD9E-057655E51C0C}"/>
    <dgm:cxn modelId="{81D84F5F-97F0-4B99-897C-A0EC371FD51F}" srcId="{9856BDD3-B349-4D32-887B-90D7286BD56A}" destId="{3E5B0138-F6FC-4C11-A660-F94A0A09A86F}" srcOrd="4" destOrd="0" parTransId="{4F7525BA-95ED-4873-B32D-4A3DC6D53336}" sibTransId="{37255FD8-F409-4214-A8D7-EFED577BBF85}"/>
    <dgm:cxn modelId="{298F1251-ACD1-4876-87C2-D2E1CFA2A52B}" srcId="{9856BDD3-B349-4D32-887B-90D7286BD56A}" destId="{E24D3746-961A-4FDC-9610-ED944AD909A3}" srcOrd="0" destOrd="0" parTransId="{082F92E6-3372-4169-ADE0-DC99C844A8A7}" sibTransId="{0ED3A0A4-D56F-4D45-B487-4FC5CF18879D}"/>
    <dgm:cxn modelId="{C802987D-C36C-41FE-A3C0-507C3E79033B}" type="presOf" srcId="{E24D3746-961A-4FDC-9610-ED944AD909A3}" destId="{9E73DA05-79B8-442B-8596-CA840A537372}" srcOrd="0" destOrd="0" presId="urn:microsoft.com/office/officeart/2009/3/layout/IncreasingArrowsProcess"/>
    <dgm:cxn modelId="{4642D0BE-7197-4533-B2C9-D8DA224FDAD3}" srcId="{9856BDD3-B349-4D32-887B-90D7286BD56A}" destId="{AB376F1D-A19A-4A56-9605-D59930652667}" srcOrd="3" destOrd="0" parTransId="{2B28B40D-C2A9-4786-97CF-F2472356E5F1}" sibTransId="{D5972D31-4CF9-4F68-88A0-DEF73F0F3B68}"/>
    <dgm:cxn modelId="{AC112FC3-42DB-4A23-89C8-3436E1B9ABF5}" type="presOf" srcId="{AB376F1D-A19A-4A56-9605-D59930652667}" destId="{55AF8224-A2BB-41DD-A7D6-8075CBB66B93}" srcOrd="0" destOrd="0" presId="urn:microsoft.com/office/officeart/2009/3/layout/IncreasingArrowsProcess"/>
    <dgm:cxn modelId="{67859053-C7A3-4B26-8597-2FC0005E629C}" type="presParOf" srcId="{E2AE6A95-CED8-4A45-B94F-32A444F496F8}" destId="{9E73DA05-79B8-442B-8596-CA840A537372}" srcOrd="0" destOrd="0" presId="urn:microsoft.com/office/officeart/2009/3/layout/IncreasingArrowsProcess"/>
    <dgm:cxn modelId="{5155D2CC-77FB-41E5-A18D-7FAD0CEACEDC}" type="presParOf" srcId="{E2AE6A95-CED8-4A45-B94F-32A444F496F8}" destId="{6B436AE2-A127-4977-89C9-B0AA50855C8C}" srcOrd="1" destOrd="0" presId="urn:microsoft.com/office/officeart/2009/3/layout/IncreasingArrowsProcess"/>
    <dgm:cxn modelId="{3505118D-53F3-4228-9E9B-BC72571B10BE}" type="presParOf" srcId="{E2AE6A95-CED8-4A45-B94F-32A444F496F8}" destId="{B50AC7B4-0C05-48CF-93F7-941E35D7E1F8}" srcOrd="2" destOrd="0" presId="urn:microsoft.com/office/officeart/2009/3/layout/IncreasingArrowsProcess"/>
    <dgm:cxn modelId="{DE6E513A-474A-41D1-994F-C9E2C713693D}" type="presParOf" srcId="{E2AE6A95-CED8-4A45-B94F-32A444F496F8}" destId="{55AF8224-A2BB-41DD-A7D6-8075CBB66B93}" srcOrd="3" destOrd="0" presId="urn:microsoft.com/office/officeart/2009/3/layout/IncreasingArrowsProcess"/>
    <dgm:cxn modelId="{A0667BDB-76D1-4BFA-BA86-690BBEDBE77A}" type="presParOf" srcId="{E2AE6A95-CED8-4A45-B94F-32A444F496F8}" destId="{A609B586-1490-4647-B732-38CF09151F60}" srcOrd="4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11B6B-27B8-4AF6-8571-898657533809}">
      <dsp:nvSpPr>
        <dsp:cNvPr id="0" name=""/>
        <dsp:cNvSpPr/>
      </dsp:nvSpPr>
      <dsp:spPr>
        <a:xfrm>
          <a:off x="2299" y="637170"/>
          <a:ext cx="2307059" cy="2307059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6965" tIns="27940" rIns="126965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2"/>
              </a:solidFill>
            </a:rPr>
            <a:t>Where do we want to go?</a:t>
          </a:r>
          <a:endParaRPr lang="en-US" sz="2200" b="1" kern="1200" dirty="0">
            <a:solidFill>
              <a:schemeClr val="tx2"/>
            </a:solidFill>
          </a:endParaRPr>
        </a:p>
      </dsp:txBody>
      <dsp:txXfrm>
        <a:off x="340160" y="975031"/>
        <a:ext cx="1631337" cy="1631337"/>
      </dsp:txXfrm>
    </dsp:sp>
    <dsp:sp modelId="{A7C5256F-3F45-4E83-AF17-2720BF326FE1}">
      <dsp:nvSpPr>
        <dsp:cNvPr id="0" name=""/>
        <dsp:cNvSpPr/>
      </dsp:nvSpPr>
      <dsp:spPr>
        <a:xfrm>
          <a:off x="1847946" y="637170"/>
          <a:ext cx="2307059" cy="2307059"/>
        </a:xfrm>
        <a:prstGeom prst="ellipse">
          <a:avLst/>
        </a:prstGeom>
        <a:solidFill>
          <a:schemeClr val="accent1">
            <a:shade val="80000"/>
            <a:alpha val="50000"/>
            <a:hueOff val="187529"/>
            <a:satOff val="-3532"/>
            <a:lumOff val="173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6965" tIns="27940" rIns="126965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2"/>
              </a:solidFill>
            </a:rPr>
            <a:t>Where are we now?</a:t>
          </a:r>
          <a:endParaRPr lang="en-US" sz="2200" b="1" kern="1200" dirty="0">
            <a:solidFill>
              <a:schemeClr val="tx2"/>
            </a:solidFill>
          </a:endParaRPr>
        </a:p>
      </dsp:txBody>
      <dsp:txXfrm>
        <a:off x="2185807" y="975031"/>
        <a:ext cx="1631337" cy="1631337"/>
      </dsp:txXfrm>
    </dsp:sp>
    <dsp:sp modelId="{87B6436D-C221-4E7D-B43E-1A8E4146F997}">
      <dsp:nvSpPr>
        <dsp:cNvPr id="0" name=""/>
        <dsp:cNvSpPr/>
      </dsp:nvSpPr>
      <dsp:spPr>
        <a:xfrm>
          <a:off x="3693594" y="637170"/>
          <a:ext cx="2307059" cy="2307059"/>
        </a:xfrm>
        <a:prstGeom prst="ellipse">
          <a:avLst/>
        </a:prstGeom>
        <a:solidFill>
          <a:schemeClr val="accent1">
            <a:shade val="80000"/>
            <a:alpha val="50000"/>
            <a:hueOff val="375058"/>
            <a:satOff val="-7064"/>
            <a:lumOff val="347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6965" tIns="27940" rIns="126965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2"/>
              </a:solidFill>
            </a:rPr>
            <a:t>How will we get from here to there?</a:t>
          </a:r>
          <a:endParaRPr lang="en-US" sz="2200" b="1" kern="1200" dirty="0">
            <a:solidFill>
              <a:schemeClr val="tx2"/>
            </a:solidFill>
          </a:endParaRPr>
        </a:p>
      </dsp:txBody>
      <dsp:txXfrm>
        <a:off x="4031455" y="975031"/>
        <a:ext cx="1631337" cy="1631337"/>
      </dsp:txXfrm>
    </dsp:sp>
    <dsp:sp modelId="{4EAEF37C-D44C-4E31-AED5-330B3B4A4948}">
      <dsp:nvSpPr>
        <dsp:cNvPr id="0" name=""/>
        <dsp:cNvSpPr/>
      </dsp:nvSpPr>
      <dsp:spPr>
        <a:xfrm>
          <a:off x="5539241" y="637170"/>
          <a:ext cx="2307059" cy="2307059"/>
        </a:xfrm>
        <a:prstGeom prst="ellipse">
          <a:avLst/>
        </a:prstGeom>
        <a:solidFill>
          <a:schemeClr val="accent1">
            <a:shade val="80000"/>
            <a:alpha val="50000"/>
            <a:hueOff val="187529"/>
            <a:satOff val="-3532"/>
            <a:lumOff val="173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6965" tIns="27940" rIns="126965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2"/>
              </a:solidFill>
            </a:rPr>
            <a:t>How will we know we’re making progress?</a:t>
          </a:r>
          <a:endParaRPr lang="en-US" sz="2200" b="1" kern="1200" dirty="0">
            <a:solidFill>
              <a:schemeClr val="tx2"/>
            </a:solidFill>
          </a:endParaRPr>
        </a:p>
      </dsp:txBody>
      <dsp:txXfrm>
        <a:off x="5877102" y="975031"/>
        <a:ext cx="1631337" cy="16313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73DA05-79B8-442B-8596-CA840A537372}">
      <dsp:nvSpPr>
        <dsp:cNvPr id="0" name=""/>
        <dsp:cNvSpPr/>
      </dsp:nvSpPr>
      <dsp:spPr>
        <a:xfrm>
          <a:off x="0" y="52589"/>
          <a:ext cx="7772399" cy="113039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17945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Define</a:t>
          </a:r>
          <a:endParaRPr lang="en-US" sz="2800" b="1" kern="1200" dirty="0"/>
        </a:p>
      </dsp:txBody>
      <dsp:txXfrm>
        <a:off x="0" y="335187"/>
        <a:ext cx="7489801" cy="565195"/>
      </dsp:txXfrm>
    </dsp:sp>
    <dsp:sp modelId="{6B436AE2-A127-4977-89C9-B0AA50855C8C}">
      <dsp:nvSpPr>
        <dsp:cNvPr id="0" name=""/>
        <dsp:cNvSpPr/>
      </dsp:nvSpPr>
      <dsp:spPr>
        <a:xfrm>
          <a:off x="1436339" y="429562"/>
          <a:ext cx="6336060" cy="113039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shade val="80000"/>
            <a:hueOff val="76561"/>
            <a:satOff val="-1098"/>
            <a:lumOff val="64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17945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Measure</a:t>
          </a:r>
          <a:endParaRPr lang="en-US" sz="2800" b="1" kern="1200" dirty="0"/>
        </a:p>
      </dsp:txBody>
      <dsp:txXfrm>
        <a:off x="1436339" y="712160"/>
        <a:ext cx="6053462" cy="565195"/>
      </dsp:txXfrm>
    </dsp:sp>
    <dsp:sp modelId="{B50AC7B4-0C05-48CF-93F7-941E35D7E1F8}">
      <dsp:nvSpPr>
        <dsp:cNvPr id="0" name=""/>
        <dsp:cNvSpPr/>
      </dsp:nvSpPr>
      <dsp:spPr>
        <a:xfrm>
          <a:off x="2872679" y="806535"/>
          <a:ext cx="4899720" cy="113039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17945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Analyze</a:t>
          </a:r>
          <a:endParaRPr lang="en-US" sz="2800" b="1" kern="1200" dirty="0"/>
        </a:p>
      </dsp:txBody>
      <dsp:txXfrm>
        <a:off x="2872679" y="1089133"/>
        <a:ext cx="4617122" cy="565195"/>
      </dsp:txXfrm>
    </dsp:sp>
    <dsp:sp modelId="{55AF8224-A2BB-41DD-A7D6-8075CBB66B93}">
      <dsp:nvSpPr>
        <dsp:cNvPr id="0" name=""/>
        <dsp:cNvSpPr/>
      </dsp:nvSpPr>
      <dsp:spPr>
        <a:xfrm>
          <a:off x="4309795" y="1183245"/>
          <a:ext cx="3462604" cy="113039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shade val="80000"/>
            <a:hueOff val="229684"/>
            <a:satOff val="-3294"/>
            <a:lumOff val="192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17945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Improve</a:t>
          </a:r>
          <a:endParaRPr lang="en-US" sz="2800" b="1" kern="1200" dirty="0"/>
        </a:p>
      </dsp:txBody>
      <dsp:txXfrm>
        <a:off x="4309795" y="1465843"/>
        <a:ext cx="3180006" cy="565195"/>
      </dsp:txXfrm>
    </dsp:sp>
    <dsp:sp modelId="{A609B586-1490-4647-B732-38CF09151F60}">
      <dsp:nvSpPr>
        <dsp:cNvPr id="0" name=""/>
        <dsp:cNvSpPr/>
      </dsp:nvSpPr>
      <dsp:spPr>
        <a:xfrm>
          <a:off x="5746135" y="1560218"/>
          <a:ext cx="2026264" cy="113039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17945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Control</a:t>
          </a:r>
          <a:endParaRPr lang="en-US" sz="2800" b="1" kern="1200" dirty="0"/>
        </a:p>
      </dsp:txBody>
      <dsp:txXfrm>
        <a:off x="5746135" y="1842816"/>
        <a:ext cx="1743666" cy="565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E9BE-558D-4F2E-A1E4-AE191EB41153}" type="datetimeFigureOut">
              <a:rPr lang="en-US" smtClean="0"/>
              <a:t>09/18/2013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8AF4D-1529-43A9-A41F-EB7C9CFD4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18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F2CED87F-77FD-4DE7-9084-F2ACE1FCA84F}" type="datetimeFigureOut">
              <a:rPr lang="en-US" smtClean="0"/>
              <a:t>09/18/2013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D804965C-E6A1-4939-AE5A-DBAE5A23C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1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75092"/>
            <a:ext cx="8229600" cy="1810040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85132"/>
            <a:ext cx="8229600" cy="2072018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334DF-D050-4120-851C-CFBBBE5DA2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DASHR liberty ppt ban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1814"/>
            <a:ext cx="9134856" cy="15057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802EF6-BE5A-4AD7-A28A-4463F41699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FBC7E-BCC2-462A-AF61-FEB151D221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FAEC Sept 26,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86E450A2-9B30-4AF3-A912-7A564E5DA2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8E0AB-6895-4C02-BEAB-EDDCA0BF49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F5CD5-9C24-4F6D-A603-96F08E92E3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B82672-0BDD-4887-A83A-DE5413A92B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C5374-1AA1-40FF-945A-78B5F75670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84FC7-72B6-46B2-9A27-7E9C3AF3C6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5F9B0-D552-4FF2-B269-883A2F3438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CF775B-BC1C-4091-B484-BCFD3CCD2B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D612CE-C4B2-44C6-8855-9AB762D4B6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Leading Change Management: </a:t>
            </a:r>
            <a:br>
              <a:rPr lang="en-US" sz="4400" dirty="0" smtClean="0"/>
            </a:br>
            <a:r>
              <a:rPr lang="en-US" sz="4400" dirty="0" smtClean="0"/>
              <a:t>Models for Making Change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886200"/>
            <a:ext cx="4267200" cy="2133600"/>
          </a:xfrm>
        </p:spPr>
        <p:txBody>
          <a:bodyPr rtlCol="0" anchor="b">
            <a:normAutofit fontScale="70000" lnSpcReduction="2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Anita Blair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sz="2300" dirty="0"/>
              <a:t>Department of the Treasury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300" dirty="0" smtClean="0"/>
              <a:t>Deputy Assistant Secretary for Human Resources 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300" dirty="0" smtClean="0"/>
              <a:t>&amp; Chief Human Capital Officer</a:t>
            </a:r>
          </a:p>
          <a:p>
            <a:pPr algn="r"/>
            <a:endParaRPr lang="en-US" sz="2300" dirty="0"/>
          </a:p>
          <a:p>
            <a:pPr algn="r"/>
            <a:r>
              <a:rPr lang="en-US" sz="1700" i="1" dirty="0" smtClean="0"/>
              <a:t>* </a:t>
            </a:r>
            <a:r>
              <a:rPr lang="en-US" sz="1700" i="1" dirty="0"/>
              <a:t>Views and opinions are those of the author and not </a:t>
            </a:r>
            <a:r>
              <a:rPr lang="en-US" sz="1700" i="1" dirty="0" smtClean="0"/>
              <a:t>necessarily the Department of the Treasury or </a:t>
            </a:r>
            <a:r>
              <a:rPr lang="en-US" sz="1700" i="1" dirty="0"/>
              <a:t>the US Government.</a:t>
            </a:r>
            <a:r>
              <a:rPr lang="en-US" sz="1700" i="1" dirty="0" smtClean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0513" y="5002696"/>
            <a:ext cx="3429000" cy="102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Presentation to </a:t>
            </a:r>
          </a:p>
          <a:p>
            <a:pPr defTabSz="4572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Federal </a:t>
            </a:r>
            <a:r>
              <a:rPr lang="en-US" sz="16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Audit Executive Council </a:t>
            </a:r>
            <a:endParaRPr lang="en-US" sz="1600" dirty="0" smtClean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defTabSz="4572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2013</a:t>
            </a:r>
            <a:r>
              <a:rPr lang="en-US" sz="16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Annual </a:t>
            </a:r>
            <a:r>
              <a:rPr lang="en-US" sz="16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Conference</a:t>
            </a:r>
          </a:p>
          <a:p>
            <a:pPr defTabSz="4572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Thursday, September 26, 2013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334DF-D050-4120-851C-CFBBBE5DA2D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Achieve short-term wins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GAO: Target both short-term and long-term initiatives. </a:t>
            </a:r>
          </a:p>
          <a:p>
            <a:pPr lvl="1"/>
            <a:r>
              <a:rPr lang="en-US" dirty="0" smtClean="0"/>
              <a:t>Generate immediate results / returns</a:t>
            </a:r>
          </a:p>
          <a:p>
            <a:pPr lvl="1"/>
            <a:r>
              <a:rPr lang="en-US" dirty="0" smtClean="0"/>
              <a:t>Identify resources for longer-term improvements</a:t>
            </a:r>
          </a:p>
          <a:p>
            <a:r>
              <a:rPr lang="en-US" dirty="0" smtClean="0"/>
              <a:t>“Organizational Jujutsu”</a:t>
            </a:r>
          </a:p>
          <a:p>
            <a:pPr lvl="1"/>
            <a:r>
              <a:rPr lang="en-US" dirty="0" smtClean="0">
                <a:effectLst/>
              </a:rPr>
              <a:t>Take the weight of opponents’ resistance to change and turn it into positive momentum for change</a:t>
            </a:r>
          </a:p>
          <a:p>
            <a:pPr lvl="1"/>
            <a:r>
              <a:rPr lang="en-US" dirty="0" smtClean="0"/>
              <a:t>Show constituents how desired change helps them succeed in what </a:t>
            </a:r>
            <a:r>
              <a:rPr lang="en-US" u="sng" dirty="0" smtClean="0"/>
              <a:t>they</a:t>
            </a:r>
            <a:r>
              <a:rPr lang="en-US" dirty="0" smtClean="0"/>
              <a:t> want to do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450A2-9B30-4AF3-A912-7A564E5DA2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8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7. Solidify gains and achieve more change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Aligning employee goals with organizational goals</a:t>
            </a:r>
          </a:p>
          <a:p>
            <a:pPr lvl="1"/>
            <a:r>
              <a:rPr lang="en-US" sz="2400" dirty="0"/>
              <a:t>Advances unity of effort; over </a:t>
            </a:r>
            <a:r>
              <a:rPr lang="en-US" sz="2400" dirty="0" smtClean="0"/>
              <a:t>time, </a:t>
            </a:r>
            <a:r>
              <a:rPr lang="en-US" sz="2400" dirty="0"/>
              <a:t>produces a record of measurable progress and improvement</a:t>
            </a:r>
          </a:p>
          <a:p>
            <a:pPr lvl="1"/>
            <a:r>
              <a:rPr lang="en-US" sz="2400" dirty="0"/>
              <a:t>GPRAMA: </a:t>
            </a:r>
            <a:r>
              <a:rPr lang="en-US" sz="2400" dirty="0" smtClean="0"/>
              <a:t>How can we connect </a:t>
            </a:r>
            <a:r>
              <a:rPr lang="en-US" sz="2400" dirty="0"/>
              <a:t>organizational and individual </a:t>
            </a:r>
            <a:r>
              <a:rPr lang="en-US" sz="2400" i="1" dirty="0" smtClean="0"/>
              <a:t>performance?</a:t>
            </a:r>
            <a:endParaRPr lang="en-US" sz="2400" i="1" dirty="0"/>
          </a:p>
          <a:p>
            <a:r>
              <a:rPr lang="en-US" sz="2800" dirty="0"/>
              <a:t>OPM: Performance Management includes:</a:t>
            </a:r>
          </a:p>
          <a:p>
            <a:pPr lvl="1"/>
            <a:r>
              <a:rPr lang="en-US" sz="2400" dirty="0"/>
              <a:t>planning work and setting expectations</a:t>
            </a:r>
          </a:p>
          <a:p>
            <a:pPr lvl="1"/>
            <a:r>
              <a:rPr lang="en-US" sz="2400" dirty="0"/>
              <a:t>continually monitoring performance </a:t>
            </a:r>
          </a:p>
          <a:p>
            <a:pPr lvl="1"/>
            <a:r>
              <a:rPr lang="en-US" sz="2400" dirty="0"/>
              <a:t>developing the capacity to perform </a:t>
            </a:r>
          </a:p>
          <a:p>
            <a:pPr lvl="1"/>
            <a:r>
              <a:rPr lang="en-US" sz="2400" dirty="0"/>
              <a:t>periodically rating performance in a summary fashion</a:t>
            </a:r>
          </a:p>
          <a:p>
            <a:pPr lvl="1"/>
            <a:r>
              <a:rPr lang="en-US" sz="2400" dirty="0"/>
              <a:t>rewarding good performance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450A2-9B30-4AF3-A912-7A564E5DA2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8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8. Anchor changes in the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428999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Conventional anchors</a:t>
            </a:r>
          </a:p>
          <a:p>
            <a:pPr lvl="1"/>
            <a:r>
              <a:rPr lang="en-US" dirty="0" smtClean="0"/>
              <a:t>Documents: Regulation, Instruction, Directive</a:t>
            </a:r>
          </a:p>
          <a:p>
            <a:pPr lvl="1"/>
            <a:r>
              <a:rPr lang="en-US" dirty="0" smtClean="0"/>
              <a:t>Leader Priorities (“State of the Union” mention)</a:t>
            </a:r>
            <a:endParaRPr lang="en-US" dirty="0"/>
          </a:p>
          <a:p>
            <a:r>
              <a:rPr lang="en-US" sz="2800" dirty="0" smtClean="0"/>
              <a:t>Unconventional anchors</a:t>
            </a:r>
            <a:r>
              <a:rPr lang="en-US" sz="2800" dirty="0"/>
              <a:t> </a:t>
            </a:r>
            <a:r>
              <a:rPr lang="en-US" sz="2800" dirty="0" smtClean="0"/>
              <a:t>– PEOPLE</a:t>
            </a:r>
          </a:p>
          <a:p>
            <a:pPr lvl="1"/>
            <a:r>
              <a:rPr lang="en-US" dirty="0" smtClean="0"/>
              <a:t>Leader Development</a:t>
            </a:r>
          </a:p>
          <a:p>
            <a:pPr lvl="1"/>
            <a:r>
              <a:rPr lang="en-US" dirty="0" smtClean="0"/>
              <a:t>Mentoring</a:t>
            </a:r>
          </a:p>
          <a:p>
            <a:pPr lvl="1"/>
            <a:r>
              <a:rPr lang="en-US" dirty="0" smtClean="0"/>
              <a:t>Succession Planning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7300" y="51816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spcBef>
                <a:spcPct val="20000"/>
              </a:spcBef>
            </a:pPr>
            <a:r>
              <a:rPr lang="en-US" sz="2400" i="1" dirty="0">
                <a:latin typeface="+mn-lt"/>
                <a:cs typeface="+mn-cs"/>
              </a:rPr>
              <a:t>We are what we repeatedly do. Excellence, then, is not an act but a habit. – Aristotle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450A2-9B30-4AF3-A912-7A564E5DA2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7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Change as Process Improvement: Lean Six Sigma “DMAIC” Method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280025"/>
              </p:ext>
            </p:extLst>
          </p:nvPr>
        </p:nvGraphicFramePr>
        <p:xfrm>
          <a:off x="762000" y="1752600"/>
          <a:ext cx="77724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450A2-9B30-4AF3-A912-7A564E5DA2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4724400"/>
            <a:ext cx="7315200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spcBef>
                <a:spcPct val="20000"/>
              </a:spcBef>
            </a:pPr>
            <a:r>
              <a:rPr lang="en-US" sz="2400" i="1" dirty="0" smtClean="0">
                <a:latin typeface="+mn-lt"/>
                <a:cs typeface="+mn-cs"/>
              </a:rPr>
              <a:t>Change … for the better</a:t>
            </a:r>
          </a:p>
          <a:p>
            <a:pPr algn="ctr" defTabSz="457200">
              <a:spcBef>
                <a:spcPct val="20000"/>
              </a:spcBef>
            </a:pPr>
            <a:r>
              <a:rPr lang="en-US" sz="2400" i="1" dirty="0" smtClean="0">
                <a:latin typeface="+mn-lt"/>
                <a:cs typeface="+mn-cs"/>
              </a:rPr>
              <a:t>LSS/CPI is adaptable and scalable</a:t>
            </a:r>
            <a:endParaRPr lang="en-US" sz="2400" i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83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Complex Change: Spiral Development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Models for Making Change / Blair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F5CD5-9C24-4F6D-A603-96F08E92E3A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5" name="Picture 3" descr="kt1_dna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9425" y="2589213"/>
            <a:ext cx="3679825" cy="3260725"/>
          </a:xfrm>
        </p:spPr>
      </p:pic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275" y="2209800"/>
            <a:ext cx="3771900" cy="356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85800" y="1295400"/>
            <a:ext cx="617220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0" latinLnBrk="0" hangingPunct="0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indent="0" defTabSz="914400" eaLnBrk="1" hangingPunct="1">
              <a:buFontTx/>
              <a:buNone/>
              <a:defRPr/>
            </a:pPr>
            <a:r>
              <a:rPr lang="en-US" sz="1600" kern="0" dirty="0" smtClean="0">
                <a:latin typeface="+mj-lt"/>
              </a:rPr>
              <a:t>Also called: Agile, Evolutionary or Incremental Development</a:t>
            </a:r>
          </a:p>
          <a:p>
            <a:pPr marL="0" indent="0" defTabSz="914400" eaLnBrk="1" hangingPunct="1">
              <a:buFontTx/>
              <a:buNone/>
              <a:defRPr/>
            </a:pPr>
            <a:r>
              <a:rPr lang="en-US" sz="1600" kern="0" dirty="0" smtClean="0">
                <a:latin typeface="+mj-lt"/>
              </a:rPr>
              <a:t>When we don’t know enough about what the end result will look like – </a:t>
            </a:r>
          </a:p>
          <a:p>
            <a:pPr marL="0" indent="0" defTabSz="914400" eaLnBrk="1" hangingPunct="1">
              <a:buFontTx/>
              <a:buNone/>
              <a:defRPr/>
            </a:pPr>
            <a:r>
              <a:rPr lang="en-US" sz="1600" kern="0" dirty="0" smtClean="0">
                <a:latin typeface="+mj-lt"/>
              </a:rPr>
              <a:t>Start by estimating the requirements, then refining each next phase through an iterative process of development, demonstration, review, and improvement</a:t>
            </a:r>
            <a:r>
              <a:rPr lang="en-US" sz="1600" kern="0" dirty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7552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Models for Making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Cultural Change</a:t>
            </a:r>
          </a:p>
          <a:p>
            <a:pPr lvl="1"/>
            <a:r>
              <a:rPr lang="en-US" dirty="0" smtClean="0"/>
              <a:t>Eight Stages from John </a:t>
            </a:r>
            <a:r>
              <a:rPr lang="en-US" dirty="0" err="1" smtClean="0"/>
              <a:t>Kotter’s</a:t>
            </a:r>
            <a:r>
              <a:rPr lang="en-US" dirty="0" smtClean="0"/>
              <a:t> </a:t>
            </a:r>
            <a:r>
              <a:rPr lang="en-US" i="1" dirty="0" smtClean="0"/>
              <a:t>Leading Change </a:t>
            </a:r>
            <a:r>
              <a:rPr lang="en-US" dirty="0" smtClean="0"/>
              <a:t>(1996)</a:t>
            </a:r>
          </a:p>
          <a:p>
            <a:r>
              <a:rPr lang="en-US" dirty="0" smtClean="0"/>
              <a:t>Process Change (Improvement)</a:t>
            </a:r>
          </a:p>
          <a:p>
            <a:pPr lvl="1"/>
            <a:r>
              <a:rPr lang="en-US" dirty="0" smtClean="0"/>
              <a:t>Lean Six Sigma “DMAIC” </a:t>
            </a:r>
          </a:p>
          <a:p>
            <a:r>
              <a:rPr lang="en-US" dirty="0" smtClean="0"/>
              <a:t>Complex Change (Dealing with Unknowns)</a:t>
            </a:r>
          </a:p>
          <a:p>
            <a:pPr lvl="1"/>
            <a:r>
              <a:rPr lang="en-US" dirty="0" smtClean="0"/>
              <a:t>Spiral (or Agile) Development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450A2-9B30-4AF3-A912-7A564E5DA2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3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Basic Tool: Planning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4343400" cy="4678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>
                <a:solidFill>
                  <a:schemeClr val="tx2"/>
                </a:solidFill>
              </a:rPr>
              <a:t>Planning is – </a:t>
            </a:r>
          </a:p>
          <a:p>
            <a:pPr marL="514350" indent="-457200">
              <a:spcBef>
                <a:spcPts val="0"/>
              </a:spcBef>
              <a:buFont typeface="Calibri" pitchFamily="34" charset="0"/>
              <a:buChar char="―"/>
            </a:pPr>
            <a:r>
              <a:rPr lang="en-US" sz="1800" dirty="0"/>
              <a:t>Thinking Before Doing</a:t>
            </a:r>
          </a:p>
          <a:p>
            <a:pPr marL="514350" indent="-457200">
              <a:spcBef>
                <a:spcPts val="0"/>
              </a:spcBef>
              <a:buFont typeface="Calibri" pitchFamily="34" charset="0"/>
              <a:buChar char="―"/>
            </a:pPr>
            <a:r>
              <a:rPr lang="en-US" sz="1800" dirty="0"/>
              <a:t>A Continuous Learning Process</a:t>
            </a:r>
          </a:p>
          <a:p>
            <a:pPr marL="514350" indent="-457200">
              <a:spcBef>
                <a:spcPts val="0"/>
              </a:spcBef>
              <a:buFont typeface="Calibri" pitchFamily="34" charset="0"/>
              <a:buChar char="―"/>
            </a:pPr>
            <a:r>
              <a:rPr lang="en-US" sz="1800" dirty="0"/>
              <a:t>The Basis for Action, Cooperation and Adaptation</a:t>
            </a:r>
          </a:p>
          <a:p>
            <a:pPr marL="514350" indent="-457200">
              <a:spcBef>
                <a:spcPts val="0"/>
              </a:spcBef>
              <a:buFont typeface="Calibri" pitchFamily="34" charset="0"/>
              <a:buChar char="―"/>
            </a:pPr>
            <a:r>
              <a:rPr lang="en-US" sz="1800" dirty="0"/>
              <a:t>The Way to Bring About Better Results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tx2"/>
                </a:solidFill>
              </a:rPr>
              <a:t>Planning enables us to – </a:t>
            </a:r>
          </a:p>
          <a:p>
            <a:pPr marL="514350" indent="-457200">
              <a:spcBef>
                <a:spcPts val="0"/>
              </a:spcBef>
              <a:buFont typeface="Calibri" pitchFamily="34" charset="0"/>
              <a:buChar char="―"/>
            </a:pPr>
            <a:r>
              <a:rPr lang="en-US" sz="1800" dirty="0"/>
              <a:t>Gain the advantage by being prepared and proactive</a:t>
            </a:r>
          </a:p>
          <a:p>
            <a:pPr marL="514350" indent="-457200">
              <a:spcBef>
                <a:spcPts val="0"/>
              </a:spcBef>
              <a:buFont typeface="Calibri" pitchFamily="34" charset="0"/>
              <a:buChar char="―"/>
            </a:pPr>
            <a:r>
              <a:rPr lang="en-US" sz="1800" dirty="0"/>
              <a:t>Save time by listing/gathering what we need in advance</a:t>
            </a:r>
          </a:p>
          <a:p>
            <a:pPr marL="514350" indent="-457200">
              <a:spcBef>
                <a:spcPts val="0"/>
              </a:spcBef>
              <a:buFont typeface="Calibri" pitchFamily="34" charset="0"/>
              <a:buChar char="―"/>
            </a:pPr>
            <a:r>
              <a:rPr lang="en-US" sz="1800" dirty="0"/>
              <a:t>Understand and manage complex problems better</a:t>
            </a:r>
          </a:p>
          <a:p>
            <a:pPr marL="514350" indent="-457200">
              <a:spcBef>
                <a:spcPts val="0"/>
              </a:spcBef>
              <a:buFont typeface="Calibri" pitchFamily="34" charset="0"/>
              <a:buChar char="―"/>
            </a:pPr>
            <a:r>
              <a:rPr lang="en-US" sz="1800" dirty="0"/>
              <a:t>Apply our experience to address new </a:t>
            </a:r>
            <a:r>
              <a:rPr lang="en-US" sz="1800" dirty="0" smtClean="0"/>
              <a:t>situations</a:t>
            </a:r>
            <a:endParaRPr lang="en-US" sz="1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486400" y="1905001"/>
            <a:ext cx="3276600" cy="3047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tx2"/>
                </a:solidFill>
              </a:rPr>
              <a:t>How </a:t>
            </a:r>
            <a:r>
              <a:rPr lang="en-US" sz="2400" b="1" i="1" dirty="0">
                <a:solidFill>
                  <a:schemeClr val="tx2"/>
                </a:solidFill>
              </a:rPr>
              <a:t>to Plan:</a:t>
            </a:r>
          </a:p>
          <a:p>
            <a:pPr>
              <a:buFont typeface="+mj-lt"/>
              <a:buAutoNum type="arabicPeriod"/>
            </a:pPr>
            <a:r>
              <a:rPr lang="en-US" sz="1800" i="1" dirty="0">
                <a:solidFill>
                  <a:schemeClr val="tx2"/>
                </a:solidFill>
              </a:rPr>
              <a:t>Envision what you want to do</a:t>
            </a:r>
          </a:p>
          <a:p>
            <a:pPr>
              <a:buFont typeface="+mj-lt"/>
              <a:buAutoNum type="arabicPeriod"/>
            </a:pPr>
            <a:r>
              <a:rPr lang="en-US" sz="1800" i="1" dirty="0">
                <a:solidFill>
                  <a:schemeClr val="tx2"/>
                </a:solidFill>
              </a:rPr>
              <a:t>Think about your options and the pros &amp; cons of each</a:t>
            </a:r>
          </a:p>
          <a:p>
            <a:pPr>
              <a:buFont typeface="+mj-lt"/>
              <a:buAutoNum type="arabicPeriod"/>
            </a:pPr>
            <a:r>
              <a:rPr lang="en-US" sz="1800" i="1" dirty="0">
                <a:solidFill>
                  <a:schemeClr val="tx2"/>
                </a:solidFill>
              </a:rPr>
              <a:t>Decide on a course of action</a:t>
            </a:r>
          </a:p>
          <a:p>
            <a:pPr>
              <a:buFont typeface="+mj-lt"/>
              <a:buAutoNum type="arabicPeriod"/>
            </a:pPr>
            <a:r>
              <a:rPr lang="en-US" sz="1800" i="1" dirty="0">
                <a:solidFill>
                  <a:schemeClr val="tx2"/>
                </a:solidFill>
              </a:rPr>
              <a:t>Consider Who-What-When-Where-Why-How </a:t>
            </a:r>
            <a:r>
              <a:rPr lang="en-US" sz="1800" i="1" dirty="0" smtClean="0">
                <a:solidFill>
                  <a:schemeClr val="tx2"/>
                </a:solidFill>
              </a:rPr>
              <a:t>… </a:t>
            </a:r>
            <a:r>
              <a:rPr lang="en-US" sz="1800" i="1" dirty="0">
                <a:solidFill>
                  <a:schemeClr val="tx2"/>
                </a:solidFill>
              </a:rPr>
              <a:t>&amp; How Much</a:t>
            </a:r>
          </a:p>
          <a:p>
            <a:pPr>
              <a:buFont typeface="+mj-lt"/>
              <a:buAutoNum type="arabicPeriod"/>
            </a:pPr>
            <a:r>
              <a:rPr lang="en-US" sz="1800" i="1" dirty="0">
                <a:solidFill>
                  <a:schemeClr val="tx2"/>
                </a:solidFill>
              </a:rPr>
              <a:t>List actions in </a:t>
            </a:r>
            <a:r>
              <a:rPr lang="en-US" sz="1800" i="1" dirty="0" smtClean="0">
                <a:solidFill>
                  <a:schemeClr val="tx2"/>
                </a:solidFill>
              </a:rPr>
              <a:t>sequence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+mn-lt"/>
              </a:rPr>
              <a:t>FAEC Sept 26, 2013</a:t>
            </a:r>
            <a:endParaRPr lang="en-US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+mn-lt"/>
              </a:rPr>
              <a:t>Models for Making Change / Blair</a:t>
            </a:r>
            <a:endParaRPr lang="en-US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324600"/>
            <a:ext cx="2133600" cy="365125"/>
          </a:xfrm>
        </p:spPr>
        <p:txBody>
          <a:bodyPr/>
          <a:lstStyle/>
          <a:p>
            <a:pPr>
              <a:defRPr/>
            </a:pPr>
            <a:fld id="{041C5374-1AA1-40FF-945A-78B5F756708A}" type="slidenum">
              <a:rPr lang="en-US" smtClean="0">
                <a:latin typeface="+mn-lt"/>
              </a:rPr>
              <a:pPr>
                <a:defRPr/>
              </a:pPr>
              <a:t>3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3584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Kotter’s</a:t>
            </a:r>
            <a:r>
              <a:rPr lang="en-US" dirty="0" smtClean="0"/>
              <a:t> Eight Stages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Establish a sense of urgency (“burning platform”)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Create a guiding coalition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Develop a vision and strategy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Communicate the change vision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Empower broad 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Achieve short-term wins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Solidify gains and achieve more 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Anchor changes in the culture</a:t>
            </a:r>
            <a:endParaRPr lang="en-US" sz="2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450A2-9B30-4AF3-A912-7A564E5DA2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7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Establish a sense of urgency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“Burning Platform” – Even those who support change may need a push-start</a:t>
            </a:r>
          </a:p>
          <a:p>
            <a:r>
              <a:rPr lang="en-US" dirty="0" smtClean="0"/>
              <a:t>Potential Opportunities:</a:t>
            </a:r>
          </a:p>
          <a:p>
            <a:pPr lvl="1"/>
            <a:r>
              <a:rPr lang="en-US" dirty="0" smtClean="0"/>
              <a:t>Budget Cuts</a:t>
            </a:r>
          </a:p>
          <a:p>
            <a:pPr lvl="1"/>
            <a:r>
              <a:rPr lang="en-US" dirty="0" smtClean="0"/>
              <a:t>Other legislation: new programs and organizations</a:t>
            </a:r>
          </a:p>
          <a:p>
            <a:pPr lvl="1"/>
            <a:r>
              <a:rPr lang="en-US" dirty="0" smtClean="0"/>
              <a:t>Incident (e.g., data loss, disaster, etc.)</a:t>
            </a:r>
          </a:p>
          <a:p>
            <a:pPr lvl="1"/>
            <a:r>
              <a:rPr lang="en-US" dirty="0" smtClean="0"/>
              <a:t>“High Risk” assessment </a:t>
            </a:r>
          </a:p>
          <a:p>
            <a:pPr lvl="1"/>
            <a:r>
              <a:rPr lang="en-US" dirty="0" smtClean="0"/>
              <a:t>Technology change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450A2-9B30-4AF3-A912-7A564E5DA2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Create a guiding coalition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top leadership drives the change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Agency “STAT” oversight groups: typically led by Deputy Secretary or Chief Management Officer</a:t>
            </a:r>
          </a:p>
          <a:p>
            <a:pPr lvl="1"/>
            <a:r>
              <a:rPr lang="en-US" dirty="0" smtClean="0"/>
              <a:t>Overarching Integrated Product/Project Team (OIPT)</a:t>
            </a:r>
          </a:p>
          <a:p>
            <a:pPr lvl="1"/>
            <a:r>
              <a:rPr lang="en-US" dirty="0" smtClean="0"/>
              <a:t>Project champion and key stakeholders</a:t>
            </a:r>
          </a:p>
          <a:p>
            <a:pPr lvl="1"/>
            <a:r>
              <a:rPr lang="en-US" dirty="0" smtClean="0"/>
              <a:t>External Commission, Council, Board </a:t>
            </a:r>
          </a:p>
          <a:p>
            <a:pPr lvl="1"/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450A2-9B30-4AF3-A912-7A564E5DA2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6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Develop a vision and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Vision</a:t>
            </a:r>
            <a:r>
              <a:rPr lang="en-US" sz="2800" dirty="0" smtClean="0"/>
              <a:t>: what we want the future to look like</a:t>
            </a:r>
          </a:p>
          <a:p>
            <a:r>
              <a:rPr lang="en-US" sz="2800" b="1" dirty="0" smtClean="0"/>
              <a:t>Strategy</a:t>
            </a:r>
            <a:r>
              <a:rPr lang="en-US" sz="2800" dirty="0" smtClean="0"/>
              <a:t>: how we plan to get there (ends, ways and means) (+ measures)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70590763"/>
              </p:ext>
            </p:extLst>
          </p:nvPr>
        </p:nvGraphicFramePr>
        <p:xfrm>
          <a:off x="533400" y="2590800"/>
          <a:ext cx="78486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450A2-9B30-4AF3-A912-7A564E5DA2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4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Communicate the change vision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560461"/>
              </p:ext>
            </p:extLst>
          </p:nvPr>
        </p:nvGraphicFramePr>
        <p:xfrm>
          <a:off x="457200" y="1371600"/>
          <a:ext cx="8229600" cy="484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  <a:gridCol w="65532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2"/>
                          </a:solidFill>
                        </a:rPr>
                        <a:t>Successful Communication Planning: Remember the Ms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Message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What</a:t>
                      </a:r>
                      <a:r>
                        <a:rPr lang="en-US" sz="2000" baseline="0" dirty="0" smtClean="0"/>
                        <a:t> do we need people to know, think, do?</a:t>
                      </a:r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Members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Who</a:t>
                      </a:r>
                      <a:r>
                        <a:rPr lang="en-US" sz="2000" baseline="0" dirty="0" smtClean="0"/>
                        <a:t> are members of the target audiences? What will motivate them?</a:t>
                      </a:r>
                      <a:endParaRPr lang="en-US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Motto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 succinct, memorable phrase</a:t>
                      </a:r>
                      <a:r>
                        <a:rPr lang="en-US" sz="2000" baseline="0" dirty="0" smtClean="0"/>
                        <a:t> that sums up the message for the audience</a:t>
                      </a:r>
                      <a:endParaRPr lang="en-US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Marketing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Materials &amp; Media: What</a:t>
                      </a:r>
                      <a:r>
                        <a:rPr lang="en-US" sz="2000" baseline="0" dirty="0" smtClean="0"/>
                        <a:t> are the best methods to reach each audience?</a:t>
                      </a:r>
                      <a:endParaRPr lang="en-US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Messengers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Who can</a:t>
                      </a:r>
                      <a:r>
                        <a:rPr lang="en-US" sz="2000" baseline="0" dirty="0" smtClean="0"/>
                        <a:t> best carry the message and influence the audience?</a:t>
                      </a:r>
                      <a:endParaRPr lang="en-US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Meetings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People are moved to action</a:t>
                      </a:r>
                      <a:r>
                        <a:rPr lang="en-US" sz="2000" baseline="0" dirty="0" smtClean="0"/>
                        <a:t> w</a:t>
                      </a:r>
                      <a:r>
                        <a:rPr lang="en-US" sz="2000" dirty="0" smtClean="0"/>
                        <a:t>hen they see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others are engaged</a:t>
                      </a:r>
                      <a:endParaRPr lang="en-US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Measures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How will we know</a:t>
                      </a:r>
                      <a:r>
                        <a:rPr lang="en-US" sz="2000" baseline="0" dirty="0" smtClean="0"/>
                        <a:t> if our communications plan is working?</a:t>
                      </a:r>
                      <a:endParaRPr lang="en-US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Modifications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What</a:t>
                      </a:r>
                      <a:r>
                        <a:rPr lang="en-US" sz="2000" baseline="0" dirty="0" smtClean="0"/>
                        <a:t> do we need to change to get better results?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450A2-9B30-4AF3-A912-7A564E5DA2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Empower Broad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GAO Key Practices</a:t>
            </a:r>
          </a:p>
          <a:p>
            <a:pPr lvl="1"/>
            <a:r>
              <a:rPr lang="en-US" sz="2400" dirty="0" smtClean="0"/>
              <a:t>Dedicate an implementation team to manage the transformation process</a:t>
            </a:r>
          </a:p>
          <a:p>
            <a:pPr lvl="1"/>
            <a:r>
              <a:rPr lang="en-US" sz="2400" dirty="0" smtClean="0"/>
              <a:t>Set goals and a timeline to build momentum and show progress</a:t>
            </a:r>
          </a:p>
          <a:p>
            <a:pPr lvl="1"/>
            <a:r>
              <a:rPr lang="en-US" sz="2400" dirty="0" smtClean="0"/>
              <a:t>Involve employees to get their ideas and gain their ownership of the transformation: formally solicit input; provide incentives</a:t>
            </a:r>
          </a:p>
          <a:p>
            <a:pPr lvl="1"/>
            <a:r>
              <a:rPr lang="en-US" sz="2400" dirty="0" smtClean="0"/>
              <a:t>Build capacity: provide central standardized guidance and training; facilitate sharing best practices, lessons learned </a:t>
            </a:r>
          </a:p>
          <a:p>
            <a:pPr marL="57150" indent="0">
              <a:buNone/>
            </a:pPr>
            <a:endParaRPr lang="en-US" sz="1400" dirty="0" smtClean="0"/>
          </a:p>
          <a:p>
            <a:pPr marL="457200" lvl="1" indent="0">
              <a:buNone/>
            </a:pPr>
            <a:r>
              <a:rPr lang="en-US" sz="1400" dirty="0" smtClean="0"/>
              <a:t>Ref: GAO-11-908 (Sept 2011), Streamlining Government: Key Practices from Select Efficiency Initiatives Should Be </a:t>
            </a:r>
            <a:r>
              <a:rPr lang="en-US" sz="1400" smtClean="0"/>
              <a:t>Shared </a:t>
            </a:r>
            <a:r>
              <a:rPr lang="en-US" sz="1400" smtClean="0"/>
              <a:t>Government-wide</a:t>
            </a:r>
            <a:endParaRPr lang="en-US" sz="1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FAEC Sept 26,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Models for Making Change / Blair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450A2-9B30-4AF3-A912-7A564E5DA2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6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SHR LIBER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1043</Words>
  <Application>Microsoft Office PowerPoint</Application>
  <PresentationFormat>On-screen Show (4:3)</PresentationFormat>
  <Paragraphs>172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DASHR LIBERTY</vt:lpstr>
      <vt:lpstr>Leading Change Management:  Models for Making Change </vt:lpstr>
      <vt:lpstr>Three Models for Making Change</vt:lpstr>
      <vt:lpstr>A Basic Tool: Planning</vt:lpstr>
      <vt:lpstr>Kotter’s Eight Stages of Change</vt:lpstr>
      <vt:lpstr>1. Establish a sense of urgency</vt:lpstr>
      <vt:lpstr>2. Create a guiding coalition</vt:lpstr>
      <vt:lpstr>3. Develop a vision and strategy</vt:lpstr>
      <vt:lpstr>4. Communicate the change vision </vt:lpstr>
      <vt:lpstr>5. Empower Broad Action</vt:lpstr>
      <vt:lpstr>6. Achieve short-term wins</vt:lpstr>
      <vt:lpstr>7. Solidify gains and achieve more change </vt:lpstr>
      <vt:lpstr>8. Anchor changes in the culture</vt:lpstr>
      <vt:lpstr>Change as Process Improvement: Lean Six Sigma “DMAIC” Method</vt:lpstr>
      <vt:lpstr>Complex Change: Spiral Development</vt:lpstr>
    </vt:vector>
  </TitlesOfParts>
  <Company>The U.S. Department of the Treasury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Cultural Change Within The Organization: Change Management</dc:title>
  <dc:creator>Anita Blair</dc:creator>
  <cp:lastModifiedBy>jhornste</cp:lastModifiedBy>
  <cp:revision>69</cp:revision>
  <cp:lastPrinted>2011-11-01T12:39:29Z</cp:lastPrinted>
  <dcterms:created xsi:type="dcterms:W3CDTF">2011-08-17T17:53:15Z</dcterms:created>
  <dcterms:modified xsi:type="dcterms:W3CDTF">2013-09-18T17:47:27Z</dcterms:modified>
</cp:coreProperties>
</file>