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Lst>
  <p:notesMasterIdLst>
    <p:notesMasterId r:id="rId35"/>
  </p:notesMasterIdLst>
  <p:handoutMasterIdLst>
    <p:handoutMasterId r:id="rId36"/>
  </p:handoutMasterIdLst>
  <p:sldIdLst>
    <p:sldId id="256" r:id="rId2"/>
    <p:sldId id="258" r:id="rId3"/>
    <p:sldId id="290" r:id="rId4"/>
    <p:sldId id="291" r:id="rId5"/>
    <p:sldId id="292" r:id="rId6"/>
    <p:sldId id="293" r:id="rId7"/>
    <p:sldId id="294" r:id="rId8"/>
    <p:sldId id="295" r:id="rId9"/>
    <p:sldId id="296" r:id="rId10"/>
    <p:sldId id="277" r:id="rId11"/>
    <p:sldId id="297" r:id="rId12"/>
    <p:sldId id="298" r:id="rId13"/>
    <p:sldId id="283" r:id="rId14"/>
    <p:sldId id="299" r:id="rId15"/>
    <p:sldId id="300" r:id="rId16"/>
    <p:sldId id="312" r:id="rId17"/>
    <p:sldId id="313" r:id="rId18"/>
    <p:sldId id="301" r:id="rId19"/>
    <p:sldId id="302" r:id="rId20"/>
    <p:sldId id="285" r:id="rId21"/>
    <p:sldId id="289" r:id="rId22"/>
    <p:sldId id="303" r:id="rId23"/>
    <p:sldId id="286" r:id="rId24"/>
    <p:sldId id="305" r:id="rId25"/>
    <p:sldId id="306" r:id="rId26"/>
    <p:sldId id="307" r:id="rId27"/>
    <p:sldId id="308" r:id="rId28"/>
    <p:sldId id="304" r:id="rId29"/>
    <p:sldId id="310" r:id="rId30"/>
    <p:sldId id="311" r:id="rId31"/>
    <p:sldId id="309" r:id="rId32"/>
    <p:sldId id="287" r:id="rId33"/>
    <p:sldId id="268" r:id="rId34"/>
  </p:sldIdLst>
  <p:sldSz cx="12192000" cy="6858000"/>
  <p:notesSz cx="6858000" cy="9144000"/>
  <p:embeddedFontLst>
    <p:embeddedFont>
      <p:font typeface="Constantia" panose="02030602050306030303"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Palatino Linotype" panose="02040502050505030304" pitchFamily="18" charset="0"/>
      <p:regular r:id="rId45"/>
      <p:bold r:id="rId46"/>
      <p:italic r:id="rId47"/>
      <p:boldItalic r:id="rId48"/>
    </p:embeddedFont>
    <p:embeddedFont>
      <p:font typeface="Gill Sans MT" panose="020B0502020104020203" pitchFamily="34" charset="0"/>
      <p:regular r:id="rId49"/>
      <p:bold r:id="rId50"/>
      <p:italic r:id="rId51"/>
      <p:boldItalic r:id="rId52"/>
    </p:embeddedFont>
    <p:embeddedFont>
      <p:font typeface="Trebuchet MS" panose="020B060302020202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Polly" initials="LP" lastIdx="20" clrIdx="0">
    <p:extLst>
      <p:ext uri="{19B8F6BF-5375-455C-9EA6-DF929625EA0E}">
        <p15:presenceInfo xmlns:p15="http://schemas.microsoft.com/office/powerpoint/2012/main" userId="S-1-5-21-2124760015-2074830103-1617787245-9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DBE4"/>
    <a:srgbClr val="23356B"/>
    <a:srgbClr val="77787B"/>
    <a:srgbClr val="BB9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autoAdjust="0"/>
    <p:restoredTop sz="95501" autoAdjust="0"/>
  </p:normalViewPr>
  <p:slideViewPr>
    <p:cSldViewPr snapToGrid="0" showGuides="1">
      <p:cViewPr varScale="1">
        <p:scale>
          <a:sx n="88" d="100"/>
          <a:sy n="88" d="100"/>
        </p:scale>
        <p:origin x="60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2"/>
    </p:cViewPr>
  </p:sorterViewPr>
  <p:notesViewPr>
    <p:cSldViewPr snapToGrid="0" showGuides="1">
      <p:cViewPr varScale="1">
        <p:scale>
          <a:sx n="53" d="100"/>
          <a:sy n="53" d="100"/>
        </p:scale>
        <p:origin x="265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5125544752915279E-2"/>
          <c:y val="0.10866978455208363"/>
          <c:w val="0.90879203479846704"/>
          <c:h val="0.7854761167943024"/>
        </c:manualLayout>
      </c:layout>
      <c:lineChart>
        <c:grouping val="standard"/>
        <c:varyColors val="0"/>
        <c:ser>
          <c:idx val="0"/>
          <c:order val="0"/>
          <c:spPr>
            <a:ln w="28575" cap="rnd">
              <a:solidFill>
                <a:schemeClr val="accent2"/>
              </a:solidFill>
              <a:round/>
            </a:ln>
            <a:effectLst/>
          </c:spPr>
          <c:marker>
            <c:symbol val="none"/>
          </c:marker>
          <c:cat>
            <c:numRef>
              <c:f>Sheet1!$B$2:$E$2</c:f>
              <c:numCache>
                <c:formatCode>General</c:formatCode>
                <c:ptCount val="4"/>
                <c:pt idx="0">
                  <c:v>2012</c:v>
                </c:pt>
                <c:pt idx="1">
                  <c:v>2013</c:v>
                </c:pt>
                <c:pt idx="2">
                  <c:v>2014</c:v>
                </c:pt>
                <c:pt idx="3">
                  <c:v>2015</c:v>
                </c:pt>
              </c:numCache>
            </c:numRef>
          </c:cat>
          <c:val>
            <c:numRef>
              <c:f>Sheet1!$B$3:$E$3</c:f>
              <c:numCache>
                <c:formatCode>General</c:formatCode>
                <c:ptCount val="4"/>
                <c:pt idx="0">
                  <c:v>80</c:v>
                </c:pt>
                <c:pt idx="1">
                  <c:v>76</c:v>
                </c:pt>
                <c:pt idx="2">
                  <c:v>76</c:v>
                </c:pt>
                <c:pt idx="3">
                  <c:v>68</c:v>
                </c:pt>
              </c:numCache>
            </c:numRef>
          </c:val>
          <c:smooth val="0"/>
        </c:ser>
        <c:dLbls>
          <c:showLegendKey val="0"/>
          <c:showVal val="0"/>
          <c:showCatName val="0"/>
          <c:showSerName val="0"/>
          <c:showPercent val="0"/>
          <c:showBubbleSize val="0"/>
        </c:dLbls>
        <c:smooth val="0"/>
        <c:axId val="127070488"/>
        <c:axId val="127070880"/>
      </c:lineChart>
      <c:catAx>
        <c:axId val="127070488"/>
        <c:scaling>
          <c:orientation val="minMax"/>
        </c:scaling>
        <c:delete val="0"/>
        <c:axPos val="b"/>
        <c:numFmt formatCode="General" sourceLinked="1"/>
        <c:majorTickMark val="none"/>
        <c:minorTickMark val="none"/>
        <c:tickLblPos val="nextTo"/>
        <c:spPr>
          <a:noFill/>
          <a:ln w="9525" cap="flat" cmpd="sng" algn="ctr">
            <a:solidFill>
              <a:schemeClr val="accent1">
                <a:lumMod val="50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7070880"/>
        <c:crosses val="autoZero"/>
        <c:auto val="1"/>
        <c:lblAlgn val="ctr"/>
        <c:lblOffset val="100"/>
        <c:noMultiLvlLbl val="0"/>
      </c:catAx>
      <c:valAx>
        <c:axId val="12707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cmpd="sng">
            <a:solidFill>
              <a:schemeClr val="accent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7070488"/>
        <c:crosses val="autoZero"/>
        <c:crossBetween val="between"/>
        <c:majorUnit val="4"/>
      </c:valAx>
      <c:spPr>
        <a:noFill/>
        <a:ln cmpd="sng">
          <a:solidFill>
            <a:schemeClr val="accent1">
              <a:lumMod val="75000"/>
            </a:schemeClr>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5125544752915279E-2"/>
          <c:y val="0.10866978455208363"/>
          <c:w val="0.90879203479846704"/>
          <c:h val="0.7854761167943024"/>
        </c:manualLayout>
      </c:layout>
      <c:lineChart>
        <c:grouping val="standard"/>
        <c:varyColors val="0"/>
        <c:ser>
          <c:idx val="0"/>
          <c:order val="0"/>
          <c:spPr>
            <a:ln w="28575" cap="rnd">
              <a:solidFill>
                <a:schemeClr val="accent2"/>
              </a:solidFill>
              <a:round/>
            </a:ln>
            <a:effectLst/>
          </c:spPr>
          <c:marker>
            <c:symbol val="none"/>
          </c:marker>
          <c:cat>
            <c:numRef>
              <c:f>Sheet1!$B$2:$E$2</c:f>
              <c:numCache>
                <c:formatCode>General</c:formatCode>
                <c:ptCount val="4"/>
                <c:pt idx="0">
                  <c:v>2012</c:v>
                </c:pt>
                <c:pt idx="1">
                  <c:v>2013</c:v>
                </c:pt>
                <c:pt idx="2">
                  <c:v>2014</c:v>
                </c:pt>
                <c:pt idx="3">
                  <c:v>2015</c:v>
                </c:pt>
              </c:numCache>
            </c:numRef>
          </c:cat>
          <c:val>
            <c:numRef>
              <c:f>Sheet1!$B$3:$E$3</c:f>
              <c:numCache>
                <c:formatCode>General</c:formatCode>
                <c:ptCount val="4"/>
                <c:pt idx="0">
                  <c:v>80</c:v>
                </c:pt>
                <c:pt idx="1">
                  <c:v>76</c:v>
                </c:pt>
                <c:pt idx="2">
                  <c:v>76</c:v>
                </c:pt>
                <c:pt idx="3">
                  <c:v>68</c:v>
                </c:pt>
              </c:numCache>
            </c:numRef>
          </c:val>
          <c:smooth val="0"/>
        </c:ser>
        <c:dLbls>
          <c:showLegendKey val="0"/>
          <c:showVal val="0"/>
          <c:showCatName val="0"/>
          <c:showSerName val="0"/>
          <c:showPercent val="0"/>
          <c:showBubbleSize val="0"/>
        </c:dLbls>
        <c:smooth val="0"/>
        <c:axId val="127072056"/>
        <c:axId val="127072448"/>
      </c:lineChart>
      <c:catAx>
        <c:axId val="127072056"/>
        <c:scaling>
          <c:orientation val="minMax"/>
        </c:scaling>
        <c:delete val="0"/>
        <c:axPos val="b"/>
        <c:numFmt formatCode="General" sourceLinked="1"/>
        <c:majorTickMark val="none"/>
        <c:minorTickMark val="none"/>
        <c:tickLblPos val="nextTo"/>
        <c:spPr>
          <a:noFill/>
          <a:ln w="9525" cap="flat" cmpd="sng" algn="ctr">
            <a:solidFill>
              <a:schemeClr val="accent1">
                <a:lumMod val="50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7072448"/>
        <c:crosses val="autoZero"/>
        <c:auto val="1"/>
        <c:lblAlgn val="ctr"/>
        <c:lblOffset val="100"/>
        <c:noMultiLvlLbl val="0"/>
      </c:catAx>
      <c:valAx>
        <c:axId val="12707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cmpd="sng">
            <a:solidFill>
              <a:schemeClr val="accent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7072056"/>
        <c:crosses val="autoZero"/>
        <c:crossBetween val="between"/>
        <c:majorUnit val="4"/>
      </c:valAx>
      <c:spPr>
        <a:noFill/>
        <a:ln cmpd="sng">
          <a:solidFill>
            <a:schemeClr val="accent1">
              <a:lumMod val="75000"/>
            </a:schemeClr>
          </a:solid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D47E3-9922-4361-A213-1AEE9A4AD92D}" type="doc">
      <dgm:prSet loTypeId="urn:microsoft.com/office/officeart/2009/3/layout/StepUpProcess" loCatId="process" qsTypeId="urn:microsoft.com/office/officeart/2005/8/quickstyle/3d1" qsCatId="3D" csTypeId="urn:microsoft.com/office/officeart/2005/8/colors/accent4_3" csCatId="accent4" phldr="1"/>
      <dgm:spPr/>
      <dgm:t>
        <a:bodyPr/>
        <a:lstStyle/>
        <a:p>
          <a:endParaRPr lang="en-US"/>
        </a:p>
      </dgm:t>
    </dgm:pt>
    <dgm:pt modelId="{99B61E94-3C90-4BE8-A22D-1D5AD8CABDA8}">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1          Ad-hoc</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DAB936D6-DA91-4AF4-B84C-A9FA743C36A2}" type="parTrans" cxnId="{013BBBF6-0D95-4099-92CD-9A1221F22BCF}">
      <dgm:prSet/>
      <dgm:spPr/>
      <dgm:t>
        <a:bodyPr/>
        <a:lstStyle/>
        <a:p>
          <a:endParaRPr lang="en-US"/>
        </a:p>
      </dgm:t>
    </dgm:pt>
    <dgm:pt modelId="{B792E794-8735-453C-B396-9DD89391BDCD}" type="sibTrans" cxnId="{013BBBF6-0D95-4099-92CD-9A1221F22BCF}">
      <dgm:prSet/>
      <dgm:spPr/>
      <dgm:t>
        <a:bodyPr/>
        <a:lstStyle/>
        <a:p>
          <a:endParaRPr lang="en-US"/>
        </a:p>
      </dgm:t>
    </dgm:pt>
    <dgm:pt modelId="{3769A902-B72E-4584-96A7-45B212427C60}">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2</a:t>
          </a:r>
        </a:p>
        <a:p>
          <a:r>
            <a:rPr lang="en-US" sz="2400" dirty="0" smtClean="0">
              <a:solidFill>
                <a:srgbClr val="000000"/>
              </a:solidFill>
              <a:latin typeface="Times New Roman" panose="02020603050405020304" pitchFamily="18" charset="0"/>
              <a:cs typeface="Times New Roman" panose="02020603050405020304" pitchFamily="18" charset="0"/>
            </a:rPr>
            <a:t>Defined</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1192C56E-F86C-47D5-BD14-54B6694CF399}" type="parTrans" cxnId="{DE59F822-FDDE-4A98-8991-2818EEF97C3D}">
      <dgm:prSet/>
      <dgm:spPr/>
      <dgm:t>
        <a:bodyPr/>
        <a:lstStyle/>
        <a:p>
          <a:endParaRPr lang="en-US"/>
        </a:p>
      </dgm:t>
    </dgm:pt>
    <dgm:pt modelId="{07FE5FEE-9A7F-4177-8796-F8981587D07E}" type="sibTrans" cxnId="{DE59F822-FDDE-4A98-8991-2818EEF97C3D}">
      <dgm:prSet/>
      <dgm:spPr/>
      <dgm:t>
        <a:bodyPr/>
        <a:lstStyle/>
        <a:p>
          <a:endParaRPr lang="en-US"/>
        </a:p>
      </dgm:t>
    </dgm:pt>
    <dgm:pt modelId="{5239D29C-FB16-48BB-98A0-B46AA07A4671}">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3 Consistently Implemented</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98ED8764-1683-4B50-BCED-E3E3492DC7C8}" type="parTrans" cxnId="{A8699BAB-9647-49ED-AE54-E0FACCC637A6}">
      <dgm:prSet/>
      <dgm:spPr/>
      <dgm:t>
        <a:bodyPr/>
        <a:lstStyle/>
        <a:p>
          <a:endParaRPr lang="en-US"/>
        </a:p>
      </dgm:t>
    </dgm:pt>
    <dgm:pt modelId="{A3F06812-6F4A-40E9-925C-E89C5C690BDB}" type="sibTrans" cxnId="{A8699BAB-9647-49ED-AE54-E0FACCC637A6}">
      <dgm:prSet/>
      <dgm:spPr/>
      <dgm:t>
        <a:bodyPr/>
        <a:lstStyle/>
        <a:p>
          <a:endParaRPr lang="en-US"/>
        </a:p>
      </dgm:t>
    </dgm:pt>
    <dgm:pt modelId="{C2CC9554-B664-44EF-A441-8780D388D6E5}">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4 Managed &amp; Measurable</a:t>
          </a:r>
          <a:r>
            <a:rPr lang="en-US" sz="2600" dirty="0" smtClean="0"/>
            <a:t>	</a:t>
          </a:r>
          <a:endParaRPr lang="en-US" sz="2600" dirty="0"/>
        </a:p>
      </dgm:t>
    </dgm:pt>
    <dgm:pt modelId="{55BA01C1-8B69-4875-9994-91C0AA8463AC}" type="parTrans" cxnId="{AC8935AF-BFC8-4B3F-93D7-33D733B49377}">
      <dgm:prSet/>
      <dgm:spPr/>
      <dgm:t>
        <a:bodyPr/>
        <a:lstStyle/>
        <a:p>
          <a:endParaRPr lang="en-US"/>
        </a:p>
      </dgm:t>
    </dgm:pt>
    <dgm:pt modelId="{C10EC1DA-D122-4E0D-8D7B-9EB95BAE4EF6}" type="sibTrans" cxnId="{AC8935AF-BFC8-4B3F-93D7-33D733B49377}">
      <dgm:prSet/>
      <dgm:spPr/>
      <dgm:t>
        <a:bodyPr/>
        <a:lstStyle/>
        <a:p>
          <a:endParaRPr lang="en-US"/>
        </a:p>
      </dgm:t>
    </dgm:pt>
    <dgm:pt modelId="{47738B7D-547C-44DD-A923-401109F92C58}">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5 Optimized</a:t>
          </a:r>
          <a:r>
            <a:rPr lang="en-US" sz="2900" dirty="0" smtClean="0">
              <a:solidFill>
                <a:srgbClr val="000000"/>
              </a:solidFill>
            </a:rPr>
            <a:t>	</a:t>
          </a:r>
          <a:endParaRPr lang="en-US" sz="2900" dirty="0">
            <a:solidFill>
              <a:srgbClr val="000000"/>
            </a:solidFill>
          </a:endParaRPr>
        </a:p>
      </dgm:t>
    </dgm:pt>
    <dgm:pt modelId="{B97BA801-7D8D-485D-946F-43447D084E20}" type="parTrans" cxnId="{AA7A3779-568B-4CF8-BBAA-DBF5EFB3483C}">
      <dgm:prSet/>
      <dgm:spPr/>
      <dgm:t>
        <a:bodyPr/>
        <a:lstStyle/>
        <a:p>
          <a:endParaRPr lang="en-US"/>
        </a:p>
      </dgm:t>
    </dgm:pt>
    <dgm:pt modelId="{7A0C4326-6372-46B8-A448-5D58FA9E8E02}" type="sibTrans" cxnId="{AA7A3779-568B-4CF8-BBAA-DBF5EFB3483C}">
      <dgm:prSet/>
      <dgm:spPr/>
      <dgm:t>
        <a:bodyPr/>
        <a:lstStyle/>
        <a:p>
          <a:endParaRPr lang="en-US"/>
        </a:p>
      </dgm:t>
    </dgm:pt>
    <dgm:pt modelId="{C1FD9217-3FF2-4FF4-9D5D-80EDF72BD681}" type="pres">
      <dgm:prSet presAssocID="{5DBD47E3-9922-4361-A213-1AEE9A4AD92D}" presName="rootnode" presStyleCnt="0">
        <dgm:presLayoutVars>
          <dgm:chMax/>
          <dgm:chPref/>
          <dgm:dir/>
          <dgm:animLvl val="lvl"/>
        </dgm:presLayoutVars>
      </dgm:prSet>
      <dgm:spPr/>
      <dgm:t>
        <a:bodyPr/>
        <a:lstStyle/>
        <a:p>
          <a:endParaRPr lang="en-US"/>
        </a:p>
      </dgm:t>
    </dgm:pt>
    <dgm:pt modelId="{8FDB83E1-04C7-4A91-996D-B9BFDCB881C4}" type="pres">
      <dgm:prSet presAssocID="{99B61E94-3C90-4BE8-A22D-1D5AD8CABDA8}" presName="composite" presStyleCnt="0"/>
      <dgm:spPr/>
    </dgm:pt>
    <dgm:pt modelId="{2B9CD419-B7C6-4060-9B6D-1A0FFC3D97AB}" type="pres">
      <dgm:prSet presAssocID="{99B61E94-3C90-4BE8-A22D-1D5AD8CABDA8}" presName="LShape" presStyleLbl="alignNode1" presStyleIdx="0" presStyleCnt="9"/>
      <dgm:spPr>
        <a:solidFill>
          <a:schemeClr val="tx1">
            <a:lumMod val="20000"/>
            <a:lumOff val="80000"/>
          </a:schemeClr>
        </a:solidFill>
      </dgm:spPr>
    </dgm:pt>
    <dgm:pt modelId="{33526BE2-7A0A-4E76-9231-73362F2B155C}" type="pres">
      <dgm:prSet presAssocID="{99B61E94-3C90-4BE8-A22D-1D5AD8CABDA8}" presName="ParentText" presStyleLbl="revTx" presStyleIdx="0" presStyleCnt="5">
        <dgm:presLayoutVars>
          <dgm:chMax val="0"/>
          <dgm:chPref val="0"/>
          <dgm:bulletEnabled val="1"/>
        </dgm:presLayoutVars>
      </dgm:prSet>
      <dgm:spPr/>
      <dgm:t>
        <a:bodyPr/>
        <a:lstStyle/>
        <a:p>
          <a:endParaRPr lang="en-US"/>
        </a:p>
      </dgm:t>
    </dgm:pt>
    <dgm:pt modelId="{F4F2B286-5181-44DD-BE3B-4564FDBB2999}" type="pres">
      <dgm:prSet presAssocID="{99B61E94-3C90-4BE8-A22D-1D5AD8CABDA8}" presName="Triangle" presStyleLbl="alignNode1" presStyleIdx="1" presStyleCnt="9"/>
      <dgm:spPr>
        <a:solidFill>
          <a:schemeClr val="bg1"/>
        </a:solidFill>
        <a:ln>
          <a:solidFill>
            <a:schemeClr val="bg1"/>
          </a:solidFill>
        </a:ln>
      </dgm:spPr>
    </dgm:pt>
    <dgm:pt modelId="{025B0EFA-24E7-4830-84AA-418809B4228C}" type="pres">
      <dgm:prSet presAssocID="{B792E794-8735-453C-B396-9DD89391BDCD}" presName="sibTrans" presStyleCnt="0"/>
      <dgm:spPr/>
    </dgm:pt>
    <dgm:pt modelId="{6419CE3B-3F27-4EC4-8186-7A105BB7592D}" type="pres">
      <dgm:prSet presAssocID="{B792E794-8735-453C-B396-9DD89391BDCD}" presName="space" presStyleCnt="0"/>
      <dgm:spPr/>
    </dgm:pt>
    <dgm:pt modelId="{6FA3A945-C4CC-4D1E-9D80-09FBF6950365}" type="pres">
      <dgm:prSet presAssocID="{3769A902-B72E-4584-96A7-45B212427C60}" presName="composite" presStyleCnt="0"/>
      <dgm:spPr/>
    </dgm:pt>
    <dgm:pt modelId="{388D91CC-2762-494D-85D3-66BD75FCEF71}" type="pres">
      <dgm:prSet presAssocID="{3769A902-B72E-4584-96A7-45B212427C60}" presName="LShape" presStyleLbl="alignNode1" presStyleIdx="2" presStyleCnt="9"/>
      <dgm:spPr>
        <a:solidFill>
          <a:schemeClr val="tx1">
            <a:lumMod val="40000"/>
            <a:lumOff val="60000"/>
          </a:schemeClr>
        </a:solidFill>
      </dgm:spPr>
    </dgm:pt>
    <dgm:pt modelId="{B31B43F1-B629-4890-8D82-36F26B795A62}" type="pres">
      <dgm:prSet presAssocID="{3769A902-B72E-4584-96A7-45B212427C60}" presName="ParentText" presStyleLbl="revTx" presStyleIdx="1" presStyleCnt="5">
        <dgm:presLayoutVars>
          <dgm:chMax val="0"/>
          <dgm:chPref val="0"/>
          <dgm:bulletEnabled val="1"/>
        </dgm:presLayoutVars>
      </dgm:prSet>
      <dgm:spPr/>
      <dgm:t>
        <a:bodyPr/>
        <a:lstStyle/>
        <a:p>
          <a:endParaRPr lang="en-US"/>
        </a:p>
      </dgm:t>
    </dgm:pt>
    <dgm:pt modelId="{81679008-5E1C-4461-A546-1B2DBC89EC02}" type="pres">
      <dgm:prSet presAssocID="{3769A902-B72E-4584-96A7-45B212427C60}" presName="Triangle" presStyleLbl="alignNode1" presStyleIdx="3" presStyleCnt="9"/>
      <dgm:spPr>
        <a:noFill/>
        <a:ln>
          <a:solidFill>
            <a:schemeClr val="bg1"/>
          </a:solidFill>
        </a:ln>
      </dgm:spPr>
    </dgm:pt>
    <dgm:pt modelId="{E2C58433-E161-4990-AAFF-767BBA9B5E7F}" type="pres">
      <dgm:prSet presAssocID="{07FE5FEE-9A7F-4177-8796-F8981587D07E}" presName="sibTrans" presStyleCnt="0"/>
      <dgm:spPr/>
    </dgm:pt>
    <dgm:pt modelId="{E2EA487C-5CB2-49EC-BEC7-B4217E8FEF35}" type="pres">
      <dgm:prSet presAssocID="{07FE5FEE-9A7F-4177-8796-F8981587D07E}" presName="space" presStyleCnt="0"/>
      <dgm:spPr/>
    </dgm:pt>
    <dgm:pt modelId="{5C4A81D9-488C-4F26-82AB-F51359189A45}" type="pres">
      <dgm:prSet presAssocID="{5239D29C-FB16-48BB-98A0-B46AA07A4671}" presName="composite" presStyleCnt="0"/>
      <dgm:spPr/>
    </dgm:pt>
    <dgm:pt modelId="{767E5C62-C4F7-4D38-8CAE-CE73F004AB1D}" type="pres">
      <dgm:prSet presAssocID="{5239D29C-FB16-48BB-98A0-B46AA07A4671}" presName="LShape" presStyleLbl="alignNode1" presStyleIdx="4" presStyleCnt="9"/>
      <dgm:spPr>
        <a:solidFill>
          <a:schemeClr val="tx1">
            <a:lumMod val="60000"/>
            <a:lumOff val="40000"/>
          </a:schemeClr>
        </a:solidFill>
      </dgm:spPr>
    </dgm:pt>
    <dgm:pt modelId="{956C4831-6F1E-4F4C-BD44-99263EBCDFF4}" type="pres">
      <dgm:prSet presAssocID="{5239D29C-FB16-48BB-98A0-B46AA07A4671}" presName="ParentText" presStyleLbl="revTx" presStyleIdx="2" presStyleCnt="5">
        <dgm:presLayoutVars>
          <dgm:chMax val="0"/>
          <dgm:chPref val="0"/>
          <dgm:bulletEnabled val="1"/>
        </dgm:presLayoutVars>
      </dgm:prSet>
      <dgm:spPr/>
      <dgm:t>
        <a:bodyPr/>
        <a:lstStyle/>
        <a:p>
          <a:endParaRPr lang="en-US"/>
        </a:p>
      </dgm:t>
    </dgm:pt>
    <dgm:pt modelId="{F51871B0-4155-4B4A-B50E-AB8B6C7A7D71}" type="pres">
      <dgm:prSet presAssocID="{5239D29C-FB16-48BB-98A0-B46AA07A4671}" presName="Triangle" presStyleLbl="alignNode1" presStyleIdx="5" presStyleCnt="9"/>
      <dgm:spPr>
        <a:solidFill>
          <a:schemeClr val="bg1"/>
        </a:solidFill>
        <a:ln>
          <a:solidFill>
            <a:schemeClr val="bg1"/>
          </a:solidFill>
        </a:ln>
      </dgm:spPr>
    </dgm:pt>
    <dgm:pt modelId="{6100C85D-E6AA-4C95-99FA-563877D37AC2}" type="pres">
      <dgm:prSet presAssocID="{A3F06812-6F4A-40E9-925C-E89C5C690BDB}" presName="sibTrans" presStyleCnt="0"/>
      <dgm:spPr/>
    </dgm:pt>
    <dgm:pt modelId="{EF9119D8-FA1F-4AC8-8799-0834FF6351BA}" type="pres">
      <dgm:prSet presAssocID="{A3F06812-6F4A-40E9-925C-E89C5C690BDB}" presName="space" presStyleCnt="0"/>
      <dgm:spPr/>
    </dgm:pt>
    <dgm:pt modelId="{DAC7C510-D31C-4F0E-8374-5820BFB27702}" type="pres">
      <dgm:prSet presAssocID="{C2CC9554-B664-44EF-A441-8780D388D6E5}" presName="composite" presStyleCnt="0"/>
      <dgm:spPr/>
    </dgm:pt>
    <dgm:pt modelId="{D7E7505F-25E4-44D4-A7AC-674FFBFE40F7}" type="pres">
      <dgm:prSet presAssocID="{C2CC9554-B664-44EF-A441-8780D388D6E5}" presName="LShape" presStyleLbl="alignNode1" presStyleIdx="6" presStyleCnt="9" custLinFactNeighborX="166" custLinFactNeighborY="-1494"/>
      <dgm:spPr>
        <a:solidFill>
          <a:schemeClr val="tx1">
            <a:lumMod val="75000"/>
          </a:schemeClr>
        </a:solidFill>
      </dgm:spPr>
    </dgm:pt>
    <dgm:pt modelId="{BBB339EF-B03C-4F62-8EC1-25CA8AB7C888}" type="pres">
      <dgm:prSet presAssocID="{C2CC9554-B664-44EF-A441-8780D388D6E5}" presName="ParentText" presStyleLbl="revTx" presStyleIdx="3" presStyleCnt="5">
        <dgm:presLayoutVars>
          <dgm:chMax val="0"/>
          <dgm:chPref val="0"/>
          <dgm:bulletEnabled val="1"/>
        </dgm:presLayoutVars>
      </dgm:prSet>
      <dgm:spPr/>
      <dgm:t>
        <a:bodyPr/>
        <a:lstStyle/>
        <a:p>
          <a:endParaRPr lang="en-US"/>
        </a:p>
      </dgm:t>
    </dgm:pt>
    <dgm:pt modelId="{04624144-B027-4C07-849B-4F2A8B67F43D}" type="pres">
      <dgm:prSet presAssocID="{C2CC9554-B664-44EF-A441-8780D388D6E5}" presName="Triangle" presStyleLbl="alignNode1" presStyleIdx="7" presStyleCnt="9"/>
      <dgm:spPr>
        <a:solidFill>
          <a:schemeClr val="bg1"/>
        </a:solidFill>
        <a:ln>
          <a:solidFill>
            <a:schemeClr val="bg1"/>
          </a:solidFill>
        </a:ln>
      </dgm:spPr>
    </dgm:pt>
    <dgm:pt modelId="{F3F6DC32-AB52-4D7B-99D8-6DEA976E1C21}" type="pres">
      <dgm:prSet presAssocID="{C10EC1DA-D122-4E0D-8D7B-9EB95BAE4EF6}" presName="sibTrans" presStyleCnt="0"/>
      <dgm:spPr/>
    </dgm:pt>
    <dgm:pt modelId="{E14D62B4-D939-438E-A92A-C070D22A1C2D}" type="pres">
      <dgm:prSet presAssocID="{C10EC1DA-D122-4E0D-8D7B-9EB95BAE4EF6}" presName="space" presStyleCnt="0"/>
      <dgm:spPr/>
    </dgm:pt>
    <dgm:pt modelId="{BD8EFD6D-8BE1-4818-94D3-82607A1F03B3}" type="pres">
      <dgm:prSet presAssocID="{47738B7D-547C-44DD-A923-401109F92C58}" presName="composite" presStyleCnt="0"/>
      <dgm:spPr/>
    </dgm:pt>
    <dgm:pt modelId="{E5C00197-CAB0-411A-ADC0-BA253F6F6077}" type="pres">
      <dgm:prSet presAssocID="{47738B7D-547C-44DD-A923-401109F92C58}" presName="LShape" presStyleLbl="alignNode1" presStyleIdx="8" presStyleCnt="9"/>
      <dgm:spPr>
        <a:solidFill>
          <a:schemeClr val="tx1">
            <a:lumMod val="50000"/>
          </a:schemeClr>
        </a:solidFill>
      </dgm:spPr>
    </dgm:pt>
    <dgm:pt modelId="{7DD1C894-32ED-4B0B-907C-EE0206E7DE06}" type="pres">
      <dgm:prSet presAssocID="{47738B7D-547C-44DD-A923-401109F92C58}" presName="ParentText" presStyleLbl="revTx" presStyleIdx="4" presStyleCnt="5">
        <dgm:presLayoutVars>
          <dgm:chMax val="0"/>
          <dgm:chPref val="0"/>
          <dgm:bulletEnabled val="1"/>
        </dgm:presLayoutVars>
      </dgm:prSet>
      <dgm:spPr/>
      <dgm:t>
        <a:bodyPr/>
        <a:lstStyle/>
        <a:p>
          <a:endParaRPr lang="en-US"/>
        </a:p>
      </dgm:t>
    </dgm:pt>
  </dgm:ptLst>
  <dgm:cxnLst>
    <dgm:cxn modelId="{013BBBF6-0D95-4099-92CD-9A1221F22BCF}" srcId="{5DBD47E3-9922-4361-A213-1AEE9A4AD92D}" destId="{99B61E94-3C90-4BE8-A22D-1D5AD8CABDA8}" srcOrd="0" destOrd="0" parTransId="{DAB936D6-DA91-4AF4-B84C-A9FA743C36A2}" sibTransId="{B792E794-8735-453C-B396-9DD89391BDCD}"/>
    <dgm:cxn modelId="{AA7A3779-568B-4CF8-BBAA-DBF5EFB3483C}" srcId="{5DBD47E3-9922-4361-A213-1AEE9A4AD92D}" destId="{47738B7D-547C-44DD-A923-401109F92C58}" srcOrd="4" destOrd="0" parTransId="{B97BA801-7D8D-485D-946F-43447D084E20}" sibTransId="{7A0C4326-6372-46B8-A448-5D58FA9E8E02}"/>
    <dgm:cxn modelId="{CCEC8924-6010-41E9-AF22-AA82BE642978}" type="presOf" srcId="{5239D29C-FB16-48BB-98A0-B46AA07A4671}" destId="{956C4831-6F1E-4F4C-BD44-99263EBCDFF4}" srcOrd="0" destOrd="0" presId="urn:microsoft.com/office/officeart/2009/3/layout/StepUpProcess"/>
    <dgm:cxn modelId="{CDD8C43C-A861-4231-87DD-1AC1F314D63D}" type="presOf" srcId="{99B61E94-3C90-4BE8-A22D-1D5AD8CABDA8}" destId="{33526BE2-7A0A-4E76-9231-73362F2B155C}" srcOrd="0" destOrd="0" presId="urn:microsoft.com/office/officeart/2009/3/layout/StepUpProcess"/>
    <dgm:cxn modelId="{2545ECE8-1379-4D8A-B275-417ACB087643}" type="presOf" srcId="{3769A902-B72E-4584-96A7-45B212427C60}" destId="{B31B43F1-B629-4890-8D82-36F26B795A62}" srcOrd="0" destOrd="0" presId="urn:microsoft.com/office/officeart/2009/3/layout/StepUpProcess"/>
    <dgm:cxn modelId="{F66F3918-5865-4B4C-84A6-28CB9E5B300A}" type="presOf" srcId="{47738B7D-547C-44DD-A923-401109F92C58}" destId="{7DD1C894-32ED-4B0B-907C-EE0206E7DE06}" srcOrd="0" destOrd="0" presId="urn:microsoft.com/office/officeart/2009/3/layout/StepUpProcess"/>
    <dgm:cxn modelId="{2CBF7D3B-87DA-49FE-A087-BFBD7D2915D9}" type="presOf" srcId="{5DBD47E3-9922-4361-A213-1AEE9A4AD92D}" destId="{C1FD9217-3FF2-4FF4-9D5D-80EDF72BD681}" srcOrd="0" destOrd="0" presId="urn:microsoft.com/office/officeart/2009/3/layout/StepUpProcess"/>
    <dgm:cxn modelId="{91343F38-D634-4F88-8CBB-A4379493DD23}" type="presOf" srcId="{C2CC9554-B664-44EF-A441-8780D388D6E5}" destId="{BBB339EF-B03C-4F62-8EC1-25CA8AB7C888}" srcOrd="0" destOrd="0" presId="urn:microsoft.com/office/officeart/2009/3/layout/StepUpProcess"/>
    <dgm:cxn modelId="{DE59F822-FDDE-4A98-8991-2818EEF97C3D}" srcId="{5DBD47E3-9922-4361-A213-1AEE9A4AD92D}" destId="{3769A902-B72E-4584-96A7-45B212427C60}" srcOrd="1" destOrd="0" parTransId="{1192C56E-F86C-47D5-BD14-54B6694CF399}" sibTransId="{07FE5FEE-9A7F-4177-8796-F8981587D07E}"/>
    <dgm:cxn modelId="{AC8935AF-BFC8-4B3F-93D7-33D733B49377}" srcId="{5DBD47E3-9922-4361-A213-1AEE9A4AD92D}" destId="{C2CC9554-B664-44EF-A441-8780D388D6E5}" srcOrd="3" destOrd="0" parTransId="{55BA01C1-8B69-4875-9994-91C0AA8463AC}" sibTransId="{C10EC1DA-D122-4E0D-8D7B-9EB95BAE4EF6}"/>
    <dgm:cxn modelId="{A8699BAB-9647-49ED-AE54-E0FACCC637A6}" srcId="{5DBD47E3-9922-4361-A213-1AEE9A4AD92D}" destId="{5239D29C-FB16-48BB-98A0-B46AA07A4671}" srcOrd="2" destOrd="0" parTransId="{98ED8764-1683-4B50-BCED-E3E3492DC7C8}" sibTransId="{A3F06812-6F4A-40E9-925C-E89C5C690BDB}"/>
    <dgm:cxn modelId="{4F523D06-1DEF-4100-A594-253B08866283}" type="presParOf" srcId="{C1FD9217-3FF2-4FF4-9D5D-80EDF72BD681}" destId="{8FDB83E1-04C7-4A91-996D-B9BFDCB881C4}" srcOrd="0" destOrd="0" presId="urn:microsoft.com/office/officeart/2009/3/layout/StepUpProcess"/>
    <dgm:cxn modelId="{2D2D934A-1AC3-4133-883D-65998815C0FA}" type="presParOf" srcId="{8FDB83E1-04C7-4A91-996D-B9BFDCB881C4}" destId="{2B9CD419-B7C6-4060-9B6D-1A0FFC3D97AB}" srcOrd="0" destOrd="0" presId="urn:microsoft.com/office/officeart/2009/3/layout/StepUpProcess"/>
    <dgm:cxn modelId="{A6882832-8221-499D-8B5A-F90AAE5A689C}" type="presParOf" srcId="{8FDB83E1-04C7-4A91-996D-B9BFDCB881C4}" destId="{33526BE2-7A0A-4E76-9231-73362F2B155C}" srcOrd="1" destOrd="0" presId="urn:microsoft.com/office/officeart/2009/3/layout/StepUpProcess"/>
    <dgm:cxn modelId="{26F77784-9710-4A79-9451-F3ADB457778A}" type="presParOf" srcId="{8FDB83E1-04C7-4A91-996D-B9BFDCB881C4}" destId="{F4F2B286-5181-44DD-BE3B-4564FDBB2999}" srcOrd="2" destOrd="0" presId="urn:microsoft.com/office/officeart/2009/3/layout/StepUpProcess"/>
    <dgm:cxn modelId="{FCD6C895-8BA0-446B-8661-1B5CA9D6B50C}" type="presParOf" srcId="{C1FD9217-3FF2-4FF4-9D5D-80EDF72BD681}" destId="{025B0EFA-24E7-4830-84AA-418809B4228C}" srcOrd="1" destOrd="0" presId="urn:microsoft.com/office/officeart/2009/3/layout/StepUpProcess"/>
    <dgm:cxn modelId="{8CAB2AE6-63B7-4F08-83C8-E7046F02FA69}" type="presParOf" srcId="{025B0EFA-24E7-4830-84AA-418809B4228C}" destId="{6419CE3B-3F27-4EC4-8186-7A105BB7592D}" srcOrd="0" destOrd="0" presId="urn:microsoft.com/office/officeart/2009/3/layout/StepUpProcess"/>
    <dgm:cxn modelId="{9683D7B5-FBF8-4ED8-8FEB-80799399CEF2}" type="presParOf" srcId="{C1FD9217-3FF2-4FF4-9D5D-80EDF72BD681}" destId="{6FA3A945-C4CC-4D1E-9D80-09FBF6950365}" srcOrd="2" destOrd="0" presId="urn:microsoft.com/office/officeart/2009/3/layout/StepUpProcess"/>
    <dgm:cxn modelId="{2B4BA050-8E59-4968-A8CC-E584C1598F2D}" type="presParOf" srcId="{6FA3A945-C4CC-4D1E-9D80-09FBF6950365}" destId="{388D91CC-2762-494D-85D3-66BD75FCEF71}" srcOrd="0" destOrd="0" presId="urn:microsoft.com/office/officeart/2009/3/layout/StepUpProcess"/>
    <dgm:cxn modelId="{97C25CC5-953E-4154-A074-D5928B9FAC64}" type="presParOf" srcId="{6FA3A945-C4CC-4D1E-9D80-09FBF6950365}" destId="{B31B43F1-B629-4890-8D82-36F26B795A62}" srcOrd="1" destOrd="0" presId="urn:microsoft.com/office/officeart/2009/3/layout/StepUpProcess"/>
    <dgm:cxn modelId="{62AEC4FD-B901-4109-853F-B84B362609A4}" type="presParOf" srcId="{6FA3A945-C4CC-4D1E-9D80-09FBF6950365}" destId="{81679008-5E1C-4461-A546-1B2DBC89EC02}" srcOrd="2" destOrd="0" presId="urn:microsoft.com/office/officeart/2009/3/layout/StepUpProcess"/>
    <dgm:cxn modelId="{D0BE5960-7B76-4C51-93F8-4B2C401E4786}" type="presParOf" srcId="{C1FD9217-3FF2-4FF4-9D5D-80EDF72BD681}" destId="{E2C58433-E161-4990-AAFF-767BBA9B5E7F}" srcOrd="3" destOrd="0" presId="urn:microsoft.com/office/officeart/2009/3/layout/StepUpProcess"/>
    <dgm:cxn modelId="{59A68272-EB5A-478A-8B09-8E723D531DD3}" type="presParOf" srcId="{E2C58433-E161-4990-AAFF-767BBA9B5E7F}" destId="{E2EA487C-5CB2-49EC-BEC7-B4217E8FEF35}" srcOrd="0" destOrd="0" presId="urn:microsoft.com/office/officeart/2009/3/layout/StepUpProcess"/>
    <dgm:cxn modelId="{AD72454C-4A68-4C78-8280-F2E1C566D079}" type="presParOf" srcId="{C1FD9217-3FF2-4FF4-9D5D-80EDF72BD681}" destId="{5C4A81D9-488C-4F26-82AB-F51359189A45}" srcOrd="4" destOrd="0" presId="urn:microsoft.com/office/officeart/2009/3/layout/StepUpProcess"/>
    <dgm:cxn modelId="{88639D66-ED7F-4853-9832-5B31564DF242}" type="presParOf" srcId="{5C4A81D9-488C-4F26-82AB-F51359189A45}" destId="{767E5C62-C4F7-4D38-8CAE-CE73F004AB1D}" srcOrd="0" destOrd="0" presId="urn:microsoft.com/office/officeart/2009/3/layout/StepUpProcess"/>
    <dgm:cxn modelId="{989412B5-6823-43F9-B26F-4890C3A22D6B}" type="presParOf" srcId="{5C4A81D9-488C-4F26-82AB-F51359189A45}" destId="{956C4831-6F1E-4F4C-BD44-99263EBCDFF4}" srcOrd="1" destOrd="0" presId="urn:microsoft.com/office/officeart/2009/3/layout/StepUpProcess"/>
    <dgm:cxn modelId="{2A0B1836-3488-48EA-87D7-C287C9455B2A}" type="presParOf" srcId="{5C4A81D9-488C-4F26-82AB-F51359189A45}" destId="{F51871B0-4155-4B4A-B50E-AB8B6C7A7D71}" srcOrd="2" destOrd="0" presId="urn:microsoft.com/office/officeart/2009/3/layout/StepUpProcess"/>
    <dgm:cxn modelId="{518B1B6B-4512-405C-A83E-2B0C554B7BED}" type="presParOf" srcId="{C1FD9217-3FF2-4FF4-9D5D-80EDF72BD681}" destId="{6100C85D-E6AA-4C95-99FA-563877D37AC2}" srcOrd="5" destOrd="0" presId="urn:microsoft.com/office/officeart/2009/3/layout/StepUpProcess"/>
    <dgm:cxn modelId="{380D776A-7AAC-49BC-9351-3AD09F8CD702}" type="presParOf" srcId="{6100C85D-E6AA-4C95-99FA-563877D37AC2}" destId="{EF9119D8-FA1F-4AC8-8799-0834FF6351BA}" srcOrd="0" destOrd="0" presId="urn:microsoft.com/office/officeart/2009/3/layout/StepUpProcess"/>
    <dgm:cxn modelId="{B7C443D9-074B-44C8-B8FE-D2527C32F67E}" type="presParOf" srcId="{C1FD9217-3FF2-4FF4-9D5D-80EDF72BD681}" destId="{DAC7C510-D31C-4F0E-8374-5820BFB27702}" srcOrd="6" destOrd="0" presId="urn:microsoft.com/office/officeart/2009/3/layout/StepUpProcess"/>
    <dgm:cxn modelId="{BBF3F62C-116F-45BC-8E30-6E826542B6A1}" type="presParOf" srcId="{DAC7C510-D31C-4F0E-8374-5820BFB27702}" destId="{D7E7505F-25E4-44D4-A7AC-674FFBFE40F7}" srcOrd="0" destOrd="0" presId="urn:microsoft.com/office/officeart/2009/3/layout/StepUpProcess"/>
    <dgm:cxn modelId="{17EEA03B-3144-413B-B9FD-CAA93CB46DE2}" type="presParOf" srcId="{DAC7C510-D31C-4F0E-8374-5820BFB27702}" destId="{BBB339EF-B03C-4F62-8EC1-25CA8AB7C888}" srcOrd="1" destOrd="0" presId="urn:microsoft.com/office/officeart/2009/3/layout/StepUpProcess"/>
    <dgm:cxn modelId="{277E9570-4FA5-4485-BDE7-D23C9692B2C8}" type="presParOf" srcId="{DAC7C510-D31C-4F0E-8374-5820BFB27702}" destId="{04624144-B027-4C07-849B-4F2A8B67F43D}" srcOrd="2" destOrd="0" presId="urn:microsoft.com/office/officeart/2009/3/layout/StepUpProcess"/>
    <dgm:cxn modelId="{F21FDFCE-23C4-40B8-B033-E0BA0D67F377}" type="presParOf" srcId="{C1FD9217-3FF2-4FF4-9D5D-80EDF72BD681}" destId="{F3F6DC32-AB52-4D7B-99D8-6DEA976E1C21}" srcOrd="7" destOrd="0" presId="urn:microsoft.com/office/officeart/2009/3/layout/StepUpProcess"/>
    <dgm:cxn modelId="{DEFB9ACF-7FE2-4210-9E9F-A61A74AFC017}" type="presParOf" srcId="{F3F6DC32-AB52-4D7B-99D8-6DEA976E1C21}" destId="{E14D62B4-D939-438E-A92A-C070D22A1C2D}" srcOrd="0" destOrd="0" presId="urn:microsoft.com/office/officeart/2009/3/layout/StepUpProcess"/>
    <dgm:cxn modelId="{6512FE32-622C-4B77-971B-19A18006BEFF}" type="presParOf" srcId="{C1FD9217-3FF2-4FF4-9D5D-80EDF72BD681}" destId="{BD8EFD6D-8BE1-4818-94D3-82607A1F03B3}" srcOrd="8" destOrd="0" presId="urn:microsoft.com/office/officeart/2009/3/layout/StepUpProcess"/>
    <dgm:cxn modelId="{ACFC30E2-B9E1-4BAA-8AF9-32D8AF99072A}" type="presParOf" srcId="{BD8EFD6D-8BE1-4818-94D3-82607A1F03B3}" destId="{E5C00197-CAB0-411A-ADC0-BA253F6F6077}" srcOrd="0" destOrd="0" presId="urn:microsoft.com/office/officeart/2009/3/layout/StepUpProcess"/>
    <dgm:cxn modelId="{5F5F32DE-EDF3-4E0C-BEE5-B42DD3C8DB6E}" type="presParOf" srcId="{BD8EFD6D-8BE1-4818-94D3-82607A1F03B3}" destId="{7DD1C894-32ED-4B0B-907C-EE0206E7DE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25247-D33B-44D0-AA16-0A81C2DF7FFA}" type="doc">
      <dgm:prSet loTypeId="urn:microsoft.com/office/officeart/2005/8/layout/funnel1" loCatId="relationship" qsTypeId="urn:microsoft.com/office/officeart/2005/8/quickstyle/simple1" qsCatId="simple" csTypeId="urn:microsoft.com/office/officeart/2005/8/colors/accent0_3" csCatId="mainScheme" phldr="1"/>
      <dgm:spPr/>
      <dgm:t>
        <a:bodyPr/>
        <a:lstStyle/>
        <a:p>
          <a:endParaRPr lang="en-US"/>
        </a:p>
      </dgm:t>
    </dgm:pt>
    <dgm:pt modelId="{4BAFA789-6D37-447B-884F-538F1B835D0F}">
      <dgm:prSet phldrT="[Text]" custT="1"/>
      <dgm:spPr/>
      <dgm:t>
        <a:bodyPr/>
        <a:lstStyle/>
        <a:p>
          <a:r>
            <a:rPr lang="en-US" sz="1400" dirty="0" smtClean="0">
              <a:latin typeface="Times New Roman" panose="02020603050405020304" pitchFamily="18" charset="0"/>
              <a:cs typeface="Times New Roman" panose="02020603050405020304" pitchFamily="18" charset="0"/>
            </a:rPr>
            <a:t>Implement</a:t>
          </a:r>
          <a:endParaRPr lang="en-US" sz="1200" dirty="0">
            <a:latin typeface="Times New Roman" panose="02020603050405020304" pitchFamily="18" charset="0"/>
            <a:cs typeface="Times New Roman" panose="02020603050405020304" pitchFamily="18" charset="0"/>
          </a:endParaRPr>
        </a:p>
      </dgm:t>
    </dgm:pt>
    <dgm:pt modelId="{C1F97F0E-58E8-4111-8C54-46686D3E3F39}" type="parTrans" cxnId="{A3D5A018-F382-4F2F-AD06-778A742BAE71}">
      <dgm:prSet/>
      <dgm:spPr/>
      <dgm:t>
        <a:bodyPr/>
        <a:lstStyle/>
        <a:p>
          <a:endParaRPr lang="en-US"/>
        </a:p>
      </dgm:t>
    </dgm:pt>
    <dgm:pt modelId="{6751ED1C-82F1-46FD-A32B-E6E837014B46}" type="sibTrans" cxnId="{A3D5A018-F382-4F2F-AD06-778A742BAE71}">
      <dgm:prSet/>
      <dgm:spPr/>
      <dgm:t>
        <a:bodyPr/>
        <a:lstStyle/>
        <a:p>
          <a:endParaRPr lang="en-US"/>
        </a:p>
      </dgm:t>
    </dgm:pt>
    <dgm:pt modelId="{010B872A-EA6F-43EE-B2F3-857E277ED91F}">
      <dgm:prSet phldrT="[Text]" custT="1"/>
      <dgm:spPr/>
      <dgm:t>
        <a:bodyPr/>
        <a:lstStyle/>
        <a:p>
          <a:r>
            <a:rPr lang="en-US" sz="1400" dirty="0" smtClean="0">
              <a:latin typeface="Times New Roman" panose="02020603050405020304" pitchFamily="18" charset="0"/>
              <a:cs typeface="Times New Roman" panose="02020603050405020304" pitchFamily="18" charset="0"/>
            </a:rPr>
            <a:t>Operate</a:t>
          </a:r>
          <a:endParaRPr lang="en-US" sz="1400" dirty="0">
            <a:latin typeface="Times New Roman" panose="02020603050405020304" pitchFamily="18" charset="0"/>
            <a:cs typeface="Times New Roman" panose="02020603050405020304" pitchFamily="18" charset="0"/>
          </a:endParaRPr>
        </a:p>
      </dgm:t>
    </dgm:pt>
    <dgm:pt modelId="{947CC3D9-917F-421E-A6A1-AE8A6588E689}" type="parTrans" cxnId="{5080A1EE-5703-4A80-99BA-54CF271D29F7}">
      <dgm:prSet/>
      <dgm:spPr/>
      <dgm:t>
        <a:bodyPr/>
        <a:lstStyle/>
        <a:p>
          <a:endParaRPr lang="en-US"/>
        </a:p>
      </dgm:t>
    </dgm:pt>
    <dgm:pt modelId="{0F0F671B-32DF-410B-A71B-283080972B90}" type="sibTrans" cxnId="{5080A1EE-5703-4A80-99BA-54CF271D29F7}">
      <dgm:prSet/>
      <dgm:spPr/>
      <dgm:t>
        <a:bodyPr/>
        <a:lstStyle/>
        <a:p>
          <a:endParaRPr lang="en-US"/>
        </a:p>
      </dgm:t>
    </dgm:pt>
    <dgm:pt modelId="{F44A25FB-7B18-4C18-A361-CF173FD2282E}">
      <dgm:prSet phldrT="[Text]" custT="1"/>
      <dgm:spPr/>
      <dgm:t>
        <a:bodyPr/>
        <a:lstStyle/>
        <a:p>
          <a:r>
            <a:rPr lang="en-US" sz="1400" dirty="0" smtClean="0">
              <a:latin typeface="Times New Roman" panose="02020603050405020304" pitchFamily="18" charset="0"/>
              <a:cs typeface="Times New Roman" panose="02020603050405020304" pitchFamily="18" charset="0"/>
            </a:rPr>
            <a:t>Desired Results</a:t>
          </a:r>
          <a:endParaRPr lang="en-US" sz="1400" dirty="0">
            <a:latin typeface="Times New Roman" panose="02020603050405020304" pitchFamily="18" charset="0"/>
            <a:cs typeface="Times New Roman" panose="02020603050405020304" pitchFamily="18" charset="0"/>
          </a:endParaRPr>
        </a:p>
      </dgm:t>
    </dgm:pt>
    <dgm:pt modelId="{85D4462F-F12C-4D19-8B0C-B0C6470F720C}" type="parTrans" cxnId="{0D6804E9-5F43-4ED6-B77B-F51499A4C7A5}">
      <dgm:prSet/>
      <dgm:spPr/>
      <dgm:t>
        <a:bodyPr/>
        <a:lstStyle/>
        <a:p>
          <a:endParaRPr lang="en-US"/>
        </a:p>
      </dgm:t>
    </dgm:pt>
    <dgm:pt modelId="{A47FCEF4-D6CF-4EAA-953F-E16F2C68C2A0}" type="sibTrans" cxnId="{0D6804E9-5F43-4ED6-B77B-F51499A4C7A5}">
      <dgm:prSet/>
      <dgm:spPr/>
      <dgm:t>
        <a:bodyPr/>
        <a:lstStyle/>
        <a:p>
          <a:endParaRPr lang="en-US"/>
        </a:p>
      </dgm:t>
    </dgm:pt>
    <dgm:pt modelId="{745D0300-FC24-4E5D-A679-E41D9A78787C}">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Effectiveness</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78A29F75-40C9-4D4C-833A-99F8E3F404B8}" type="parTrans" cxnId="{7E7219E5-55A2-4D73-B6A1-5FA451376C59}">
      <dgm:prSet/>
      <dgm:spPr/>
      <dgm:t>
        <a:bodyPr/>
        <a:lstStyle/>
        <a:p>
          <a:endParaRPr lang="en-US"/>
        </a:p>
      </dgm:t>
    </dgm:pt>
    <dgm:pt modelId="{9473411B-9D62-48DD-B7F0-E4D21BDF8273}" type="sibTrans" cxnId="{7E7219E5-55A2-4D73-B6A1-5FA451376C59}">
      <dgm:prSet/>
      <dgm:spPr/>
      <dgm:t>
        <a:bodyPr/>
        <a:lstStyle/>
        <a:p>
          <a:endParaRPr lang="en-US"/>
        </a:p>
      </dgm:t>
    </dgm:pt>
    <dgm:pt modelId="{E8BA8FA9-7EFC-4C22-A9F9-EA55C8EBDD9D}" type="pres">
      <dgm:prSet presAssocID="{88425247-D33B-44D0-AA16-0A81C2DF7FFA}" presName="Name0" presStyleCnt="0">
        <dgm:presLayoutVars>
          <dgm:chMax val="4"/>
          <dgm:resizeHandles val="exact"/>
        </dgm:presLayoutVars>
      </dgm:prSet>
      <dgm:spPr/>
      <dgm:t>
        <a:bodyPr/>
        <a:lstStyle/>
        <a:p>
          <a:endParaRPr lang="en-US"/>
        </a:p>
      </dgm:t>
    </dgm:pt>
    <dgm:pt modelId="{34B0AC39-580D-4058-BD4C-7D9E7B5B1CEC}" type="pres">
      <dgm:prSet presAssocID="{88425247-D33B-44D0-AA16-0A81C2DF7FFA}" presName="ellipse" presStyleLbl="trBgShp" presStyleIdx="0" presStyleCnt="1" custLinFactNeighborX="9754" custLinFactNeighborY="9930"/>
      <dgm:spPr/>
    </dgm:pt>
    <dgm:pt modelId="{1AFEA038-8800-4DBB-9A27-28BB1295C80E}" type="pres">
      <dgm:prSet presAssocID="{88425247-D33B-44D0-AA16-0A81C2DF7FFA}" presName="arrow1" presStyleLbl="fgShp" presStyleIdx="0" presStyleCnt="1" custScaleY="99999" custLinFactNeighborX="34151" custLinFactNeighborY="32362"/>
      <dgm:spPr/>
    </dgm:pt>
    <dgm:pt modelId="{E9D3F34F-E06C-473D-AB60-D7AB4068A287}" type="pres">
      <dgm:prSet presAssocID="{88425247-D33B-44D0-AA16-0A81C2DF7FFA}" presName="rectangle" presStyleLbl="revTx" presStyleIdx="0" presStyleCnt="1" custLinFactNeighborX="7435" custLinFactNeighborY="1721">
        <dgm:presLayoutVars>
          <dgm:bulletEnabled val="1"/>
        </dgm:presLayoutVars>
      </dgm:prSet>
      <dgm:spPr/>
      <dgm:t>
        <a:bodyPr/>
        <a:lstStyle/>
        <a:p>
          <a:endParaRPr lang="en-US"/>
        </a:p>
      </dgm:t>
    </dgm:pt>
    <dgm:pt modelId="{60A04338-7D6F-47CF-B3B8-65E2C3B14ABC}" type="pres">
      <dgm:prSet presAssocID="{010B872A-EA6F-43EE-B2F3-857E277ED91F}" presName="item1" presStyleLbl="node1" presStyleIdx="0" presStyleCnt="3" custScaleX="110887" custScaleY="114780" custLinFactNeighborX="6990" custLinFactNeighborY="15975">
        <dgm:presLayoutVars>
          <dgm:bulletEnabled val="1"/>
        </dgm:presLayoutVars>
      </dgm:prSet>
      <dgm:spPr/>
      <dgm:t>
        <a:bodyPr/>
        <a:lstStyle/>
        <a:p>
          <a:endParaRPr lang="en-US"/>
        </a:p>
      </dgm:t>
    </dgm:pt>
    <dgm:pt modelId="{75874DA0-D7F1-4869-98B8-70861BB119A0}" type="pres">
      <dgm:prSet presAssocID="{F44A25FB-7B18-4C18-A361-CF173FD2282E}" presName="item2" presStyleLbl="node1" presStyleIdx="1" presStyleCnt="3">
        <dgm:presLayoutVars>
          <dgm:bulletEnabled val="1"/>
        </dgm:presLayoutVars>
      </dgm:prSet>
      <dgm:spPr/>
      <dgm:t>
        <a:bodyPr/>
        <a:lstStyle/>
        <a:p>
          <a:endParaRPr lang="en-US"/>
        </a:p>
      </dgm:t>
    </dgm:pt>
    <dgm:pt modelId="{342C3F66-4BCE-4AFD-B10C-6BAF7FBB150A}" type="pres">
      <dgm:prSet presAssocID="{745D0300-FC24-4E5D-A679-E41D9A78787C}" presName="item3" presStyleLbl="node1" presStyleIdx="2" presStyleCnt="3" custScaleX="145143" custLinFactNeighborX="30095" custLinFactNeighborY="9830">
        <dgm:presLayoutVars>
          <dgm:bulletEnabled val="1"/>
        </dgm:presLayoutVars>
      </dgm:prSet>
      <dgm:spPr/>
      <dgm:t>
        <a:bodyPr/>
        <a:lstStyle/>
        <a:p>
          <a:endParaRPr lang="en-US"/>
        </a:p>
      </dgm:t>
    </dgm:pt>
    <dgm:pt modelId="{2B1E18E3-165A-4745-A467-12102B159DA1}" type="pres">
      <dgm:prSet presAssocID="{88425247-D33B-44D0-AA16-0A81C2DF7FFA}" presName="funnel" presStyleLbl="trAlignAcc1" presStyleIdx="0" presStyleCnt="1" custLinFactNeighborX="6387" custLinFactNeighborY="4773"/>
      <dgm:spPr/>
    </dgm:pt>
  </dgm:ptLst>
  <dgm:cxnLst>
    <dgm:cxn modelId="{17BF874D-0C02-4AFE-B600-AEC3241E8B5B}" type="presOf" srcId="{F44A25FB-7B18-4C18-A361-CF173FD2282E}" destId="{60A04338-7D6F-47CF-B3B8-65E2C3B14ABC}" srcOrd="0" destOrd="0" presId="urn:microsoft.com/office/officeart/2005/8/layout/funnel1"/>
    <dgm:cxn modelId="{E8085A9E-399A-451F-9E4D-A1C20B4A37D1}" type="presOf" srcId="{745D0300-FC24-4E5D-A679-E41D9A78787C}" destId="{E9D3F34F-E06C-473D-AB60-D7AB4068A287}" srcOrd="0" destOrd="0" presId="urn:microsoft.com/office/officeart/2005/8/layout/funnel1"/>
    <dgm:cxn modelId="{5080A1EE-5703-4A80-99BA-54CF271D29F7}" srcId="{88425247-D33B-44D0-AA16-0A81C2DF7FFA}" destId="{010B872A-EA6F-43EE-B2F3-857E277ED91F}" srcOrd="1" destOrd="0" parTransId="{947CC3D9-917F-421E-A6A1-AE8A6588E689}" sibTransId="{0F0F671B-32DF-410B-A71B-283080972B90}"/>
    <dgm:cxn modelId="{0C67603E-E476-44C8-B152-E2B11B684A6B}" type="presOf" srcId="{4BAFA789-6D37-447B-884F-538F1B835D0F}" destId="{342C3F66-4BCE-4AFD-B10C-6BAF7FBB150A}" srcOrd="0" destOrd="0" presId="urn:microsoft.com/office/officeart/2005/8/layout/funnel1"/>
    <dgm:cxn modelId="{7E7219E5-55A2-4D73-B6A1-5FA451376C59}" srcId="{88425247-D33B-44D0-AA16-0A81C2DF7FFA}" destId="{745D0300-FC24-4E5D-A679-E41D9A78787C}" srcOrd="3" destOrd="0" parTransId="{78A29F75-40C9-4D4C-833A-99F8E3F404B8}" sibTransId="{9473411B-9D62-48DD-B7F0-E4D21BDF8273}"/>
    <dgm:cxn modelId="{0D6804E9-5F43-4ED6-B77B-F51499A4C7A5}" srcId="{88425247-D33B-44D0-AA16-0A81C2DF7FFA}" destId="{F44A25FB-7B18-4C18-A361-CF173FD2282E}" srcOrd="2" destOrd="0" parTransId="{85D4462F-F12C-4D19-8B0C-B0C6470F720C}" sibTransId="{A47FCEF4-D6CF-4EAA-953F-E16F2C68C2A0}"/>
    <dgm:cxn modelId="{BF785047-A13D-428F-8549-7174069C7BC5}" type="presOf" srcId="{88425247-D33B-44D0-AA16-0A81C2DF7FFA}" destId="{E8BA8FA9-7EFC-4C22-A9F9-EA55C8EBDD9D}" srcOrd="0" destOrd="0" presId="urn:microsoft.com/office/officeart/2005/8/layout/funnel1"/>
    <dgm:cxn modelId="{A3D5A018-F382-4F2F-AD06-778A742BAE71}" srcId="{88425247-D33B-44D0-AA16-0A81C2DF7FFA}" destId="{4BAFA789-6D37-447B-884F-538F1B835D0F}" srcOrd="0" destOrd="0" parTransId="{C1F97F0E-58E8-4111-8C54-46686D3E3F39}" sibTransId="{6751ED1C-82F1-46FD-A32B-E6E837014B46}"/>
    <dgm:cxn modelId="{FE4E6290-F44A-4392-91B0-E84BC4F94E3F}" type="presOf" srcId="{010B872A-EA6F-43EE-B2F3-857E277ED91F}" destId="{75874DA0-D7F1-4869-98B8-70861BB119A0}" srcOrd="0" destOrd="0" presId="urn:microsoft.com/office/officeart/2005/8/layout/funnel1"/>
    <dgm:cxn modelId="{21901BD0-3ECA-4BA8-873A-D07D56BEF8D7}" type="presParOf" srcId="{E8BA8FA9-7EFC-4C22-A9F9-EA55C8EBDD9D}" destId="{34B0AC39-580D-4058-BD4C-7D9E7B5B1CEC}" srcOrd="0" destOrd="0" presId="urn:microsoft.com/office/officeart/2005/8/layout/funnel1"/>
    <dgm:cxn modelId="{AD8670D0-26E7-4B84-B997-881CBBDF34BF}" type="presParOf" srcId="{E8BA8FA9-7EFC-4C22-A9F9-EA55C8EBDD9D}" destId="{1AFEA038-8800-4DBB-9A27-28BB1295C80E}" srcOrd="1" destOrd="0" presId="urn:microsoft.com/office/officeart/2005/8/layout/funnel1"/>
    <dgm:cxn modelId="{A9861F54-1D2B-4DED-83B6-00E4E6BB2B5C}" type="presParOf" srcId="{E8BA8FA9-7EFC-4C22-A9F9-EA55C8EBDD9D}" destId="{E9D3F34F-E06C-473D-AB60-D7AB4068A287}" srcOrd="2" destOrd="0" presId="urn:microsoft.com/office/officeart/2005/8/layout/funnel1"/>
    <dgm:cxn modelId="{C32A1B8D-E38F-4139-B515-1A13376C4510}" type="presParOf" srcId="{E8BA8FA9-7EFC-4C22-A9F9-EA55C8EBDD9D}" destId="{60A04338-7D6F-47CF-B3B8-65E2C3B14ABC}" srcOrd="3" destOrd="0" presId="urn:microsoft.com/office/officeart/2005/8/layout/funnel1"/>
    <dgm:cxn modelId="{19BCF519-F3D2-4065-BE56-0BF796AA74F2}" type="presParOf" srcId="{E8BA8FA9-7EFC-4C22-A9F9-EA55C8EBDD9D}" destId="{75874DA0-D7F1-4869-98B8-70861BB119A0}" srcOrd="4" destOrd="0" presId="urn:microsoft.com/office/officeart/2005/8/layout/funnel1"/>
    <dgm:cxn modelId="{037BCD59-FB28-4005-9151-D40F86209C23}" type="presParOf" srcId="{E8BA8FA9-7EFC-4C22-A9F9-EA55C8EBDD9D}" destId="{342C3F66-4BCE-4AFD-B10C-6BAF7FBB150A}" srcOrd="5" destOrd="0" presId="urn:microsoft.com/office/officeart/2005/8/layout/funnel1"/>
    <dgm:cxn modelId="{DCA032B6-48D1-40E9-981C-4AA7F6FD2013}" type="presParOf" srcId="{E8BA8FA9-7EFC-4C22-A9F9-EA55C8EBDD9D}" destId="{2B1E18E3-165A-4745-A467-12102B159DA1}"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BD47E3-9922-4361-A213-1AEE9A4AD92D}" type="doc">
      <dgm:prSet loTypeId="urn:microsoft.com/office/officeart/2009/3/layout/StepUpProcess" loCatId="process" qsTypeId="urn:microsoft.com/office/officeart/2005/8/quickstyle/3d1" qsCatId="3D" csTypeId="urn:microsoft.com/office/officeart/2005/8/colors/accent4_3" csCatId="accent4" phldr="1"/>
      <dgm:spPr/>
      <dgm:t>
        <a:bodyPr/>
        <a:lstStyle/>
        <a:p>
          <a:endParaRPr lang="en-US"/>
        </a:p>
      </dgm:t>
    </dgm:pt>
    <dgm:pt modelId="{99B61E94-3C90-4BE8-A22D-1D5AD8CABDA8}">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1          Ad-hoc</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DAB936D6-DA91-4AF4-B84C-A9FA743C36A2}" type="parTrans" cxnId="{013BBBF6-0D95-4099-92CD-9A1221F22BCF}">
      <dgm:prSet/>
      <dgm:spPr/>
      <dgm:t>
        <a:bodyPr/>
        <a:lstStyle/>
        <a:p>
          <a:endParaRPr lang="en-US"/>
        </a:p>
      </dgm:t>
    </dgm:pt>
    <dgm:pt modelId="{B792E794-8735-453C-B396-9DD89391BDCD}" type="sibTrans" cxnId="{013BBBF6-0D95-4099-92CD-9A1221F22BCF}">
      <dgm:prSet/>
      <dgm:spPr/>
      <dgm:t>
        <a:bodyPr/>
        <a:lstStyle/>
        <a:p>
          <a:endParaRPr lang="en-US"/>
        </a:p>
      </dgm:t>
    </dgm:pt>
    <dgm:pt modelId="{3769A902-B72E-4584-96A7-45B212427C60}">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2</a:t>
          </a:r>
        </a:p>
        <a:p>
          <a:r>
            <a:rPr lang="en-US" sz="2400" dirty="0" smtClean="0">
              <a:solidFill>
                <a:srgbClr val="000000"/>
              </a:solidFill>
              <a:latin typeface="Times New Roman" panose="02020603050405020304" pitchFamily="18" charset="0"/>
              <a:cs typeface="Times New Roman" panose="02020603050405020304" pitchFamily="18" charset="0"/>
            </a:rPr>
            <a:t>Defined</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1192C56E-F86C-47D5-BD14-54B6694CF399}" type="parTrans" cxnId="{DE59F822-FDDE-4A98-8991-2818EEF97C3D}">
      <dgm:prSet/>
      <dgm:spPr/>
      <dgm:t>
        <a:bodyPr/>
        <a:lstStyle/>
        <a:p>
          <a:endParaRPr lang="en-US"/>
        </a:p>
      </dgm:t>
    </dgm:pt>
    <dgm:pt modelId="{07FE5FEE-9A7F-4177-8796-F8981587D07E}" type="sibTrans" cxnId="{DE59F822-FDDE-4A98-8991-2818EEF97C3D}">
      <dgm:prSet/>
      <dgm:spPr/>
      <dgm:t>
        <a:bodyPr/>
        <a:lstStyle/>
        <a:p>
          <a:endParaRPr lang="en-US"/>
        </a:p>
      </dgm:t>
    </dgm:pt>
    <dgm:pt modelId="{5239D29C-FB16-48BB-98A0-B46AA07A4671}">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3 Consistently Implemented</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98ED8764-1683-4B50-BCED-E3E3492DC7C8}" type="parTrans" cxnId="{A8699BAB-9647-49ED-AE54-E0FACCC637A6}">
      <dgm:prSet/>
      <dgm:spPr/>
      <dgm:t>
        <a:bodyPr/>
        <a:lstStyle/>
        <a:p>
          <a:endParaRPr lang="en-US"/>
        </a:p>
      </dgm:t>
    </dgm:pt>
    <dgm:pt modelId="{A3F06812-6F4A-40E9-925C-E89C5C690BDB}" type="sibTrans" cxnId="{A8699BAB-9647-49ED-AE54-E0FACCC637A6}">
      <dgm:prSet/>
      <dgm:spPr/>
      <dgm:t>
        <a:bodyPr/>
        <a:lstStyle/>
        <a:p>
          <a:endParaRPr lang="en-US"/>
        </a:p>
      </dgm:t>
    </dgm:pt>
    <dgm:pt modelId="{C2CC9554-B664-44EF-A441-8780D388D6E5}">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4 Managed &amp; Measurable</a:t>
          </a:r>
          <a:r>
            <a:rPr lang="en-US" sz="2600" dirty="0" smtClean="0"/>
            <a:t>	</a:t>
          </a:r>
          <a:endParaRPr lang="en-US" sz="2600" dirty="0"/>
        </a:p>
      </dgm:t>
    </dgm:pt>
    <dgm:pt modelId="{55BA01C1-8B69-4875-9994-91C0AA8463AC}" type="parTrans" cxnId="{AC8935AF-BFC8-4B3F-93D7-33D733B49377}">
      <dgm:prSet/>
      <dgm:spPr/>
      <dgm:t>
        <a:bodyPr/>
        <a:lstStyle/>
        <a:p>
          <a:endParaRPr lang="en-US"/>
        </a:p>
      </dgm:t>
    </dgm:pt>
    <dgm:pt modelId="{C10EC1DA-D122-4E0D-8D7B-9EB95BAE4EF6}" type="sibTrans" cxnId="{AC8935AF-BFC8-4B3F-93D7-33D733B49377}">
      <dgm:prSet/>
      <dgm:spPr/>
      <dgm:t>
        <a:bodyPr/>
        <a:lstStyle/>
        <a:p>
          <a:endParaRPr lang="en-US"/>
        </a:p>
      </dgm:t>
    </dgm:pt>
    <dgm:pt modelId="{47738B7D-547C-44DD-A923-401109F92C58}">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5 Optimized</a:t>
          </a:r>
          <a:r>
            <a:rPr lang="en-US" sz="2900" dirty="0" smtClean="0">
              <a:solidFill>
                <a:srgbClr val="000000"/>
              </a:solidFill>
            </a:rPr>
            <a:t>	</a:t>
          </a:r>
          <a:endParaRPr lang="en-US" sz="2900" dirty="0">
            <a:solidFill>
              <a:srgbClr val="000000"/>
            </a:solidFill>
          </a:endParaRPr>
        </a:p>
      </dgm:t>
    </dgm:pt>
    <dgm:pt modelId="{B97BA801-7D8D-485D-946F-43447D084E20}" type="parTrans" cxnId="{AA7A3779-568B-4CF8-BBAA-DBF5EFB3483C}">
      <dgm:prSet/>
      <dgm:spPr/>
      <dgm:t>
        <a:bodyPr/>
        <a:lstStyle/>
        <a:p>
          <a:endParaRPr lang="en-US"/>
        </a:p>
      </dgm:t>
    </dgm:pt>
    <dgm:pt modelId="{7A0C4326-6372-46B8-A448-5D58FA9E8E02}" type="sibTrans" cxnId="{AA7A3779-568B-4CF8-BBAA-DBF5EFB3483C}">
      <dgm:prSet/>
      <dgm:spPr/>
      <dgm:t>
        <a:bodyPr/>
        <a:lstStyle/>
        <a:p>
          <a:endParaRPr lang="en-US"/>
        </a:p>
      </dgm:t>
    </dgm:pt>
    <dgm:pt modelId="{C1FD9217-3FF2-4FF4-9D5D-80EDF72BD681}" type="pres">
      <dgm:prSet presAssocID="{5DBD47E3-9922-4361-A213-1AEE9A4AD92D}" presName="rootnode" presStyleCnt="0">
        <dgm:presLayoutVars>
          <dgm:chMax/>
          <dgm:chPref/>
          <dgm:dir/>
          <dgm:animLvl val="lvl"/>
        </dgm:presLayoutVars>
      </dgm:prSet>
      <dgm:spPr/>
      <dgm:t>
        <a:bodyPr/>
        <a:lstStyle/>
        <a:p>
          <a:endParaRPr lang="en-US"/>
        </a:p>
      </dgm:t>
    </dgm:pt>
    <dgm:pt modelId="{8FDB83E1-04C7-4A91-996D-B9BFDCB881C4}" type="pres">
      <dgm:prSet presAssocID="{99B61E94-3C90-4BE8-A22D-1D5AD8CABDA8}" presName="composite" presStyleCnt="0"/>
      <dgm:spPr/>
    </dgm:pt>
    <dgm:pt modelId="{2B9CD419-B7C6-4060-9B6D-1A0FFC3D97AB}" type="pres">
      <dgm:prSet presAssocID="{99B61E94-3C90-4BE8-A22D-1D5AD8CABDA8}" presName="LShape" presStyleLbl="alignNode1" presStyleIdx="0" presStyleCnt="9"/>
      <dgm:spPr>
        <a:solidFill>
          <a:schemeClr val="tx1">
            <a:lumMod val="20000"/>
            <a:lumOff val="80000"/>
          </a:schemeClr>
        </a:solidFill>
      </dgm:spPr>
    </dgm:pt>
    <dgm:pt modelId="{33526BE2-7A0A-4E76-9231-73362F2B155C}" type="pres">
      <dgm:prSet presAssocID="{99B61E94-3C90-4BE8-A22D-1D5AD8CABDA8}" presName="ParentText" presStyleLbl="revTx" presStyleIdx="0" presStyleCnt="5">
        <dgm:presLayoutVars>
          <dgm:chMax val="0"/>
          <dgm:chPref val="0"/>
          <dgm:bulletEnabled val="1"/>
        </dgm:presLayoutVars>
      </dgm:prSet>
      <dgm:spPr/>
      <dgm:t>
        <a:bodyPr/>
        <a:lstStyle/>
        <a:p>
          <a:endParaRPr lang="en-US"/>
        </a:p>
      </dgm:t>
    </dgm:pt>
    <dgm:pt modelId="{F4F2B286-5181-44DD-BE3B-4564FDBB2999}" type="pres">
      <dgm:prSet presAssocID="{99B61E94-3C90-4BE8-A22D-1D5AD8CABDA8}" presName="Triangle" presStyleLbl="alignNode1" presStyleIdx="1" presStyleCnt="9"/>
      <dgm:spPr>
        <a:solidFill>
          <a:schemeClr val="bg1"/>
        </a:solidFill>
        <a:ln>
          <a:solidFill>
            <a:schemeClr val="bg1"/>
          </a:solidFill>
        </a:ln>
      </dgm:spPr>
    </dgm:pt>
    <dgm:pt modelId="{025B0EFA-24E7-4830-84AA-418809B4228C}" type="pres">
      <dgm:prSet presAssocID="{B792E794-8735-453C-B396-9DD89391BDCD}" presName="sibTrans" presStyleCnt="0"/>
      <dgm:spPr/>
    </dgm:pt>
    <dgm:pt modelId="{6419CE3B-3F27-4EC4-8186-7A105BB7592D}" type="pres">
      <dgm:prSet presAssocID="{B792E794-8735-453C-B396-9DD89391BDCD}" presName="space" presStyleCnt="0"/>
      <dgm:spPr/>
    </dgm:pt>
    <dgm:pt modelId="{6FA3A945-C4CC-4D1E-9D80-09FBF6950365}" type="pres">
      <dgm:prSet presAssocID="{3769A902-B72E-4584-96A7-45B212427C60}" presName="composite" presStyleCnt="0"/>
      <dgm:spPr/>
    </dgm:pt>
    <dgm:pt modelId="{388D91CC-2762-494D-85D3-66BD75FCEF71}" type="pres">
      <dgm:prSet presAssocID="{3769A902-B72E-4584-96A7-45B212427C60}" presName="LShape" presStyleLbl="alignNode1" presStyleIdx="2" presStyleCnt="9"/>
      <dgm:spPr>
        <a:solidFill>
          <a:schemeClr val="tx1">
            <a:lumMod val="40000"/>
            <a:lumOff val="60000"/>
          </a:schemeClr>
        </a:solidFill>
      </dgm:spPr>
    </dgm:pt>
    <dgm:pt modelId="{B31B43F1-B629-4890-8D82-36F26B795A62}" type="pres">
      <dgm:prSet presAssocID="{3769A902-B72E-4584-96A7-45B212427C60}" presName="ParentText" presStyleLbl="revTx" presStyleIdx="1" presStyleCnt="5">
        <dgm:presLayoutVars>
          <dgm:chMax val="0"/>
          <dgm:chPref val="0"/>
          <dgm:bulletEnabled val="1"/>
        </dgm:presLayoutVars>
      </dgm:prSet>
      <dgm:spPr/>
      <dgm:t>
        <a:bodyPr/>
        <a:lstStyle/>
        <a:p>
          <a:endParaRPr lang="en-US"/>
        </a:p>
      </dgm:t>
    </dgm:pt>
    <dgm:pt modelId="{81679008-5E1C-4461-A546-1B2DBC89EC02}" type="pres">
      <dgm:prSet presAssocID="{3769A902-B72E-4584-96A7-45B212427C60}" presName="Triangle" presStyleLbl="alignNode1" presStyleIdx="3" presStyleCnt="9"/>
      <dgm:spPr>
        <a:noFill/>
        <a:ln>
          <a:solidFill>
            <a:schemeClr val="bg1"/>
          </a:solidFill>
        </a:ln>
      </dgm:spPr>
    </dgm:pt>
    <dgm:pt modelId="{E2C58433-E161-4990-AAFF-767BBA9B5E7F}" type="pres">
      <dgm:prSet presAssocID="{07FE5FEE-9A7F-4177-8796-F8981587D07E}" presName="sibTrans" presStyleCnt="0"/>
      <dgm:spPr/>
    </dgm:pt>
    <dgm:pt modelId="{E2EA487C-5CB2-49EC-BEC7-B4217E8FEF35}" type="pres">
      <dgm:prSet presAssocID="{07FE5FEE-9A7F-4177-8796-F8981587D07E}" presName="space" presStyleCnt="0"/>
      <dgm:spPr/>
    </dgm:pt>
    <dgm:pt modelId="{5C4A81D9-488C-4F26-82AB-F51359189A45}" type="pres">
      <dgm:prSet presAssocID="{5239D29C-FB16-48BB-98A0-B46AA07A4671}" presName="composite" presStyleCnt="0"/>
      <dgm:spPr/>
    </dgm:pt>
    <dgm:pt modelId="{767E5C62-C4F7-4D38-8CAE-CE73F004AB1D}" type="pres">
      <dgm:prSet presAssocID="{5239D29C-FB16-48BB-98A0-B46AA07A4671}" presName="LShape" presStyleLbl="alignNode1" presStyleIdx="4" presStyleCnt="9"/>
      <dgm:spPr>
        <a:solidFill>
          <a:schemeClr val="tx1">
            <a:lumMod val="60000"/>
            <a:lumOff val="40000"/>
          </a:schemeClr>
        </a:solidFill>
      </dgm:spPr>
    </dgm:pt>
    <dgm:pt modelId="{956C4831-6F1E-4F4C-BD44-99263EBCDFF4}" type="pres">
      <dgm:prSet presAssocID="{5239D29C-FB16-48BB-98A0-B46AA07A4671}" presName="ParentText" presStyleLbl="revTx" presStyleIdx="2" presStyleCnt="5">
        <dgm:presLayoutVars>
          <dgm:chMax val="0"/>
          <dgm:chPref val="0"/>
          <dgm:bulletEnabled val="1"/>
        </dgm:presLayoutVars>
      </dgm:prSet>
      <dgm:spPr/>
      <dgm:t>
        <a:bodyPr/>
        <a:lstStyle/>
        <a:p>
          <a:endParaRPr lang="en-US"/>
        </a:p>
      </dgm:t>
    </dgm:pt>
    <dgm:pt modelId="{F51871B0-4155-4B4A-B50E-AB8B6C7A7D71}" type="pres">
      <dgm:prSet presAssocID="{5239D29C-FB16-48BB-98A0-B46AA07A4671}" presName="Triangle" presStyleLbl="alignNode1" presStyleIdx="5" presStyleCnt="9"/>
      <dgm:spPr>
        <a:solidFill>
          <a:schemeClr val="bg1"/>
        </a:solidFill>
        <a:ln>
          <a:solidFill>
            <a:schemeClr val="bg1"/>
          </a:solidFill>
        </a:ln>
      </dgm:spPr>
    </dgm:pt>
    <dgm:pt modelId="{6100C85D-E6AA-4C95-99FA-563877D37AC2}" type="pres">
      <dgm:prSet presAssocID="{A3F06812-6F4A-40E9-925C-E89C5C690BDB}" presName="sibTrans" presStyleCnt="0"/>
      <dgm:spPr/>
    </dgm:pt>
    <dgm:pt modelId="{EF9119D8-FA1F-4AC8-8799-0834FF6351BA}" type="pres">
      <dgm:prSet presAssocID="{A3F06812-6F4A-40E9-925C-E89C5C690BDB}" presName="space" presStyleCnt="0"/>
      <dgm:spPr/>
    </dgm:pt>
    <dgm:pt modelId="{DAC7C510-D31C-4F0E-8374-5820BFB27702}" type="pres">
      <dgm:prSet presAssocID="{C2CC9554-B664-44EF-A441-8780D388D6E5}" presName="composite" presStyleCnt="0"/>
      <dgm:spPr/>
    </dgm:pt>
    <dgm:pt modelId="{D7E7505F-25E4-44D4-A7AC-674FFBFE40F7}" type="pres">
      <dgm:prSet presAssocID="{C2CC9554-B664-44EF-A441-8780D388D6E5}" presName="LShape" presStyleLbl="alignNode1" presStyleIdx="6" presStyleCnt="9" custLinFactNeighborX="166" custLinFactNeighborY="-1494"/>
      <dgm:spPr>
        <a:solidFill>
          <a:schemeClr val="tx1">
            <a:lumMod val="75000"/>
          </a:schemeClr>
        </a:solidFill>
      </dgm:spPr>
    </dgm:pt>
    <dgm:pt modelId="{BBB339EF-B03C-4F62-8EC1-25CA8AB7C888}" type="pres">
      <dgm:prSet presAssocID="{C2CC9554-B664-44EF-A441-8780D388D6E5}" presName="ParentText" presStyleLbl="revTx" presStyleIdx="3" presStyleCnt="5">
        <dgm:presLayoutVars>
          <dgm:chMax val="0"/>
          <dgm:chPref val="0"/>
          <dgm:bulletEnabled val="1"/>
        </dgm:presLayoutVars>
      </dgm:prSet>
      <dgm:spPr/>
      <dgm:t>
        <a:bodyPr/>
        <a:lstStyle/>
        <a:p>
          <a:endParaRPr lang="en-US"/>
        </a:p>
      </dgm:t>
    </dgm:pt>
    <dgm:pt modelId="{04624144-B027-4C07-849B-4F2A8B67F43D}" type="pres">
      <dgm:prSet presAssocID="{C2CC9554-B664-44EF-A441-8780D388D6E5}" presName="Triangle" presStyleLbl="alignNode1" presStyleIdx="7" presStyleCnt="9"/>
      <dgm:spPr>
        <a:solidFill>
          <a:schemeClr val="bg1"/>
        </a:solidFill>
        <a:ln>
          <a:solidFill>
            <a:schemeClr val="bg1"/>
          </a:solidFill>
        </a:ln>
      </dgm:spPr>
    </dgm:pt>
    <dgm:pt modelId="{F3F6DC32-AB52-4D7B-99D8-6DEA976E1C21}" type="pres">
      <dgm:prSet presAssocID="{C10EC1DA-D122-4E0D-8D7B-9EB95BAE4EF6}" presName="sibTrans" presStyleCnt="0"/>
      <dgm:spPr/>
    </dgm:pt>
    <dgm:pt modelId="{E14D62B4-D939-438E-A92A-C070D22A1C2D}" type="pres">
      <dgm:prSet presAssocID="{C10EC1DA-D122-4E0D-8D7B-9EB95BAE4EF6}" presName="space" presStyleCnt="0"/>
      <dgm:spPr/>
    </dgm:pt>
    <dgm:pt modelId="{BD8EFD6D-8BE1-4818-94D3-82607A1F03B3}" type="pres">
      <dgm:prSet presAssocID="{47738B7D-547C-44DD-A923-401109F92C58}" presName="composite" presStyleCnt="0"/>
      <dgm:spPr/>
    </dgm:pt>
    <dgm:pt modelId="{E5C00197-CAB0-411A-ADC0-BA253F6F6077}" type="pres">
      <dgm:prSet presAssocID="{47738B7D-547C-44DD-A923-401109F92C58}" presName="LShape" presStyleLbl="alignNode1" presStyleIdx="8" presStyleCnt="9"/>
      <dgm:spPr>
        <a:solidFill>
          <a:schemeClr val="tx1">
            <a:lumMod val="50000"/>
          </a:schemeClr>
        </a:solidFill>
      </dgm:spPr>
    </dgm:pt>
    <dgm:pt modelId="{7DD1C894-32ED-4B0B-907C-EE0206E7DE06}" type="pres">
      <dgm:prSet presAssocID="{47738B7D-547C-44DD-A923-401109F92C58}" presName="ParentText" presStyleLbl="revTx" presStyleIdx="4" presStyleCnt="5">
        <dgm:presLayoutVars>
          <dgm:chMax val="0"/>
          <dgm:chPref val="0"/>
          <dgm:bulletEnabled val="1"/>
        </dgm:presLayoutVars>
      </dgm:prSet>
      <dgm:spPr/>
      <dgm:t>
        <a:bodyPr/>
        <a:lstStyle/>
        <a:p>
          <a:endParaRPr lang="en-US"/>
        </a:p>
      </dgm:t>
    </dgm:pt>
  </dgm:ptLst>
  <dgm:cxnLst>
    <dgm:cxn modelId="{080D364E-A795-4F3F-9A8F-6B7DB03CC9BE}" type="presOf" srcId="{5DBD47E3-9922-4361-A213-1AEE9A4AD92D}" destId="{C1FD9217-3FF2-4FF4-9D5D-80EDF72BD681}" srcOrd="0" destOrd="0" presId="urn:microsoft.com/office/officeart/2009/3/layout/StepUpProcess"/>
    <dgm:cxn modelId="{E8C88247-51DB-4FCC-8F51-55C5CF4AC2C9}" type="presOf" srcId="{5239D29C-FB16-48BB-98A0-B46AA07A4671}" destId="{956C4831-6F1E-4F4C-BD44-99263EBCDFF4}" srcOrd="0" destOrd="0" presId="urn:microsoft.com/office/officeart/2009/3/layout/StepUpProcess"/>
    <dgm:cxn modelId="{F290F157-4AE1-40A6-93DA-AF94B58A6218}" type="presOf" srcId="{47738B7D-547C-44DD-A923-401109F92C58}" destId="{7DD1C894-32ED-4B0B-907C-EE0206E7DE06}" srcOrd="0" destOrd="0" presId="urn:microsoft.com/office/officeart/2009/3/layout/StepUpProcess"/>
    <dgm:cxn modelId="{DE59F822-FDDE-4A98-8991-2818EEF97C3D}" srcId="{5DBD47E3-9922-4361-A213-1AEE9A4AD92D}" destId="{3769A902-B72E-4584-96A7-45B212427C60}" srcOrd="1" destOrd="0" parTransId="{1192C56E-F86C-47D5-BD14-54B6694CF399}" sibTransId="{07FE5FEE-9A7F-4177-8796-F8981587D07E}"/>
    <dgm:cxn modelId="{A8699BAB-9647-49ED-AE54-E0FACCC637A6}" srcId="{5DBD47E3-9922-4361-A213-1AEE9A4AD92D}" destId="{5239D29C-FB16-48BB-98A0-B46AA07A4671}" srcOrd="2" destOrd="0" parTransId="{98ED8764-1683-4B50-BCED-E3E3492DC7C8}" sibTransId="{A3F06812-6F4A-40E9-925C-E89C5C690BDB}"/>
    <dgm:cxn modelId="{013BBBF6-0D95-4099-92CD-9A1221F22BCF}" srcId="{5DBD47E3-9922-4361-A213-1AEE9A4AD92D}" destId="{99B61E94-3C90-4BE8-A22D-1D5AD8CABDA8}" srcOrd="0" destOrd="0" parTransId="{DAB936D6-DA91-4AF4-B84C-A9FA743C36A2}" sibTransId="{B792E794-8735-453C-B396-9DD89391BDCD}"/>
    <dgm:cxn modelId="{AC8935AF-BFC8-4B3F-93D7-33D733B49377}" srcId="{5DBD47E3-9922-4361-A213-1AEE9A4AD92D}" destId="{C2CC9554-B664-44EF-A441-8780D388D6E5}" srcOrd="3" destOrd="0" parTransId="{55BA01C1-8B69-4875-9994-91C0AA8463AC}" sibTransId="{C10EC1DA-D122-4E0D-8D7B-9EB95BAE4EF6}"/>
    <dgm:cxn modelId="{32BDEE11-4146-4642-960B-FEAC19B62166}" type="presOf" srcId="{3769A902-B72E-4584-96A7-45B212427C60}" destId="{B31B43F1-B629-4890-8D82-36F26B795A62}" srcOrd="0" destOrd="0" presId="urn:microsoft.com/office/officeart/2009/3/layout/StepUpProcess"/>
    <dgm:cxn modelId="{81669F19-5BA4-4E04-9DBF-7CC90A3AAFAD}" type="presOf" srcId="{C2CC9554-B664-44EF-A441-8780D388D6E5}" destId="{BBB339EF-B03C-4F62-8EC1-25CA8AB7C888}" srcOrd="0" destOrd="0" presId="urn:microsoft.com/office/officeart/2009/3/layout/StepUpProcess"/>
    <dgm:cxn modelId="{3E82BA02-591D-4734-BFF9-015883B1E667}" type="presOf" srcId="{99B61E94-3C90-4BE8-A22D-1D5AD8CABDA8}" destId="{33526BE2-7A0A-4E76-9231-73362F2B155C}" srcOrd="0" destOrd="0" presId="urn:microsoft.com/office/officeart/2009/3/layout/StepUpProcess"/>
    <dgm:cxn modelId="{AA7A3779-568B-4CF8-BBAA-DBF5EFB3483C}" srcId="{5DBD47E3-9922-4361-A213-1AEE9A4AD92D}" destId="{47738B7D-547C-44DD-A923-401109F92C58}" srcOrd="4" destOrd="0" parTransId="{B97BA801-7D8D-485D-946F-43447D084E20}" sibTransId="{7A0C4326-6372-46B8-A448-5D58FA9E8E02}"/>
    <dgm:cxn modelId="{6E81BC4B-FEF2-4CFA-8DEA-F49015265FBD}" type="presParOf" srcId="{C1FD9217-3FF2-4FF4-9D5D-80EDF72BD681}" destId="{8FDB83E1-04C7-4A91-996D-B9BFDCB881C4}" srcOrd="0" destOrd="0" presId="urn:microsoft.com/office/officeart/2009/3/layout/StepUpProcess"/>
    <dgm:cxn modelId="{A3F1A633-275E-4ECD-ADFF-6EBB6D358A2F}" type="presParOf" srcId="{8FDB83E1-04C7-4A91-996D-B9BFDCB881C4}" destId="{2B9CD419-B7C6-4060-9B6D-1A0FFC3D97AB}" srcOrd="0" destOrd="0" presId="urn:microsoft.com/office/officeart/2009/3/layout/StepUpProcess"/>
    <dgm:cxn modelId="{002BED72-2366-4C8A-804F-334F2689891F}" type="presParOf" srcId="{8FDB83E1-04C7-4A91-996D-B9BFDCB881C4}" destId="{33526BE2-7A0A-4E76-9231-73362F2B155C}" srcOrd="1" destOrd="0" presId="urn:microsoft.com/office/officeart/2009/3/layout/StepUpProcess"/>
    <dgm:cxn modelId="{B885F28A-6E7E-48F5-801E-14AAA309400B}" type="presParOf" srcId="{8FDB83E1-04C7-4A91-996D-B9BFDCB881C4}" destId="{F4F2B286-5181-44DD-BE3B-4564FDBB2999}" srcOrd="2" destOrd="0" presId="urn:microsoft.com/office/officeart/2009/3/layout/StepUpProcess"/>
    <dgm:cxn modelId="{6F9D7AB4-2F19-4A56-8AD3-B5749DCA5212}" type="presParOf" srcId="{C1FD9217-3FF2-4FF4-9D5D-80EDF72BD681}" destId="{025B0EFA-24E7-4830-84AA-418809B4228C}" srcOrd="1" destOrd="0" presId="urn:microsoft.com/office/officeart/2009/3/layout/StepUpProcess"/>
    <dgm:cxn modelId="{3895E36F-99D5-43C2-8B4F-9DC6E59097D5}" type="presParOf" srcId="{025B0EFA-24E7-4830-84AA-418809B4228C}" destId="{6419CE3B-3F27-4EC4-8186-7A105BB7592D}" srcOrd="0" destOrd="0" presId="urn:microsoft.com/office/officeart/2009/3/layout/StepUpProcess"/>
    <dgm:cxn modelId="{B41C6160-B65D-443A-9934-5518959A67A7}" type="presParOf" srcId="{C1FD9217-3FF2-4FF4-9D5D-80EDF72BD681}" destId="{6FA3A945-C4CC-4D1E-9D80-09FBF6950365}" srcOrd="2" destOrd="0" presId="urn:microsoft.com/office/officeart/2009/3/layout/StepUpProcess"/>
    <dgm:cxn modelId="{BC97272A-0CDD-4BB8-A964-6D8B9C20A42E}" type="presParOf" srcId="{6FA3A945-C4CC-4D1E-9D80-09FBF6950365}" destId="{388D91CC-2762-494D-85D3-66BD75FCEF71}" srcOrd="0" destOrd="0" presId="urn:microsoft.com/office/officeart/2009/3/layout/StepUpProcess"/>
    <dgm:cxn modelId="{70A80A44-E106-4749-973B-6042E34F0393}" type="presParOf" srcId="{6FA3A945-C4CC-4D1E-9D80-09FBF6950365}" destId="{B31B43F1-B629-4890-8D82-36F26B795A62}" srcOrd="1" destOrd="0" presId="urn:microsoft.com/office/officeart/2009/3/layout/StepUpProcess"/>
    <dgm:cxn modelId="{FA5DDF78-B5F7-4DB5-A7B3-58F6507AD836}" type="presParOf" srcId="{6FA3A945-C4CC-4D1E-9D80-09FBF6950365}" destId="{81679008-5E1C-4461-A546-1B2DBC89EC02}" srcOrd="2" destOrd="0" presId="urn:microsoft.com/office/officeart/2009/3/layout/StepUpProcess"/>
    <dgm:cxn modelId="{273001E6-B0FB-4AEC-98C8-8AA6418C9F6E}" type="presParOf" srcId="{C1FD9217-3FF2-4FF4-9D5D-80EDF72BD681}" destId="{E2C58433-E161-4990-AAFF-767BBA9B5E7F}" srcOrd="3" destOrd="0" presId="urn:microsoft.com/office/officeart/2009/3/layout/StepUpProcess"/>
    <dgm:cxn modelId="{AEACA3C6-F57E-45CB-B9F1-776564549969}" type="presParOf" srcId="{E2C58433-E161-4990-AAFF-767BBA9B5E7F}" destId="{E2EA487C-5CB2-49EC-BEC7-B4217E8FEF35}" srcOrd="0" destOrd="0" presId="urn:microsoft.com/office/officeart/2009/3/layout/StepUpProcess"/>
    <dgm:cxn modelId="{B010D8D7-196C-437C-902A-D40374EAE665}" type="presParOf" srcId="{C1FD9217-3FF2-4FF4-9D5D-80EDF72BD681}" destId="{5C4A81D9-488C-4F26-82AB-F51359189A45}" srcOrd="4" destOrd="0" presId="urn:microsoft.com/office/officeart/2009/3/layout/StepUpProcess"/>
    <dgm:cxn modelId="{6D7B0C34-EC0A-460C-9E31-6A716B593CE4}" type="presParOf" srcId="{5C4A81D9-488C-4F26-82AB-F51359189A45}" destId="{767E5C62-C4F7-4D38-8CAE-CE73F004AB1D}" srcOrd="0" destOrd="0" presId="urn:microsoft.com/office/officeart/2009/3/layout/StepUpProcess"/>
    <dgm:cxn modelId="{443E63D3-C1E1-4424-A5E3-01D402868133}" type="presParOf" srcId="{5C4A81D9-488C-4F26-82AB-F51359189A45}" destId="{956C4831-6F1E-4F4C-BD44-99263EBCDFF4}" srcOrd="1" destOrd="0" presId="urn:microsoft.com/office/officeart/2009/3/layout/StepUpProcess"/>
    <dgm:cxn modelId="{8DDAA795-33C9-4F8C-ADA7-DA7F674AA087}" type="presParOf" srcId="{5C4A81D9-488C-4F26-82AB-F51359189A45}" destId="{F51871B0-4155-4B4A-B50E-AB8B6C7A7D71}" srcOrd="2" destOrd="0" presId="urn:microsoft.com/office/officeart/2009/3/layout/StepUpProcess"/>
    <dgm:cxn modelId="{F40DF1F5-239A-489F-9E68-2123ACEFA23E}" type="presParOf" srcId="{C1FD9217-3FF2-4FF4-9D5D-80EDF72BD681}" destId="{6100C85D-E6AA-4C95-99FA-563877D37AC2}" srcOrd="5" destOrd="0" presId="urn:microsoft.com/office/officeart/2009/3/layout/StepUpProcess"/>
    <dgm:cxn modelId="{16BB533C-F6FE-4243-9D8C-26BBEAAB175C}" type="presParOf" srcId="{6100C85D-E6AA-4C95-99FA-563877D37AC2}" destId="{EF9119D8-FA1F-4AC8-8799-0834FF6351BA}" srcOrd="0" destOrd="0" presId="urn:microsoft.com/office/officeart/2009/3/layout/StepUpProcess"/>
    <dgm:cxn modelId="{5FD099A8-602D-4D67-97AF-1848CFFF5533}" type="presParOf" srcId="{C1FD9217-3FF2-4FF4-9D5D-80EDF72BD681}" destId="{DAC7C510-D31C-4F0E-8374-5820BFB27702}" srcOrd="6" destOrd="0" presId="urn:microsoft.com/office/officeart/2009/3/layout/StepUpProcess"/>
    <dgm:cxn modelId="{2864FB8D-2EE1-4E78-B3B0-15FF2F8AFB39}" type="presParOf" srcId="{DAC7C510-D31C-4F0E-8374-5820BFB27702}" destId="{D7E7505F-25E4-44D4-A7AC-674FFBFE40F7}" srcOrd="0" destOrd="0" presId="urn:microsoft.com/office/officeart/2009/3/layout/StepUpProcess"/>
    <dgm:cxn modelId="{C7F2CE47-9E3F-4B9E-B2BF-00468CFD76D5}" type="presParOf" srcId="{DAC7C510-D31C-4F0E-8374-5820BFB27702}" destId="{BBB339EF-B03C-4F62-8EC1-25CA8AB7C888}" srcOrd="1" destOrd="0" presId="urn:microsoft.com/office/officeart/2009/3/layout/StepUpProcess"/>
    <dgm:cxn modelId="{31A08E34-193B-443F-96EB-4FAC775D3FD8}" type="presParOf" srcId="{DAC7C510-D31C-4F0E-8374-5820BFB27702}" destId="{04624144-B027-4C07-849B-4F2A8B67F43D}" srcOrd="2" destOrd="0" presId="urn:microsoft.com/office/officeart/2009/3/layout/StepUpProcess"/>
    <dgm:cxn modelId="{A96F9BA2-4CD0-4512-8116-97960E8A2913}" type="presParOf" srcId="{C1FD9217-3FF2-4FF4-9D5D-80EDF72BD681}" destId="{F3F6DC32-AB52-4D7B-99D8-6DEA976E1C21}" srcOrd="7" destOrd="0" presId="urn:microsoft.com/office/officeart/2009/3/layout/StepUpProcess"/>
    <dgm:cxn modelId="{36FE5631-E33D-41B8-9BC7-B634CC73CFF6}" type="presParOf" srcId="{F3F6DC32-AB52-4D7B-99D8-6DEA976E1C21}" destId="{E14D62B4-D939-438E-A92A-C070D22A1C2D}" srcOrd="0" destOrd="0" presId="urn:microsoft.com/office/officeart/2009/3/layout/StepUpProcess"/>
    <dgm:cxn modelId="{1D2C5924-20A1-4345-9F93-EE80CF545238}" type="presParOf" srcId="{C1FD9217-3FF2-4FF4-9D5D-80EDF72BD681}" destId="{BD8EFD6D-8BE1-4818-94D3-82607A1F03B3}" srcOrd="8" destOrd="0" presId="urn:microsoft.com/office/officeart/2009/3/layout/StepUpProcess"/>
    <dgm:cxn modelId="{77C29694-0B37-4EBB-BC6C-5E81AF182892}" type="presParOf" srcId="{BD8EFD6D-8BE1-4818-94D3-82607A1F03B3}" destId="{E5C00197-CAB0-411A-ADC0-BA253F6F6077}" srcOrd="0" destOrd="0" presId="urn:microsoft.com/office/officeart/2009/3/layout/StepUpProcess"/>
    <dgm:cxn modelId="{C853DDC2-A944-4933-B493-53EC89F809E5}" type="presParOf" srcId="{BD8EFD6D-8BE1-4818-94D3-82607A1F03B3}" destId="{7DD1C894-32ED-4B0B-907C-EE0206E7DE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BD47E3-9922-4361-A213-1AEE9A4AD92D}" type="doc">
      <dgm:prSet loTypeId="urn:microsoft.com/office/officeart/2009/3/layout/StepUpProcess" loCatId="process" qsTypeId="urn:microsoft.com/office/officeart/2005/8/quickstyle/3d1" qsCatId="3D" csTypeId="urn:microsoft.com/office/officeart/2005/8/colors/accent4_3" csCatId="accent4" phldr="1"/>
      <dgm:spPr/>
      <dgm:t>
        <a:bodyPr/>
        <a:lstStyle/>
        <a:p>
          <a:endParaRPr lang="en-US"/>
        </a:p>
      </dgm:t>
    </dgm:pt>
    <dgm:pt modelId="{99B61E94-3C90-4BE8-A22D-1D5AD8CABDA8}">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1          Ad-hoc</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DAB936D6-DA91-4AF4-B84C-A9FA743C36A2}" type="parTrans" cxnId="{013BBBF6-0D95-4099-92CD-9A1221F22BCF}">
      <dgm:prSet/>
      <dgm:spPr/>
      <dgm:t>
        <a:bodyPr/>
        <a:lstStyle/>
        <a:p>
          <a:endParaRPr lang="en-US"/>
        </a:p>
      </dgm:t>
    </dgm:pt>
    <dgm:pt modelId="{B792E794-8735-453C-B396-9DD89391BDCD}" type="sibTrans" cxnId="{013BBBF6-0D95-4099-92CD-9A1221F22BCF}">
      <dgm:prSet/>
      <dgm:spPr/>
      <dgm:t>
        <a:bodyPr/>
        <a:lstStyle/>
        <a:p>
          <a:endParaRPr lang="en-US"/>
        </a:p>
      </dgm:t>
    </dgm:pt>
    <dgm:pt modelId="{3769A902-B72E-4584-96A7-45B212427C60}">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2</a:t>
          </a:r>
        </a:p>
        <a:p>
          <a:r>
            <a:rPr lang="en-US" sz="2400" dirty="0" smtClean="0">
              <a:solidFill>
                <a:srgbClr val="000000"/>
              </a:solidFill>
              <a:latin typeface="Times New Roman" panose="02020603050405020304" pitchFamily="18" charset="0"/>
              <a:cs typeface="Times New Roman" panose="02020603050405020304" pitchFamily="18" charset="0"/>
            </a:rPr>
            <a:t>Defined</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1192C56E-F86C-47D5-BD14-54B6694CF399}" type="parTrans" cxnId="{DE59F822-FDDE-4A98-8991-2818EEF97C3D}">
      <dgm:prSet/>
      <dgm:spPr/>
      <dgm:t>
        <a:bodyPr/>
        <a:lstStyle/>
        <a:p>
          <a:endParaRPr lang="en-US"/>
        </a:p>
      </dgm:t>
    </dgm:pt>
    <dgm:pt modelId="{07FE5FEE-9A7F-4177-8796-F8981587D07E}" type="sibTrans" cxnId="{DE59F822-FDDE-4A98-8991-2818EEF97C3D}">
      <dgm:prSet/>
      <dgm:spPr/>
      <dgm:t>
        <a:bodyPr/>
        <a:lstStyle/>
        <a:p>
          <a:endParaRPr lang="en-US"/>
        </a:p>
      </dgm:t>
    </dgm:pt>
    <dgm:pt modelId="{5239D29C-FB16-48BB-98A0-B46AA07A4671}">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3 Consistently Implemented</a:t>
          </a:r>
          <a:endParaRPr lang="en-US" sz="2400" dirty="0">
            <a:solidFill>
              <a:srgbClr val="000000"/>
            </a:solidFill>
            <a:latin typeface="Times New Roman" panose="02020603050405020304" pitchFamily="18" charset="0"/>
            <a:cs typeface="Times New Roman" panose="02020603050405020304" pitchFamily="18" charset="0"/>
          </a:endParaRPr>
        </a:p>
      </dgm:t>
    </dgm:pt>
    <dgm:pt modelId="{98ED8764-1683-4B50-BCED-E3E3492DC7C8}" type="parTrans" cxnId="{A8699BAB-9647-49ED-AE54-E0FACCC637A6}">
      <dgm:prSet/>
      <dgm:spPr/>
      <dgm:t>
        <a:bodyPr/>
        <a:lstStyle/>
        <a:p>
          <a:endParaRPr lang="en-US"/>
        </a:p>
      </dgm:t>
    </dgm:pt>
    <dgm:pt modelId="{A3F06812-6F4A-40E9-925C-E89C5C690BDB}" type="sibTrans" cxnId="{A8699BAB-9647-49ED-AE54-E0FACCC637A6}">
      <dgm:prSet/>
      <dgm:spPr/>
      <dgm:t>
        <a:bodyPr/>
        <a:lstStyle/>
        <a:p>
          <a:endParaRPr lang="en-US"/>
        </a:p>
      </dgm:t>
    </dgm:pt>
    <dgm:pt modelId="{C2CC9554-B664-44EF-A441-8780D388D6E5}">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4 Managed &amp; Measurable</a:t>
          </a:r>
          <a:r>
            <a:rPr lang="en-US" sz="2600" dirty="0" smtClean="0"/>
            <a:t>	</a:t>
          </a:r>
          <a:endParaRPr lang="en-US" sz="2600" dirty="0"/>
        </a:p>
      </dgm:t>
    </dgm:pt>
    <dgm:pt modelId="{55BA01C1-8B69-4875-9994-91C0AA8463AC}" type="parTrans" cxnId="{AC8935AF-BFC8-4B3F-93D7-33D733B49377}">
      <dgm:prSet/>
      <dgm:spPr/>
      <dgm:t>
        <a:bodyPr/>
        <a:lstStyle/>
        <a:p>
          <a:endParaRPr lang="en-US"/>
        </a:p>
      </dgm:t>
    </dgm:pt>
    <dgm:pt modelId="{C10EC1DA-D122-4E0D-8D7B-9EB95BAE4EF6}" type="sibTrans" cxnId="{AC8935AF-BFC8-4B3F-93D7-33D733B49377}">
      <dgm:prSet/>
      <dgm:spPr/>
      <dgm:t>
        <a:bodyPr/>
        <a:lstStyle/>
        <a:p>
          <a:endParaRPr lang="en-US"/>
        </a:p>
      </dgm:t>
    </dgm:pt>
    <dgm:pt modelId="{47738B7D-547C-44DD-A923-401109F92C58}">
      <dgm:prSet phldrT="[Text]" custT="1"/>
      <dgm:spPr/>
      <dgm:t>
        <a:bodyPr/>
        <a:lstStyle/>
        <a:p>
          <a:r>
            <a:rPr lang="en-US" sz="2400" dirty="0" smtClean="0">
              <a:solidFill>
                <a:srgbClr val="000000"/>
              </a:solidFill>
              <a:latin typeface="Times New Roman" panose="02020603050405020304" pitchFamily="18" charset="0"/>
              <a:cs typeface="Times New Roman" panose="02020603050405020304" pitchFamily="18" charset="0"/>
            </a:rPr>
            <a:t>Level 5 Optimized</a:t>
          </a:r>
          <a:r>
            <a:rPr lang="en-US" sz="2900" dirty="0" smtClean="0">
              <a:solidFill>
                <a:srgbClr val="000000"/>
              </a:solidFill>
            </a:rPr>
            <a:t>	</a:t>
          </a:r>
          <a:endParaRPr lang="en-US" sz="2900" dirty="0">
            <a:solidFill>
              <a:srgbClr val="000000"/>
            </a:solidFill>
          </a:endParaRPr>
        </a:p>
      </dgm:t>
    </dgm:pt>
    <dgm:pt modelId="{B97BA801-7D8D-485D-946F-43447D084E20}" type="parTrans" cxnId="{AA7A3779-568B-4CF8-BBAA-DBF5EFB3483C}">
      <dgm:prSet/>
      <dgm:spPr/>
      <dgm:t>
        <a:bodyPr/>
        <a:lstStyle/>
        <a:p>
          <a:endParaRPr lang="en-US"/>
        </a:p>
      </dgm:t>
    </dgm:pt>
    <dgm:pt modelId="{7A0C4326-6372-46B8-A448-5D58FA9E8E02}" type="sibTrans" cxnId="{AA7A3779-568B-4CF8-BBAA-DBF5EFB3483C}">
      <dgm:prSet/>
      <dgm:spPr/>
      <dgm:t>
        <a:bodyPr/>
        <a:lstStyle/>
        <a:p>
          <a:endParaRPr lang="en-US"/>
        </a:p>
      </dgm:t>
    </dgm:pt>
    <dgm:pt modelId="{C1FD9217-3FF2-4FF4-9D5D-80EDF72BD681}" type="pres">
      <dgm:prSet presAssocID="{5DBD47E3-9922-4361-A213-1AEE9A4AD92D}" presName="rootnode" presStyleCnt="0">
        <dgm:presLayoutVars>
          <dgm:chMax/>
          <dgm:chPref/>
          <dgm:dir/>
          <dgm:animLvl val="lvl"/>
        </dgm:presLayoutVars>
      </dgm:prSet>
      <dgm:spPr/>
      <dgm:t>
        <a:bodyPr/>
        <a:lstStyle/>
        <a:p>
          <a:endParaRPr lang="en-US"/>
        </a:p>
      </dgm:t>
    </dgm:pt>
    <dgm:pt modelId="{8FDB83E1-04C7-4A91-996D-B9BFDCB881C4}" type="pres">
      <dgm:prSet presAssocID="{99B61E94-3C90-4BE8-A22D-1D5AD8CABDA8}" presName="composite" presStyleCnt="0"/>
      <dgm:spPr/>
    </dgm:pt>
    <dgm:pt modelId="{2B9CD419-B7C6-4060-9B6D-1A0FFC3D97AB}" type="pres">
      <dgm:prSet presAssocID="{99B61E94-3C90-4BE8-A22D-1D5AD8CABDA8}" presName="LShape" presStyleLbl="alignNode1" presStyleIdx="0" presStyleCnt="9"/>
      <dgm:spPr>
        <a:solidFill>
          <a:schemeClr val="tx1">
            <a:lumMod val="20000"/>
            <a:lumOff val="80000"/>
          </a:schemeClr>
        </a:solidFill>
      </dgm:spPr>
    </dgm:pt>
    <dgm:pt modelId="{33526BE2-7A0A-4E76-9231-73362F2B155C}" type="pres">
      <dgm:prSet presAssocID="{99B61E94-3C90-4BE8-A22D-1D5AD8CABDA8}" presName="ParentText" presStyleLbl="revTx" presStyleIdx="0" presStyleCnt="5">
        <dgm:presLayoutVars>
          <dgm:chMax val="0"/>
          <dgm:chPref val="0"/>
          <dgm:bulletEnabled val="1"/>
        </dgm:presLayoutVars>
      </dgm:prSet>
      <dgm:spPr/>
      <dgm:t>
        <a:bodyPr/>
        <a:lstStyle/>
        <a:p>
          <a:endParaRPr lang="en-US"/>
        </a:p>
      </dgm:t>
    </dgm:pt>
    <dgm:pt modelId="{F4F2B286-5181-44DD-BE3B-4564FDBB2999}" type="pres">
      <dgm:prSet presAssocID="{99B61E94-3C90-4BE8-A22D-1D5AD8CABDA8}" presName="Triangle" presStyleLbl="alignNode1" presStyleIdx="1" presStyleCnt="9"/>
      <dgm:spPr>
        <a:solidFill>
          <a:schemeClr val="bg1"/>
        </a:solidFill>
        <a:ln>
          <a:solidFill>
            <a:schemeClr val="bg1"/>
          </a:solidFill>
        </a:ln>
      </dgm:spPr>
    </dgm:pt>
    <dgm:pt modelId="{025B0EFA-24E7-4830-84AA-418809B4228C}" type="pres">
      <dgm:prSet presAssocID="{B792E794-8735-453C-B396-9DD89391BDCD}" presName="sibTrans" presStyleCnt="0"/>
      <dgm:spPr/>
    </dgm:pt>
    <dgm:pt modelId="{6419CE3B-3F27-4EC4-8186-7A105BB7592D}" type="pres">
      <dgm:prSet presAssocID="{B792E794-8735-453C-B396-9DD89391BDCD}" presName="space" presStyleCnt="0"/>
      <dgm:spPr/>
    </dgm:pt>
    <dgm:pt modelId="{6FA3A945-C4CC-4D1E-9D80-09FBF6950365}" type="pres">
      <dgm:prSet presAssocID="{3769A902-B72E-4584-96A7-45B212427C60}" presName="composite" presStyleCnt="0"/>
      <dgm:spPr/>
    </dgm:pt>
    <dgm:pt modelId="{388D91CC-2762-494D-85D3-66BD75FCEF71}" type="pres">
      <dgm:prSet presAssocID="{3769A902-B72E-4584-96A7-45B212427C60}" presName="LShape" presStyleLbl="alignNode1" presStyleIdx="2" presStyleCnt="9"/>
      <dgm:spPr>
        <a:solidFill>
          <a:schemeClr val="tx1">
            <a:lumMod val="40000"/>
            <a:lumOff val="60000"/>
          </a:schemeClr>
        </a:solidFill>
      </dgm:spPr>
    </dgm:pt>
    <dgm:pt modelId="{B31B43F1-B629-4890-8D82-36F26B795A62}" type="pres">
      <dgm:prSet presAssocID="{3769A902-B72E-4584-96A7-45B212427C60}" presName="ParentText" presStyleLbl="revTx" presStyleIdx="1" presStyleCnt="5">
        <dgm:presLayoutVars>
          <dgm:chMax val="0"/>
          <dgm:chPref val="0"/>
          <dgm:bulletEnabled val="1"/>
        </dgm:presLayoutVars>
      </dgm:prSet>
      <dgm:spPr/>
      <dgm:t>
        <a:bodyPr/>
        <a:lstStyle/>
        <a:p>
          <a:endParaRPr lang="en-US"/>
        </a:p>
      </dgm:t>
    </dgm:pt>
    <dgm:pt modelId="{81679008-5E1C-4461-A546-1B2DBC89EC02}" type="pres">
      <dgm:prSet presAssocID="{3769A902-B72E-4584-96A7-45B212427C60}" presName="Triangle" presStyleLbl="alignNode1" presStyleIdx="3" presStyleCnt="9"/>
      <dgm:spPr>
        <a:noFill/>
        <a:ln>
          <a:solidFill>
            <a:schemeClr val="bg1"/>
          </a:solidFill>
        </a:ln>
      </dgm:spPr>
    </dgm:pt>
    <dgm:pt modelId="{E2C58433-E161-4990-AAFF-767BBA9B5E7F}" type="pres">
      <dgm:prSet presAssocID="{07FE5FEE-9A7F-4177-8796-F8981587D07E}" presName="sibTrans" presStyleCnt="0"/>
      <dgm:spPr/>
    </dgm:pt>
    <dgm:pt modelId="{E2EA487C-5CB2-49EC-BEC7-B4217E8FEF35}" type="pres">
      <dgm:prSet presAssocID="{07FE5FEE-9A7F-4177-8796-F8981587D07E}" presName="space" presStyleCnt="0"/>
      <dgm:spPr/>
    </dgm:pt>
    <dgm:pt modelId="{5C4A81D9-488C-4F26-82AB-F51359189A45}" type="pres">
      <dgm:prSet presAssocID="{5239D29C-FB16-48BB-98A0-B46AA07A4671}" presName="composite" presStyleCnt="0"/>
      <dgm:spPr/>
    </dgm:pt>
    <dgm:pt modelId="{767E5C62-C4F7-4D38-8CAE-CE73F004AB1D}" type="pres">
      <dgm:prSet presAssocID="{5239D29C-FB16-48BB-98A0-B46AA07A4671}" presName="LShape" presStyleLbl="alignNode1" presStyleIdx="4" presStyleCnt="9"/>
      <dgm:spPr>
        <a:solidFill>
          <a:schemeClr val="tx1">
            <a:lumMod val="60000"/>
            <a:lumOff val="40000"/>
          </a:schemeClr>
        </a:solidFill>
      </dgm:spPr>
    </dgm:pt>
    <dgm:pt modelId="{956C4831-6F1E-4F4C-BD44-99263EBCDFF4}" type="pres">
      <dgm:prSet presAssocID="{5239D29C-FB16-48BB-98A0-B46AA07A4671}" presName="ParentText" presStyleLbl="revTx" presStyleIdx="2" presStyleCnt="5">
        <dgm:presLayoutVars>
          <dgm:chMax val="0"/>
          <dgm:chPref val="0"/>
          <dgm:bulletEnabled val="1"/>
        </dgm:presLayoutVars>
      </dgm:prSet>
      <dgm:spPr/>
      <dgm:t>
        <a:bodyPr/>
        <a:lstStyle/>
        <a:p>
          <a:endParaRPr lang="en-US"/>
        </a:p>
      </dgm:t>
    </dgm:pt>
    <dgm:pt modelId="{F51871B0-4155-4B4A-B50E-AB8B6C7A7D71}" type="pres">
      <dgm:prSet presAssocID="{5239D29C-FB16-48BB-98A0-B46AA07A4671}" presName="Triangle" presStyleLbl="alignNode1" presStyleIdx="5" presStyleCnt="9"/>
      <dgm:spPr>
        <a:solidFill>
          <a:schemeClr val="bg1"/>
        </a:solidFill>
        <a:ln>
          <a:solidFill>
            <a:schemeClr val="bg1"/>
          </a:solidFill>
        </a:ln>
      </dgm:spPr>
    </dgm:pt>
    <dgm:pt modelId="{6100C85D-E6AA-4C95-99FA-563877D37AC2}" type="pres">
      <dgm:prSet presAssocID="{A3F06812-6F4A-40E9-925C-E89C5C690BDB}" presName="sibTrans" presStyleCnt="0"/>
      <dgm:spPr/>
    </dgm:pt>
    <dgm:pt modelId="{EF9119D8-FA1F-4AC8-8799-0834FF6351BA}" type="pres">
      <dgm:prSet presAssocID="{A3F06812-6F4A-40E9-925C-E89C5C690BDB}" presName="space" presStyleCnt="0"/>
      <dgm:spPr/>
    </dgm:pt>
    <dgm:pt modelId="{DAC7C510-D31C-4F0E-8374-5820BFB27702}" type="pres">
      <dgm:prSet presAssocID="{C2CC9554-B664-44EF-A441-8780D388D6E5}" presName="composite" presStyleCnt="0"/>
      <dgm:spPr/>
    </dgm:pt>
    <dgm:pt modelId="{D7E7505F-25E4-44D4-A7AC-674FFBFE40F7}" type="pres">
      <dgm:prSet presAssocID="{C2CC9554-B664-44EF-A441-8780D388D6E5}" presName="LShape" presStyleLbl="alignNode1" presStyleIdx="6" presStyleCnt="9" custLinFactNeighborX="166" custLinFactNeighborY="-1494"/>
      <dgm:spPr>
        <a:solidFill>
          <a:schemeClr val="tx1">
            <a:lumMod val="75000"/>
          </a:schemeClr>
        </a:solidFill>
      </dgm:spPr>
    </dgm:pt>
    <dgm:pt modelId="{BBB339EF-B03C-4F62-8EC1-25CA8AB7C888}" type="pres">
      <dgm:prSet presAssocID="{C2CC9554-B664-44EF-A441-8780D388D6E5}" presName="ParentText" presStyleLbl="revTx" presStyleIdx="3" presStyleCnt="5">
        <dgm:presLayoutVars>
          <dgm:chMax val="0"/>
          <dgm:chPref val="0"/>
          <dgm:bulletEnabled val="1"/>
        </dgm:presLayoutVars>
      </dgm:prSet>
      <dgm:spPr/>
      <dgm:t>
        <a:bodyPr/>
        <a:lstStyle/>
        <a:p>
          <a:endParaRPr lang="en-US"/>
        </a:p>
      </dgm:t>
    </dgm:pt>
    <dgm:pt modelId="{04624144-B027-4C07-849B-4F2A8B67F43D}" type="pres">
      <dgm:prSet presAssocID="{C2CC9554-B664-44EF-A441-8780D388D6E5}" presName="Triangle" presStyleLbl="alignNode1" presStyleIdx="7" presStyleCnt="9"/>
      <dgm:spPr>
        <a:solidFill>
          <a:schemeClr val="bg1"/>
        </a:solidFill>
        <a:ln>
          <a:solidFill>
            <a:schemeClr val="bg1"/>
          </a:solidFill>
        </a:ln>
      </dgm:spPr>
    </dgm:pt>
    <dgm:pt modelId="{F3F6DC32-AB52-4D7B-99D8-6DEA976E1C21}" type="pres">
      <dgm:prSet presAssocID="{C10EC1DA-D122-4E0D-8D7B-9EB95BAE4EF6}" presName="sibTrans" presStyleCnt="0"/>
      <dgm:spPr/>
    </dgm:pt>
    <dgm:pt modelId="{E14D62B4-D939-438E-A92A-C070D22A1C2D}" type="pres">
      <dgm:prSet presAssocID="{C10EC1DA-D122-4E0D-8D7B-9EB95BAE4EF6}" presName="space" presStyleCnt="0"/>
      <dgm:spPr/>
    </dgm:pt>
    <dgm:pt modelId="{BD8EFD6D-8BE1-4818-94D3-82607A1F03B3}" type="pres">
      <dgm:prSet presAssocID="{47738B7D-547C-44DD-A923-401109F92C58}" presName="composite" presStyleCnt="0"/>
      <dgm:spPr/>
    </dgm:pt>
    <dgm:pt modelId="{E5C00197-CAB0-411A-ADC0-BA253F6F6077}" type="pres">
      <dgm:prSet presAssocID="{47738B7D-547C-44DD-A923-401109F92C58}" presName="LShape" presStyleLbl="alignNode1" presStyleIdx="8" presStyleCnt="9"/>
      <dgm:spPr>
        <a:solidFill>
          <a:schemeClr val="tx1">
            <a:lumMod val="50000"/>
          </a:schemeClr>
        </a:solidFill>
      </dgm:spPr>
    </dgm:pt>
    <dgm:pt modelId="{7DD1C894-32ED-4B0B-907C-EE0206E7DE06}" type="pres">
      <dgm:prSet presAssocID="{47738B7D-547C-44DD-A923-401109F92C58}" presName="ParentText" presStyleLbl="revTx" presStyleIdx="4" presStyleCnt="5">
        <dgm:presLayoutVars>
          <dgm:chMax val="0"/>
          <dgm:chPref val="0"/>
          <dgm:bulletEnabled val="1"/>
        </dgm:presLayoutVars>
      </dgm:prSet>
      <dgm:spPr/>
      <dgm:t>
        <a:bodyPr/>
        <a:lstStyle/>
        <a:p>
          <a:endParaRPr lang="en-US"/>
        </a:p>
      </dgm:t>
    </dgm:pt>
  </dgm:ptLst>
  <dgm:cxnLst>
    <dgm:cxn modelId="{0EC75B13-9CB1-4B5C-B672-C1391F460076}" type="presOf" srcId="{3769A902-B72E-4584-96A7-45B212427C60}" destId="{B31B43F1-B629-4890-8D82-36F26B795A62}" srcOrd="0" destOrd="0" presId="urn:microsoft.com/office/officeart/2009/3/layout/StepUpProcess"/>
    <dgm:cxn modelId="{6A096F60-350E-4994-9514-63C4CA9CCA9E}" type="presOf" srcId="{99B61E94-3C90-4BE8-A22D-1D5AD8CABDA8}" destId="{33526BE2-7A0A-4E76-9231-73362F2B155C}" srcOrd="0" destOrd="0" presId="urn:microsoft.com/office/officeart/2009/3/layout/StepUpProcess"/>
    <dgm:cxn modelId="{DE59F822-FDDE-4A98-8991-2818EEF97C3D}" srcId="{5DBD47E3-9922-4361-A213-1AEE9A4AD92D}" destId="{3769A902-B72E-4584-96A7-45B212427C60}" srcOrd="1" destOrd="0" parTransId="{1192C56E-F86C-47D5-BD14-54B6694CF399}" sibTransId="{07FE5FEE-9A7F-4177-8796-F8981587D07E}"/>
    <dgm:cxn modelId="{A8699BAB-9647-49ED-AE54-E0FACCC637A6}" srcId="{5DBD47E3-9922-4361-A213-1AEE9A4AD92D}" destId="{5239D29C-FB16-48BB-98A0-B46AA07A4671}" srcOrd="2" destOrd="0" parTransId="{98ED8764-1683-4B50-BCED-E3E3492DC7C8}" sibTransId="{A3F06812-6F4A-40E9-925C-E89C5C690BDB}"/>
    <dgm:cxn modelId="{013BBBF6-0D95-4099-92CD-9A1221F22BCF}" srcId="{5DBD47E3-9922-4361-A213-1AEE9A4AD92D}" destId="{99B61E94-3C90-4BE8-A22D-1D5AD8CABDA8}" srcOrd="0" destOrd="0" parTransId="{DAB936D6-DA91-4AF4-B84C-A9FA743C36A2}" sibTransId="{B792E794-8735-453C-B396-9DD89391BDCD}"/>
    <dgm:cxn modelId="{AC8935AF-BFC8-4B3F-93D7-33D733B49377}" srcId="{5DBD47E3-9922-4361-A213-1AEE9A4AD92D}" destId="{C2CC9554-B664-44EF-A441-8780D388D6E5}" srcOrd="3" destOrd="0" parTransId="{55BA01C1-8B69-4875-9994-91C0AA8463AC}" sibTransId="{C10EC1DA-D122-4E0D-8D7B-9EB95BAE4EF6}"/>
    <dgm:cxn modelId="{2E7261A6-9A29-407A-8D8A-7B23286366CA}" type="presOf" srcId="{5239D29C-FB16-48BB-98A0-B46AA07A4671}" destId="{956C4831-6F1E-4F4C-BD44-99263EBCDFF4}" srcOrd="0" destOrd="0" presId="urn:microsoft.com/office/officeart/2009/3/layout/StepUpProcess"/>
    <dgm:cxn modelId="{D14E1F17-CCE7-4ADD-A7D7-D585B628DF77}" type="presOf" srcId="{47738B7D-547C-44DD-A923-401109F92C58}" destId="{7DD1C894-32ED-4B0B-907C-EE0206E7DE06}" srcOrd="0" destOrd="0" presId="urn:microsoft.com/office/officeart/2009/3/layout/StepUpProcess"/>
    <dgm:cxn modelId="{F53F8D52-452E-4A06-B6B4-D53B41B89C54}" type="presOf" srcId="{C2CC9554-B664-44EF-A441-8780D388D6E5}" destId="{BBB339EF-B03C-4F62-8EC1-25CA8AB7C888}" srcOrd="0" destOrd="0" presId="urn:microsoft.com/office/officeart/2009/3/layout/StepUpProcess"/>
    <dgm:cxn modelId="{657C180A-7332-49DF-8DB9-0AB8C9D02C41}" type="presOf" srcId="{5DBD47E3-9922-4361-A213-1AEE9A4AD92D}" destId="{C1FD9217-3FF2-4FF4-9D5D-80EDF72BD681}" srcOrd="0" destOrd="0" presId="urn:microsoft.com/office/officeart/2009/3/layout/StepUpProcess"/>
    <dgm:cxn modelId="{AA7A3779-568B-4CF8-BBAA-DBF5EFB3483C}" srcId="{5DBD47E3-9922-4361-A213-1AEE9A4AD92D}" destId="{47738B7D-547C-44DD-A923-401109F92C58}" srcOrd="4" destOrd="0" parTransId="{B97BA801-7D8D-485D-946F-43447D084E20}" sibTransId="{7A0C4326-6372-46B8-A448-5D58FA9E8E02}"/>
    <dgm:cxn modelId="{16064FA3-5A55-4C69-84C6-62FD814FD297}" type="presParOf" srcId="{C1FD9217-3FF2-4FF4-9D5D-80EDF72BD681}" destId="{8FDB83E1-04C7-4A91-996D-B9BFDCB881C4}" srcOrd="0" destOrd="0" presId="urn:microsoft.com/office/officeart/2009/3/layout/StepUpProcess"/>
    <dgm:cxn modelId="{7E7C228D-8678-45F5-A06F-9C44E4765F22}" type="presParOf" srcId="{8FDB83E1-04C7-4A91-996D-B9BFDCB881C4}" destId="{2B9CD419-B7C6-4060-9B6D-1A0FFC3D97AB}" srcOrd="0" destOrd="0" presId="urn:microsoft.com/office/officeart/2009/3/layout/StepUpProcess"/>
    <dgm:cxn modelId="{FBE90A4F-A95C-4E36-AC52-FEAF2CD8EC6E}" type="presParOf" srcId="{8FDB83E1-04C7-4A91-996D-B9BFDCB881C4}" destId="{33526BE2-7A0A-4E76-9231-73362F2B155C}" srcOrd="1" destOrd="0" presId="urn:microsoft.com/office/officeart/2009/3/layout/StepUpProcess"/>
    <dgm:cxn modelId="{355945ED-0F35-4F7E-AF24-3FBD97280AD5}" type="presParOf" srcId="{8FDB83E1-04C7-4A91-996D-B9BFDCB881C4}" destId="{F4F2B286-5181-44DD-BE3B-4564FDBB2999}" srcOrd="2" destOrd="0" presId="urn:microsoft.com/office/officeart/2009/3/layout/StepUpProcess"/>
    <dgm:cxn modelId="{88745E23-579B-41C8-809C-73C2D0FC4698}" type="presParOf" srcId="{C1FD9217-3FF2-4FF4-9D5D-80EDF72BD681}" destId="{025B0EFA-24E7-4830-84AA-418809B4228C}" srcOrd="1" destOrd="0" presId="urn:microsoft.com/office/officeart/2009/3/layout/StepUpProcess"/>
    <dgm:cxn modelId="{75794C26-2A80-4738-835F-CC40BF16BB70}" type="presParOf" srcId="{025B0EFA-24E7-4830-84AA-418809B4228C}" destId="{6419CE3B-3F27-4EC4-8186-7A105BB7592D}" srcOrd="0" destOrd="0" presId="urn:microsoft.com/office/officeart/2009/3/layout/StepUpProcess"/>
    <dgm:cxn modelId="{BD9C06CB-87B3-40E5-9A6D-676BBA92D63D}" type="presParOf" srcId="{C1FD9217-3FF2-4FF4-9D5D-80EDF72BD681}" destId="{6FA3A945-C4CC-4D1E-9D80-09FBF6950365}" srcOrd="2" destOrd="0" presId="urn:microsoft.com/office/officeart/2009/3/layout/StepUpProcess"/>
    <dgm:cxn modelId="{DAA911D0-A59D-48C0-976A-947D98907D7B}" type="presParOf" srcId="{6FA3A945-C4CC-4D1E-9D80-09FBF6950365}" destId="{388D91CC-2762-494D-85D3-66BD75FCEF71}" srcOrd="0" destOrd="0" presId="urn:microsoft.com/office/officeart/2009/3/layout/StepUpProcess"/>
    <dgm:cxn modelId="{42D1D4DB-A7AC-4020-B2AD-892E50F635FA}" type="presParOf" srcId="{6FA3A945-C4CC-4D1E-9D80-09FBF6950365}" destId="{B31B43F1-B629-4890-8D82-36F26B795A62}" srcOrd="1" destOrd="0" presId="urn:microsoft.com/office/officeart/2009/3/layout/StepUpProcess"/>
    <dgm:cxn modelId="{3C29B232-4453-41DA-A165-24AD931F5CA2}" type="presParOf" srcId="{6FA3A945-C4CC-4D1E-9D80-09FBF6950365}" destId="{81679008-5E1C-4461-A546-1B2DBC89EC02}" srcOrd="2" destOrd="0" presId="urn:microsoft.com/office/officeart/2009/3/layout/StepUpProcess"/>
    <dgm:cxn modelId="{99C9A725-653F-46AC-A256-0D86F6FD65C8}" type="presParOf" srcId="{C1FD9217-3FF2-4FF4-9D5D-80EDF72BD681}" destId="{E2C58433-E161-4990-AAFF-767BBA9B5E7F}" srcOrd="3" destOrd="0" presId="urn:microsoft.com/office/officeart/2009/3/layout/StepUpProcess"/>
    <dgm:cxn modelId="{7059B82B-35B6-484E-9C7F-8182FECF4353}" type="presParOf" srcId="{E2C58433-E161-4990-AAFF-767BBA9B5E7F}" destId="{E2EA487C-5CB2-49EC-BEC7-B4217E8FEF35}" srcOrd="0" destOrd="0" presId="urn:microsoft.com/office/officeart/2009/3/layout/StepUpProcess"/>
    <dgm:cxn modelId="{71AE6ACD-4798-4B41-8128-51C57F5F8D9B}" type="presParOf" srcId="{C1FD9217-3FF2-4FF4-9D5D-80EDF72BD681}" destId="{5C4A81D9-488C-4F26-82AB-F51359189A45}" srcOrd="4" destOrd="0" presId="urn:microsoft.com/office/officeart/2009/3/layout/StepUpProcess"/>
    <dgm:cxn modelId="{DA20E517-D35B-4460-845C-ADAB0F77ED72}" type="presParOf" srcId="{5C4A81D9-488C-4F26-82AB-F51359189A45}" destId="{767E5C62-C4F7-4D38-8CAE-CE73F004AB1D}" srcOrd="0" destOrd="0" presId="urn:microsoft.com/office/officeart/2009/3/layout/StepUpProcess"/>
    <dgm:cxn modelId="{78950346-4A06-4EA0-B0BA-57426A6B9F2D}" type="presParOf" srcId="{5C4A81D9-488C-4F26-82AB-F51359189A45}" destId="{956C4831-6F1E-4F4C-BD44-99263EBCDFF4}" srcOrd="1" destOrd="0" presId="urn:microsoft.com/office/officeart/2009/3/layout/StepUpProcess"/>
    <dgm:cxn modelId="{521C0AD2-2BF4-4A71-A20D-ADFD2460701D}" type="presParOf" srcId="{5C4A81D9-488C-4F26-82AB-F51359189A45}" destId="{F51871B0-4155-4B4A-B50E-AB8B6C7A7D71}" srcOrd="2" destOrd="0" presId="urn:microsoft.com/office/officeart/2009/3/layout/StepUpProcess"/>
    <dgm:cxn modelId="{5E38B4C5-84DA-434B-9A1C-A306808DE1CD}" type="presParOf" srcId="{C1FD9217-3FF2-4FF4-9D5D-80EDF72BD681}" destId="{6100C85D-E6AA-4C95-99FA-563877D37AC2}" srcOrd="5" destOrd="0" presId="urn:microsoft.com/office/officeart/2009/3/layout/StepUpProcess"/>
    <dgm:cxn modelId="{3A6DD2A9-909A-4987-8521-3ED228E564F7}" type="presParOf" srcId="{6100C85D-E6AA-4C95-99FA-563877D37AC2}" destId="{EF9119D8-FA1F-4AC8-8799-0834FF6351BA}" srcOrd="0" destOrd="0" presId="urn:microsoft.com/office/officeart/2009/3/layout/StepUpProcess"/>
    <dgm:cxn modelId="{9E4E2CA9-2476-48A1-94A7-CCC277CF48EC}" type="presParOf" srcId="{C1FD9217-3FF2-4FF4-9D5D-80EDF72BD681}" destId="{DAC7C510-D31C-4F0E-8374-5820BFB27702}" srcOrd="6" destOrd="0" presId="urn:microsoft.com/office/officeart/2009/3/layout/StepUpProcess"/>
    <dgm:cxn modelId="{5AAD274D-BD82-49FD-AA62-F84AE810F89A}" type="presParOf" srcId="{DAC7C510-D31C-4F0E-8374-5820BFB27702}" destId="{D7E7505F-25E4-44D4-A7AC-674FFBFE40F7}" srcOrd="0" destOrd="0" presId="urn:microsoft.com/office/officeart/2009/3/layout/StepUpProcess"/>
    <dgm:cxn modelId="{D9F2BB9C-3B97-4258-BD90-F0387A5E8871}" type="presParOf" srcId="{DAC7C510-D31C-4F0E-8374-5820BFB27702}" destId="{BBB339EF-B03C-4F62-8EC1-25CA8AB7C888}" srcOrd="1" destOrd="0" presId="urn:microsoft.com/office/officeart/2009/3/layout/StepUpProcess"/>
    <dgm:cxn modelId="{19FF24A9-5629-4703-BBA9-095712B57D16}" type="presParOf" srcId="{DAC7C510-D31C-4F0E-8374-5820BFB27702}" destId="{04624144-B027-4C07-849B-4F2A8B67F43D}" srcOrd="2" destOrd="0" presId="urn:microsoft.com/office/officeart/2009/3/layout/StepUpProcess"/>
    <dgm:cxn modelId="{C5824C01-DDAC-4942-AFBC-5C301965508F}" type="presParOf" srcId="{C1FD9217-3FF2-4FF4-9D5D-80EDF72BD681}" destId="{F3F6DC32-AB52-4D7B-99D8-6DEA976E1C21}" srcOrd="7" destOrd="0" presId="urn:microsoft.com/office/officeart/2009/3/layout/StepUpProcess"/>
    <dgm:cxn modelId="{709C298D-F79F-41D6-8116-D02F01DC2C90}" type="presParOf" srcId="{F3F6DC32-AB52-4D7B-99D8-6DEA976E1C21}" destId="{E14D62B4-D939-438E-A92A-C070D22A1C2D}" srcOrd="0" destOrd="0" presId="urn:microsoft.com/office/officeart/2009/3/layout/StepUpProcess"/>
    <dgm:cxn modelId="{B5F06B03-EA26-4017-B20A-CCB00C393B3A}" type="presParOf" srcId="{C1FD9217-3FF2-4FF4-9D5D-80EDF72BD681}" destId="{BD8EFD6D-8BE1-4818-94D3-82607A1F03B3}" srcOrd="8" destOrd="0" presId="urn:microsoft.com/office/officeart/2009/3/layout/StepUpProcess"/>
    <dgm:cxn modelId="{0B6212D6-BC3E-490A-A313-75ED206DB0AB}" type="presParOf" srcId="{BD8EFD6D-8BE1-4818-94D3-82607A1F03B3}" destId="{E5C00197-CAB0-411A-ADC0-BA253F6F6077}" srcOrd="0" destOrd="0" presId="urn:microsoft.com/office/officeart/2009/3/layout/StepUpProcess"/>
    <dgm:cxn modelId="{76E5FF1D-118F-475B-AF95-C88F7A15AE43}" type="presParOf" srcId="{BD8EFD6D-8BE1-4818-94D3-82607A1F03B3}" destId="{7DD1C894-32ED-4B0B-907C-EE0206E7DE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D419-B7C6-4060-9B6D-1A0FFC3D97AB}">
      <dsp:nvSpPr>
        <dsp:cNvPr id="0" name=""/>
        <dsp:cNvSpPr/>
      </dsp:nvSpPr>
      <dsp:spPr>
        <a:xfrm rot="5400000">
          <a:off x="406070" y="2405345"/>
          <a:ext cx="1205748" cy="2006337"/>
        </a:xfrm>
        <a:prstGeom prst="corner">
          <a:avLst>
            <a:gd name="adj1" fmla="val 16120"/>
            <a:gd name="adj2" fmla="val 16110"/>
          </a:avLst>
        </a:prstGeom>
        <a:solidFill>
          <a:schemeClr val="tx1">
            <a:lumMod val="20000"/>
            <a:lumOff val="80000"/>
          </a:schemeClr>
        </a:solidFill>
        <a:ln w="6350" cap="flat" cmpd="sng" algn="ctr">
          <a:solidFill>
            <a:schemeClr val="accent4">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526BE2-7A0A-4E76-9231-73362F2B155C}">
      <dsp:nvSpPr>
        <dsp:cNvPr id="0" name=""/>
        <dsp:cNvSpPr/>
      </dsp:nvSpPr>
      <dsp:spPr>
        <a:xfrm>
          <a:off x="204800" y="3004807"/>
          <a:ext cx="1811332" cy="158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1          Ad-hoc</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204800" y="3004807"/>
        <a:ext cx="1811332" cy="1587739"/>
      </dsp:txXfrm>
    </dsp:sp>
    <dsp:sp modelId="{F4F2B286-5181-44DD-BE3B-4564FDBB2999}">
      <dsp:nvSpPr>
        <dsp:cNvPr id="0" name=""/>
        <dsp:cNvSpPr/>
      </dsp:nvSpPr>
      <dsp:spPr>
        <a:xfrm>
          <a:off x="1674373" y="2257636"/>
          <a:ext cx="341760" cy="341760"/>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88D91CC-2762-494D-85D3-66BD75FCEF71}">
      <dsp:nvSpPr>
        <dsp:cNvPr id="0" name=""/>
        <dsp:cNvSpPr/>
      </dsp:nvSpPr>
      <dsp:spPr>
        <a:xfrm rot="5400000">
          <a:off x="2623495" y="1856641"/>
          <a:ext cx="1205748" cy="2006337"/>
        </a:xfrm>
        <a:prstGeom prst="corner">
          <a:avLst>
            <a:gd name="adj1" fmla="val 16120"/>
            <a:gd name="adj2" fmla="val 16110"/>
          </a:avLst>
        </a:prstGeom>
        <a:solidFill>
          <a:schemeClr val="tx1">
            <a:lumMod val="40000"/>
            <a:lumOff val="60000"/>
          </a:schemeClr>
        </a:solidFill>
        <a:ln w="6350" cap="flat" cmpd="sng" algn="ctr">
          <a:solidFill>
            <a:schemeClr val="accent4">
              <a:shade val="80000"/>
              <a:hueOff val="133612"/>
              <a:satOff val="-11654"/>
              <a:lumOff val="926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31B43F1-B629-4890-8D82-36F26B795A62}">
      <dsp:nvSpPr>
        <dsp:cNvPr id="0" name=""/>
        <dsp:cNvSpPr/>
      </dsp:nvSpPr>
      <dsp:spPr>
        <a:xfrm>
          <a:off x="2422226" y="2456103"/>
          <a:ext cx="1811332" cy="158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2</a:t>
          </a:r>
        </a:p>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Defined</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2422226" y="2456103"/>
        <a:ext cx="1811332" cy="1587739"/>
      </dsp:txXfrm>
    </dsp:sp>
    <dsp:sp modelId="{81679008-5E1C-4461-A546-1B2DBC89EC02}">
      <dsp:nvSpPr>
        <dsp:cNvPr id="0" name=""/>
        <dsp:cNvSpPr/>
      </dsp:nvSpPr>
      <dsp:spPr>
        <a:xfrm>
          <a:off x="3891798" y="1708932"/>
          <a:ext cx="341760" cy="341760"/>
        </a:xfrm>
        <a:prstGeom prst="triangle">
          <a:avLst>
            <a:gd name="adj" fmla="val 100000"/>
          </a:avLst>
        </a:prstGeom>
        <a:no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7E5C62-C4F7-4D38-8CAE-CE73F004AB1D}">
      <dsp:nvSpPr>
        <dsp:cNvPr id="0" name=""/>
        <dsp:cNvSpPr/>
      </dsp:nvSpPr>
      <dsp:spPr>
        <a:xfrm rot="5400000">
          <a:off x="4840921" y="1307936"/>
          <a:ext cx="1205748" cy="2006337"/>
        </a:xfrm>
        <a:prstGeom prst="corner">
          <a:avLst>
            <a:gd name="adj1" fmla="val 16120"/>
            <a:gd name="adj2" fmla="val 16110"/>
          </a:avLst>
        </a:prstGeom>
        <a:solidFill>
          <a:schemeClr val="tx1">
            <a:lumMod val="60000"/>
            <a:lumOff val="40000"/>
          </a:schemeClr>
        </a:solidFill>
        <a:ln w="6350" cap="flat" cmpd="sng" algn="ctr">
          <a:solidFill>
            <a:schemeClr val="accent4">
              <a:shade val="80000"/>
              <a:hueOff val="267224"/>
              <a:satOff val="-23309"/>
              <a:lumOff val="1853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56C4831-6F1E-4F4C-BD44-99263EBCDFF4}">
      <dsp:nvSpPr>
        <dsp:cNvPr id="0" name=""/>
        <dsp:cNvSpPr/>
      </dsp:nvSpPr>
      <dsp:spPr>
        <a:xfrm>
          <a:off x="4639651" y="1907399"/>
          <a:ext cx="1811332" cy="158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3 Consistently Implemented</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4639651" y="1907399"/>
        <a:ext cx="1811332" cy="1587739"/>
      </dsp:txXfrm>
    </dsp:sp>
    <dsp:sp modelId="{F51871B0-4155-4B4A-B50E-AB8B6C7A7D71}">
      <dsp:nvSpPr>
        <dsp:cNvPr id="0" name=""/>
        <dsp:cNvSpPr/>
      </dsp:nvSpPr>
      <dsp:spPr>
        <a:xfrm>
          <a:off x="6109223" y="1160228"/>
          <a:ext cx="341760" cy="341760"/>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E7505F-25E4-44D4-A7AC-674FFBFE40F7}">
      <dsp:nvSpPr>
        <dsp:cNvPr id="0" name=""/>
        <dsp:cNvSpPr/>
      </dsp:nvSpPr>
      <dsp:spPr>
        <a:xfrm rot="5400000">
          <a:off x="7061676" y="741218"/>
          <a:ext cx="1205748" cy="2006337"/>
        </a:xfrm>
        <a:prstGeom prst="corner">
          <a:avLst>
            <a:gd name="adj1" fmla="val 16120"/>
            <a:gd name="adj2" fmla="val 16110"/>
          </a:avLst>
        </a:prstGeom>
        <a:solidFill>
          <a:schemeClr val="tx1">
            <a:lumMod val="75000"/>
          </a:schemeClr>
        </a:solidFill>
        <a:ln w="6350" cap="flat" cmpd="sng" algn="ctr">
          <a:solidFill>
            <a:schemeClr val="accent4">
              <a:shade val="80000"/>
              <a:hueOff val="400836"/>
              <a:satOff val="-34963"/>
              <a:lumOff val="2780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B339EF-B03C-4F62-8EC1-25CA8AB7C888}">
      <dsp:nvSpPr>
        <dsp:cNvPr id="0" name=""/>
        <dsp:cNvSpPr/>
      </dsp:nvSpPr>
      <dsp:spPr>
        <a:xfrm>
          <a:off x="6857077" y="1358695"/>
          <a:ext cx="1811332" cy="158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4 Managed &amp; Measurable</a:t>
          </a:r>
          <a:r>
            <a:rPr lang="en-US" sz="2600" kern="1200" dirty="0" smtClean="0"/>
            <a:t>	</a:t>
          </a:r>
          <a:endParaRPr lang="en-US" sz="2600" kern="1200" dirty="0"/>
        </a:p>
      </dsp:txBody>
      <dsp:txXfrm>
        <a:off x="6857077" y="1358695"/>
        <a:ext cx="1811332" cy="1587739"/>
      </dsp:txXfrm>
    </dsp:sp>
    <dsp:sp modelId="{04624144-B027-4C07-849B-4F2A8B67F43D}">
      <dsp:nvSpPr>
        <dsp:cNvPr id="0" name=""/>
        <dsp:cNvSpPr/>
      </dsp:nvSpPr>
      <dsp:spPr>
        <a:xfrm>
          <a:off x="8326649" y="611524"/>
          <a:ext cx="341760" cy="341760"/>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C00197-CAB0-411A-ADC0-BA253F6F6077}">
      <dsp:nvSpPr>
        <dsp:cNvPr id="0" name=""/>
        <dsp:cNvSpPr/>
      </dsp:nvSpPr>
      <dsp:spPr>
        <a:xfrm rot="5400000">
          <a:off x="9275771" y="210528"/>
          <a:ext cx="1205748" cy="2006337"/>
        </a:xfrm>
        <a:prstGeom prst="corner">
          <a:avLst>
            <a:gd name="adj1" fmla="val 16120"/>
            <a:gd name="adj2" fmla="val 16110"/>
          </a:avLst>
        </a:prstGeom>
        <a:solidFill>
          <a:schemeClr val="tx1">
            <a:lumMod val="50000"/>
          </a:schemeClr>
        </a:solidFill>
        <a:ln w="6350" cap="flat" cmpd="sng" algn="ctr">
          <a:solidFill>
            <a:schemeClr val="accent4">
              <a:shade val="80000"/>
              <a:hueOff val="534448"/>
              <a:satOff val="-46617"/>
              <a:lumOff val="3707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D1C894-32ED-4B0B-907C-EE0206E7DE06}">
      <dsp:nvSpPr>
        <dsp:cNvPr id="0" name=""/>
        <dsp:cNvSpPr/>
      </dsp:nvSpPr>
      <dsp:spPr>
        <a:xfrm>
          <a:off x="9074502" y="809991"/>
          <a:ext cx="1811332" cy="1587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5 Optimized</a:t>
          </a:r>
          <a:r>
            <a:rPr lang="en-US" sz="2900" kern="1200" dirty="0" smtClean="0">
              <a:solidFill>
                <a:srgbClr val="000000"/>
              </a:solidFill>
            </a:rPr>
            <a:t>	</a:t>
          </a:r>
          <a:endParaRPr lang="en-US" sz="2900" kern="1200" dirty="0">
            <a:solidFill>
              <a:srgbClr val="000000"/>
            </a:solidFill>
          </a:endParaRPr>
        </a:p>
      </dsp:txBody>
      <dsp:txXfrm>
        <a:off x="9074502" y="809991"/>
        <a:ext cx="1811332" cy="1587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0AC39-580D-4058-BD4C-7D9E7B5B1CEC}">
      <dsp:nvSpPr>
        <dsp:cNvPr id="0" name=""/>
        <dsp:cNvSpPr/>
      </dsp:nvSpPr>
      <dsp:spPr>
        <a:xfrm>
          <a:off x="1818736" y="265231"/>
          <a:ext cx="3125027" cy="1085280"/>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A038-8800-4DBB-9A27-28BB1295C80E}">
      <dsp:nvSpPr>
        <dsp:cNvPr id="0" name=""/>
        <dsp:cNvSpPr/>
      </dsp:nvSpPr>
      <dsp:spPr>
        <a:xfrm>
          <a:off x="2985294" y="2940384"/>
          <a:ext cx="605625" cy="387596"/>
        </a:xfrm>
        <a:prstGeom prst="downArrow">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D3F34F-E06C-473D-AB60-D7AB4068A287}">
      <dsp:nvSpPr>
        <dsp:cNvPr id="0" name=""/>
        <dsp:cNvSpPr/>
      </dsp:nvSpPr>
      <dsp:spPr>
        <a:xfrm>
          <a:off x="1843914" y="3137534"/>
          <a:ext cx="2907002" cy="72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Effectiveness</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1843914" y="3137534"/>
        <a:ext cx="2907002" cy="726750"/>
      </dsp:txXfrm>
    </dsp:sp>
    <dsp:sp modelId="{60A04338-7D6F-47CF-B3B8-65E2C3B14ABC}">
      <dsp:nvSpPr>
        <dsp:cNvPr id="0" name=""/>
        <dsp:cNvSpPr/>
      </dsp:nvSpPr>
      <dsp:spPr>
        <a:xfrm>
          <a:off x="2666933" y="1420149"/>
          <a:ext cx="1208807" cy="125124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Desired Results</a:t>
          </a:r>
          <a:endParaRPr lang="en-US" sz="1400" kern="1200" dirty="0">
            <a:latin typeface="Times New Roman" panose="02020603050405020304" pitchFamily="18" charset="0"/>
            <a:cs typeface="Times New Roman" panose="02020603050405020304" pitchFamily="18" charset="0"/>
          </a:endParaRPr>
        </a:p>
      </dsp:txBody>
      <dsp:txXfrm>
        <a:off x="2843959" y="1603390"/>
        <a:ext cx="854755" cy="884764"/>
      </dsp:txXfrm>
    </dsp:sp>
    <dsp:sp modelId="{75874DA0-D7F1-4869-98B8-70861BB119A0}">
      <dsp:nvSpPr>
        <dsp:cNvPr id="0" name=""/>
        <dsp:cNvSpPr/>
      </dsp:nvSpPr>
      <dsp:spPr>
        <a:xfrm>
          <a:off x="1870029" y="508725"/>
          <a:ext cx="1090125" cy="109012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Operate</a:t>
          </a:r>
          <a:endParaRPr lang="en-US" sz="1400" kern="1200" dirty="0">
            <a:latin typeface="Times New Roman" panose="02020603050405020304" pitchFamily="18" charset="0"/>
            <a:cs typeface="Times New Roman" panose="02020603050405020304" pitchFamily="18" charset="0"/>
          </a:endParaRPr>
        </a:p>
      </dsp:txBody>
      <dsp:txXfrm>
        <a:off x="2029674" y="668370"/>
        <a:ext cx="770835" cy="770835"/>
      </dsp:txXfrm>
    </dsp:sp>
    <dsp:sp modelId="{342C3F66-4BCE-4AFD-B10C-6BAF7FBB150A}">
      <dsp:nvSpPr>
        <dsp:cNvPr id="0" name=""/>
        <dsp:cNvSpPr/>
      </dsp:nvSpPr>
      <dsp:spPr>
        <a:xfrm>
          <a:off x="3066395" y="352316"/>
          <a:ext cx="1582241" cy="109012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Implement</a:t>
          </a:r>
          <a:endParaRPr lang="en-US" sz="1200" kern="1200" dirty="0">
            <a:latin typeface="Times New Roman" panose="02020603050405020304" pitchFamily="18" charset="0"/>
            <a:cs typeface="Times New Roman" panose="02020603050405020304" pitchFamily="18" charset="0"/>
          </a:endParaRPr>
        </a:p>
      </dsp:txBody>
      <dsp:txXfrm>
        <a:off x="3298109" y="511961"/>
        <a:ext cx="1118813" cy="770835"/>
      </dsp:txXfrm>
    </dsp:sp>
    <dsp:sp modelId="{2B1E18E3-165A-4745-A467-12102B159DA1}">
      <dsp:nvSpPr>
        <dsp:cNvPr id="0" name=""/>
        <dsp:cNvSpPr/>
      </dsp:nvSpPr>
      <dsp:spPr>
        <a:xfrm>
          <a:off x="1602143" y="153726"/>
          <a:ext cx="3391502" cy="2713202"/>
        </a:xfrm>
        <a:prstGeom prst="funnel">
          <a:avLst/>
        </a:prstGeom>
        <a:solidFill>
          <a:schemeClr val="lt2">
            <a:alpha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D419-B7C6-4060-9B6D-1A0FFC3D97AB}">
      <dsp:nvSpPr>
        <dsp:cNvPr id="0" name=""/>
        <dsp:cNvSpPr/>
      </dsp:nvSpPr>
      <dsp:spPr>
        <a:xfrm rot="5400000">
          <a:off x="403039" y="1820731"/>
          <a:ext cx="1206473" cy="2007544"/>
        </a:xfrm>
        <a:prstGeom prst="corner">
          <a:avLst>
            <a:gd name="adj1" fmla="val 16120"/>
            <a:gd name="adj2" fmla="val 16110"/>
          </a:avLst>
        </a:prstGeom>
        <a:solidFill>
          <a:schemeClr val="tx1">
            <a:lumMod val="20000"/>
            <a:lumOff val="80000"/>
          </a:schemeClr>
        </a:solidFill>
        <a:ln w="6350" cap="flat" cmpd="sng" algn="ctr">
          <a:solidFill>
            <a:schemeClr val="accent4">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526BE2-7A0A-4E76-9231-73362F2B155C}">
      <dsp:nvSpPr>
        <dsp:cNvPr id="0" name=""/>
        <dsp:cNvSpPr/>
      </dsp:nvSpPr>
      <dsp:spPr>
        <a:xfrm>
          <a:off x="201649" y="2420554"/>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1          Ad-hoc</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201649" y="2420554"/>
        <a:ext cx="1812422" cy="1588694"/>
      </dsp:txXfrm>
    </dsp:sp>
    <dsp:sp modelId="{F4F2B286-5181-44DD-BE3B-4564FDBB2999}">
      <dsp:nvSpPr>
        <dsp:cNvPr id="0" name=""/>
        <dsp:cNvSpPr/>
      </dsp:nvSpPr>
      <dsp:spPr>
        <a:xfrm>
          <a:off x="1672105" y="1672933"/>
          <a:ext cx="341966" cy="341966"/>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88D91CC-2762-494D-85D3-66BD75FCEF71}">
      <dsp:nvSpPr>
        <dsp:cNvPr id="0" name=""/>
        <dsp:cNvSpPr/>
      </dsp:nvSpPr>
      <dsp:spPr>
        <a:xfrm rot="5400000">
          <a:off x="2621798" y="1271697"/>
          <a:ext cx="1206473" cy="2007544"/>
        </a:xfrm>
        <a:prstGeom prst="corner">
          <a:avLst>
            <a:gd name="adj1" fmla="val 16120"/>
            <a:gd name="adj2" fmla="val 16110"/>
          </a:avLst>
        </a:prstGeom>
        <a:solidFill>
          <a:schemeClr val="tx1">
            <a:lumMod val="40000"/>
            <a:lumOff val="60000"/>
          </a:schemeClr>
        </a:solidFill>
        <a:ln w="6350" cap="flat" cmpd="sng" algn="ctr">
          <a:solidFill>
            <a:schemeClr val="accent4">
              <a:shade val="80000"/>
              <a:hueOff val="133612"/>
              <a:satOff val="-11654"/>
              <a:lumOff val="926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31B43F1-B629-4890-8D82-36F26B795A62}">
      <dsp:nvSpPr>
        <dsp:cNvPr id="0" name=""/>
        <dsp:cNvSpPr/>
      </dsp:nvSpPr>
      <dsp:spPr>
        <a:xfrm>
          <a:off x="2420408" y="1871520"/>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2</a:t>
          </a:r>
        </a:p>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Defined</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2420408" y="1871520"/>
        <a:ext cx="1812422" cy="1588694"/>
      </dsp:txXfrm>
    </dsp:sp>
    <dsp:sp modelId="{81679008-5E1C-4461-A546-1B2DBC89EC02}">
      <dsp:nvSpPr>
        <dsp:cNvPr id="0" name=""/>
        <dsp:cNvSpPr/>
      </dsp:nvSpPr>
      <dsp:spPr>
        <a:xfrm>
          <a:off x="3890863" y="1123899"/>
          <a:ext cx="341966" cy="341966"/>
        </a:xfrm>
        <a:prstGeom prst="triangle">
          <a:avLst>
            <a:gd name="adj" fmla="val 100000"/>
          </a:avLst>
        </a:prstGeom>
        <a:no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7E5C62-C4F7-4D38-8CAE-CE73F004AB1D}">
      <dsp:nvSpPr>
        <dsp:cNvPr id="0" name=""/>
        <dsp:cNvSpPr/>
      </dsp:nvSpPr>
      <dsp:spPr>
        <a:xfrm rot="5400000">
          <a:off x="4840557" y="722662"/>
          <a:ext cx="1206473" cy="2007544"/>
        </a:xfrm>
        <a:prstGeom prst="corner">
          <a:avLst>
            <a:gd name="adj1" fmla="val 16120"/>
            <a:gd name="adj2" fmla="val 16110"/>
          </a:avLst>
        </a:prstGeom>
        <a:solidFill>
          <a:schemeClr val="tx1">
            <a:lumMod val="60000"/>
            <a:lumOff val="40000"/>
          </a:schemeClr>
        </a:solidFill>
        <a:ln w="6350" cap="flat" cmpd="sng" algn="ctr">
          <a:solidFill>
            <a:schemeClr val="accent4">
              <a:shade val="80000"/>
              <a:hueOff val="267224"/>
              <a:satOff val="-23309"/>
              <a:lumOff val="1853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56C4831-6F1E-4F4C-BD44-99263EBCDFF4}">
      <dsp:nvSpPr>
        <dsp:cNvPr id="0" name=""/>
        <dsp:cNvSpPr/>
      </dsp:nvSpPr>
      <dsp:spPr>
        <a:xfrm>
          <a:off x="4639166" y="1322486"/>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3 Consistently Implemented</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4639166" y="1322486"/>
        <a:ext cx="1812422" cy="1588694"/>
      </dsp:txXfrm>
    </dsp:sp>
    <dsp:sp modelId="{F51871B0-4155-4B4A-B50E-AB8B6C7A7D71}">
      <dsp:nvSpPr>
        <dsp:cNvPr id="0" name=""/>
        <dsp:cNvSpPr/>
      </dsp:nvSpPr>
      <dsp:spPr>
        <a:xfrm>
          <a:off x="6109622" y="574865"/>
          <a:ext cx="341966" cy="341966"/>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E7505F-25E4-44D4-A7AC-674FFBFE40F7}">
      <dsp:nvSpPr>
        <dsp:cNvPr id="0" name=""/>
        <dsp:cNvSpPr/>
      </dsp:nvSpPr>
      <dsp:spPr>
        <a:xfrm rot="5400000">
          <a:off x="7062648" y="155604"/>
          <a:ext cx="1206473" cy="2007544"/>
        </a:xfrm>
        <a:prstGeom prst="corner">
          <a:avLst>
            <a:gd name="adj1" fmla="val 16120"/>
            <a:gd name="adj2" fmla="val 16110"/>
          </a:avLst>
        </a:prstGeom>
        <a:solidFill>
          <a:schemeClr val="tx1">
            <a:lumMod val="75000"/>
          </a:schemeClr>
        </a:solidFill>
        <a:ln w="6350" cap="flat" cmpd="sng" algn="ctr">
          <a:solidFill>
            <a:schemeClr val="accent4">
              <a:shade val="80000"/>
              <a:hueOff val="400836"/>
              <a:satOff val="-34963"/>
              <a:lumOff val="2780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B339EF-B03C-4F62-8EC1-25CA8AB7C888}">
      <dsp:nvSpPr>
        <dsp:cNvPr id="0" name=""/>
        <dsp:cNvSpPr/>
      </dsp:nvSpPr>
      <dsp:spPr>
        <a:xfrm>
          <a:off x="6857925" y="773452"/>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4 Managed &amp; Measurable</a:t>
          </a:r>
          <a:r>
            <a:rPr lang="en-US" sz="2600" kern="1200" dirty="0" smtClean="0"/>
            <a:t>	</a:t>
          </a:r>
          <a:endParaRPr lang="en-US" sz="2600" kern="1200" dirty="0"/>
        </a:p>
      </dsp:txBody>
      <dsp:txXfrm>
        <a:off x="6857925" y="773452"/>
        <a:ext cx="1812422" cy="1588694"/>
      </dsp:txXfrm>
    </dsp:sp>
    <dsp:sp modelId="{04624144-B027-4C07-849B-4F2A8B67F43D}">
      <dsp:nvSpPr>
        <dsp:cNvPr id="0" name=""/>
        <dsp:cNvSpPr/>
      </dsp:nvSpPr>
      <dsp:spPr>
        <a:xfrm>
          <a:off x="8328381" y="25831"/>
          <a:ext cx="341966" cy="341966"/>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C00197-CAB0-411A-ADC0-BA253F6F6077}">
      <dsp:nvSpPr>
        <dsp:cNvPr id="0" name=""/>
        <dsp:cNvSpPr/>
      </dsp:nvSpPr>
      <dsp:spPr>
        <a:xfrm rot="5400000">
          <a:off x="9278074" y="-375405"/>
          <a:ext cx="1206473" cy="2007544"/>
        </a:xfrm>
        <a:prstGeom prst="corner">
          <a:avLst>
            <a:gd name="adj1" fmla="val 16120"/>
            <a:gd name="adj2" fmla="val 16110"/>
          </a:avLst>
        </a:prstGeom>
        <a:solidFill>
          <a:schemeClr val="tx1">
            <a:lumMod val="50000"/>
          </a:schemeClr>
        </a:solidFill>
        <a:ln w="6350" cap="flat" cmpd="sng" algn="ctr">
          <a:solidFill>
            <a:schemeClr val="accent4">
              <a:shade val="80000"/>
              <a:hueOff val="534448"/>
              <a:satOff val="-46617"/>
              <a:lumOff val="3707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D1C894-32ED-4B0B-907C-EE0206E7DE06}">
      <dsp:nvSpPr>
        <dsp:cNvPr id="0" name=""/>
        <dsp:cNvSpPr/>
      </dsp:nvSpPr>
      <dsp:spPr>
        <a:xfrm>
          <a:off x="9076684" y="224418"/>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5 Optimized</a:t>
          </a:r>
          <a:r>
            <a:rPr lang="en-US" sz="2900" kern="1200" dirty="0" smtClean="0">
              <a:solidFill>
                <a:srgbClr val="000000"/>
              </a:solidFill>
            </a:rPr>
            <a:t>	</a:t>
          </a:r>
          <a:endParaRPr lang="en-US" sz="2900" kern="1200" dirty="0">
            <a:solidFill>
              <a:srgbClr val="000000"/>
            </a:solidFill>
          </a:endParaRPr>
        </a:p>
      </dsp:txBody>
      <dsp:txXfrm>
        <a:off x="9076684" y="224418"/>
        <a:ext cx="1812422" cy="1588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D419-B7C6-4060-9B6D-1A0FFC3D97AB}">
      <dsp:nvSpPr>
        <dsp:cNvPr id="0" name=""/>
        <dsp:cNvSpPr/>
      </dsp:nvSpPr>
      <dsp:spPr>
        <a:xfrm rot="5400000">
          <a:off x="403039" y="1820731"/>
          <a:ext cx="1206473" cy="2007544"/>
        </a:xfrm>
        <a:prstGeom prst="corner">
          <a:avLst>
            <a:gd name="adj1" fmla="val 16120"/>
            <a:gd name="adj2" fmla="val 16110"/>
          </a:avLst>
        </a:prstGeom>
        <a:solidFill>
          <a:schemeClr val="tx1">
            <a:lumMod val="20000"/>
            <a:lumOff val="80000"/>
          </a:schemeClr>
        </a:solidFill>
        <a:ln w="6350" cap="flat" cmpd="sng" algn="ctr">
          <a:solidFill>
            <a:schemeClr val="accent4">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526BE2-7A0A-4E76-9231-73362F2B155C}">
      <dsp:nvSpPr>
        <dsp:cNvPr id="0" name=""/>
        <dsp:cNvSpPr/>
      </dsp:nvSpPr>
      <dsp:spPr>
        <a:xfrm>
          <a:off x="201649" y="2420554"/>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1          Ad-hoc</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201649" y="2420554"/>
        <a:ext cx="1812422" cy="1588694"/>
      </dsp:txXfrm>
    </dsp:sp>
    <dsp:sp modelId="{F4F2B286-5181-44DD-BE3B-4564FDBB2999}">
      <dsp:nvSpPr>
        <dsp:cNvPr id="0" name=""/>
        <dsp:cNvSpPr/>
      </dsp:nvSpPr>
      <dsp:spPr>
        <a:xfrm>
          <a:off x="1672105" y="1672933"/>
          <a:ext cx="341966" cy="341966"/>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88D91CC-2762-494D-85D3-66BD75FCEF71}">
      <dsp:nvSpPr>
        <dsp:cNvPr id="0" name=""/>
        <dsp:cNvSpPr/>
      </dsp:nvSpPr>
      <dsp:spPr>
        <a:xfrm rot="5400000">
          <a:off x="2621798" y="1271697"/>
          <a:ext cx="1206473" cy="2007544"/>
        </a:xfrm>
        <a:prstGeom prst="corner">
          <a:avLst>
            <a:gd name="adj1" fmla="val 16120"/>
            <a:gd name="adj2" fmla="val 16110"/>
          </a:avLst>
        </a:prstGeom>
        <a:solidFill>
          <a:schemeClr val="tx1">
            <a:lumMod val="40000"/>
            <a:lumOff val="60000"/>
          </a:schemeClr>
        </a:solidFill>
        <a:ln w="6350" cap="flat" cmpd="sng" algn="ctr">
          <a:solidFill>
            <a:schemeClr val="accent4">
              <a:shade val="80000"/>
              <a:hueOff val="133612"/>
              <a:satOff val="-11654"/>
              <a:lumOff val="926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31B43F1-B629-4890-8D82-36F26B795A62}">
      <dsp:nvSpPr>
        <dsp:cNvPr id="0" name=""/>
        <dsp:cNvSpPr/>
      </dsp:nvSpPr>
      <dsp:spPr>
        <a:xfrm>
          <a:off x="2420408" y="1871520"/>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2</a:t>
          </a:r>
        </a:p>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Defined</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2420408" y="1871520"/>
        <a:ext cx="1812422" cy="1588694"/>
      </dsp:txXfrm>
    </dsp:sp>
    <dsp:sp modelId="{81679008-5E1C-4461-A546-1B2DBC89EC02}">
      <dsp:nvSpPr>
        <dsp:cNvPr id="0" name=""/>
        <dsp:cNvSpPr/>
      </dsp:nvSpPr>
      <dsp:spPr>
        <a:xfrm>
          <a:off x="3890863" y="1123899"/>
          <a:ext cx="341966" cy="341966"/>
        </a:xfrm>
        <a:prstGeom prst="triangle">
          <a:avLst>
            <a:gd name="adj" fmla="val 100000"/>
          </a:avLst>
        </a:prstGeom>
        <a:no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7E5C62-C4F7-4D38-8CAE-CE73F004AB1D}">
      <dsp:nvSpPr>
        <dsp:cNvPr id="0" name=""/>
        <dsp:cNvSpPr/>
      </dsp:nvSpPr>
      <dsp:spPr>
        <a:xfrm rot="5400000">
          <a:off x="4840557" y="722662"/>
          <a:ext cx="1206473" cy="2007544"/>
        </a:xfrm>
        <a:prstGeom prst="corner">
          <a:avLst>
            <a:gd name="adj1" fmla="val 16120"/>
            <a:gd name="adj2" fmla="val 16110"/>
          </a:avLst>
        </a:prstGeom>
        <a:solidFill>
          <a:schemeClr val="tx1">
            <a:lumMod val="60000"/>
            <a:lumOff val="40000"/>
          </a:schemeClr>
        </a:solidFill>
        <a:ln w="6350" cap="flat" cmpd="sng" algn="ctr">
          <a:solidFill>
            <a:schemeClr val="accent4">
              <a:shade val="80000"/>
              <a:hueOff val="267224"/>
              <a:satOff val="-23309"/>
              <a:lumOff val="1853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56C4831-6F1E-4F4C-BD44-99263EBCDFF4}">
      <dsp:nvSpPr>
        <dsp:cNvPr id="0" name=""/>
        <dsp:cNvSpPr/>
      </dsp:nvSpPr>
      <dsp:spPr>
        <a:xfrm>
          <a:off x="4639166" y="1322486"/>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3 Consistently Implemented</a:t>
          </a:r>
          <a:endParaRPr lang="en-US" sz="2400" kern="1200" dirty="0">
            <a:solidFill>
              <a:srgbClr val="000000"/>
            </a:solidFill>
            <a:latin typeface="Times New Roman" panose="02020603050405020304" pitchFamily="18" charset="0"/>
            <a:cs typeface="Times New Roman" panose="02020603050405020304" pitchFamily="18" charset="0"/>
          </a:endParaRPr>
        </a:p>
      </dsp:txBody>
      <dsp:txXfrm>
        <a:off x="4639166" y="1322486"/>
        <a:ext cx="1812422" cy="1588694"/>
      </dsp:txXfrm>
    </dsp:sp>
    <dsp:sp modelId="{F51871B0-4155-4B4A-B50E-AB8B6C7A7D71}">
      <dsp:nvSpPr>
        <dsp:cNvPr id="0" name=""/>
        <dsp:cNvSpPr/>
      </dsp:nvSpPr>
      <dsp:spPr>
        <a:xfrm>
          <a:off x="6109622" y="574865"/>
          <a:ext cx="341966" cy="341966"/>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7E7505F-25E4-44D4-A7AC-674FFBFE40F7}">
      <dsp:nvSpPr>
        <dsp:cNvPr id="0" name=""/>
        <dsp:cNvSpPr/>
      </dsp:nvSpPr>
      <dsp:spPr>
        <a:xfrm rot="5400000">
          <a:off x="7062648" y="155604"/>
          <a:ext cx="1206473" cy="2007544"/>
        </a:xfrm>
        <a:prstGeom prst="corner">
          <a:avLst>
            <a:gd name="adj1" fmla="val 16120"/>
            <a:gd name="adj2" fmla="val 16110"/>
          </a:avLst>
        </a:prstGeom>
        <a:solidFill>
          <a:schemeClr val="tx1">
            <a:lumMod val="75000"/>
          </a:schemeClr>
        </a:solidFill>
        <a:ln w="6350" cap="flat" cmpd="sng" algn="ctr">
          <a:solidFill>
            <a:schemeClr val="accent4">
              <a:shade val="80000"/>
              <a:hueOff val="400836"/>
              <a:satOff val="-34963"/>
              <a:lumOff val="2780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BB339EF-B03C-4F62-8EC1-25CA8AB7C888}">
      <dsp:nvSpPr>
        <dsp:cNvPr id="0" name=""/>
        <dsp:cNvSpPr/>
      </dsp:nvSpPr>
      <dsp:spPr>
        <a:xfrm>
          <a:off x="6857925" y="773452"/>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4 Managed &amp; Measurable</a:t>
          </a:r>
          <a:r>
            <a:rPr lang="en-US" sz="2600" kern="1200" dirty="0" smtClean="0"/>
            <a:t>	</a:t>
          </a:r>
          <a:endParaRPr lang="en-US" sz="2600" kern="1200" dirty="0"/>
        </a:p>
      </dsp:txBody>
      <dsp:txXfrm>
        <a:off x="6857925" y="773452"/>
        <a:ext cx="1812422" cy="1588694"/>
      </dsp:txXfrm>
    </dsp:sp>
    <dsp:sp modelId="{04624144-B027-4C07-849B-4F2A8B67F43D}">
      <dsp:nvSpPr>
        <dsp:cNvPr id="0" name=""/>
        <dsp:cNvSpPr/>
      </dsp:nvSpPr>
      <dsp:spPr>
        <a:xfrm>
          <a:off x="8328381" y="25831"/>
          <a:ext cx="341966" cy="341966"/>
        </a:xfrm>
        <a:prstGeom prst="triangle">
          <a:avLst>
            <a:gd name="adj" fmla="val 100000"/>
          </a:avLst>
        </a:prstGeom>
        <a:solidFill>
          <a:schemeClr val="bg1"/>
        </a:solidFill>
        <a:ln w="6350" cap="flat" cmpd="sng" algn="ctr">
          <a:solidFill>
            <a:schemeClr val="bg1"/>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C00197-CAB0-411A-ADC0-BA253F6F6077}">
      <dsp:nvSpPr>
        <dsp:cNvPr id="0" name=""/>
        <dsp:cNvSpPr/>
      </dsp:nvSpPr>
      <dsp:spPr>
        <a:xfrm rot="5400000">
          <a:off x="9278074" y="-375405"/>
          <a:ext cx="1206473" cy="2007544"/>
        </a:xfrm>
        <a:prstGeom prst="corner">
          <a:avLst>
            <a:gd name="adj1" fmla="val 16120"/>
            <a:gd name="adj2" fmla="val 16110"/>
          </a:avLst>
        </a:prstGeom>
        <a:solidFill>
          <a:schemeClr val="tx1">
            <a:lumMod val="50000"/>
          </a:schemeClr>
        </a:solidFill>
        <a:ln w="6350" cap="flat" cmpd="sng" algn="ctr">
          <a:solidFill>
            <a:schemeClr val="accent4">
              <a:shade val="80000"/>
              <a:hueOff val="534448"/>
              <a:satOff val="-46617"/>
              <a:lumOff val="3707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D1C894-32ED-4B0B-907C-EE0206E7DE06}">
      <dsp:nvSpPr>
        <dsp:cNvPr id="0" name=""/>
        <dsp:cNvSpPr/>
      </dsp:nvSpPr>
      <dsp:spPr>
        <a:xfrm>
          <a:off x="9076684" y="224418"/>
          <a:ext cx="1812422" cy="1588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000000"/>
              </a:solidFill>
              <a:latin typeface="Times New Roman" panose="02020603050405020304" pitchFamily="18" charset="0"/>
              <a:cs typeface="Times New Roman" panose="02020603050405020304" pitchFamily="18" charset="0"/>
            </a:rPr>
            <a:t>Level 5 Optimized</a:t>
          </a:r>
          <a:r>
            <a:rPr lang="en-US" sz="2900" kern="1200" dirty="0" smtClean="0">
              <a:solidFill>
                <a:srgbClr val="000000"/>
              </a:solidFill>
            </a:rPr>
            <a:t>	</a:t>
          </a:r>
          <a:endParaRPr lang="en-US" sz="2900" kern="1200" dirty="0">
            <a:solidFill>
              <a:srgbClr val="000000"/>
            </a:solidFill>
          </a:endParaRPr>
        </a:p>
      </dsp:txBody>
      <dsp:txXfrm>
        <a:off x="9076684" y="224418"/>
        <a:ext cx="1812422" cy="158869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0B6148-7D16-48CD-B8CD-56C44FFDFEF5}" type="datetimeFigureOut">
              <a:rPr lang="en-US" smtClean="0"/>
              <a:t>6/26/2017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6EB06B-84C2-42A9-8DF2-22864778C006}" type="slidenum">
              <a:rPr lang="en-US" smtClean="0"/>
              <a:t>‹#›</a:t>
            </a:fld>
            <a:endParaRPr lang="en-US" dirty="0"/>
          </a:p>
        </p:txBody>
      </p:sp>
    </p:spTree>
    <p:extLst>
      <p:ext uri="{BB962C8B-B14F-4D97-AF65-F5344CB8AC3E}">
        <p14:creationId xmlns:p14="http://schemas.microsoft.com/office/powerpoint/2010/main" val="2691112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EABBC-418F-47E0-AAF2-9A668A19CE9D}" type="datetimeFigureOut">
              <a:rPr lang="en-US" smtClean="0"/>
              <a:t>6/26/2017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7D3E0-0EAE-463D-8CBE-48EE493F4836}" type="slidenum">
              <a:rPr lang="en-US" smtClean="0"/>
              <a:t>‹#›</a:t>
            </a:fld>
            <a:endParaRPr lang="en-US" dirty="0"/>
          </a:p>
        </p:txBody>
      </p:sp>
    </p:spTree>
    <p:extLst>
      <p:ext uri="{BB962C8B-B14F-4D97-AF65-F5344CB8AC3E}">
        <p14:creationId xmlns:p14="http://schemas.microsoft.com/office/powerpoint/2010/main" val="4988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7D3E0-0EAE-463D-8CBE-48EE493F4836}" type="slidenum">
              <a:rPr lang="en-US" smtClean="0"/>
              <a:t>4</a:t>
            </a:fld>
            <a:endParaRPr lang="en-US" dirty="0"/>
          </a:p>
        </p:txBody>
      </p:sp>
    </p:spTree>
    <p:extLst>
      <p:ext uri="{BB962C8B-B14F-4D97-AF65-F5344CB8AC3E}">
        <p14:creationId xmlns:p14="http://schemas.microsoft.com/office/powerpoint/2010/main" val="372307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7D3E0-0EAE-463D-8CBE-48EE493F4836}" type="slidenum">
              <a:rPr lang="en-US" smtClean="0"/>
              <a:t>13</a:t>
            </a:fld>
            <a:endParaRPr lang="en-US" dirty="0"/>
          </a:p>
        </p:txBody>
      </p:sp>
    </p:spTree>
    <p:extLst>
      <p:ext uri="{BB962C8B-B14F-4D97-AF65-F5344CB8AC3E}">
        <p14:creationId xmlns:p14="http://schemas.microsoft.com/office/powerpoint/2010/main" val="328823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7D3E0-0EAE-463D-8CBE-48EE493F4836}" type="slidenum">
              <a:rPr lang="en-US" smtClean="0"/>
              <a:t>18</a:t>
            </a:fld>
            <a:endParaRPr lang="en-US" dirty="0"/>
          </a:p>
        </p:txBody>
      </p:sp>
    </p:spTree>
    <p:extLst>
      <p:ext uri="{BB962C8B-B14F-4D97-AF65-F5344CB8AC3E}">
        <p14:creationId xmlns:p14="http://schemas.microsoft.com/office/powerpoint/2010/main" val="378567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7D3E0-0EAE-463D-8CBE-48EE493F4836}" type="slidenum">
              <a:rPr lang="en-US" smtClean="0"/>
              <a:t>19</a:t>
            </a:fld>
            <a:endParaRPr lang="en-US" dirty="0"/>
          </a:p>
        </p:txBody>
      </p:sp>
    </p:spTree>
    <p:extLst>
      <p:ext uri="{BB962C8B-B14F-4D97-AF65-F5344CB8AC3E}">
        <p14:creationId xmlns:p14="http://schemas.microsoft.com/office/powerpoint/2010/main" val="149000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7D3E0-0EAE-463D-8CBE-48EE493F4836}" type="slidenum">
              <a:rPr lang="en-US" smtClean="0"/>
              <a:t>24</a:t>
            </a:fld>
            <a:endParaRPr lang="en-US" dirty="0"/>
          </a:p>
        </p:txBody>
      </p:sp>
    </p:spTree>
    <p:extLst>
      <p:ext uri="{BB962C8B-B14F-4D97-AF65-F5344CB8AC3E}">
        <p14:creationId xmlns:p14="http://schemas.microsoft.com/office/powerpoint/2010/main" val="210093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oig.consumerfinance.gov/" TargetMode="External"/><Relationship Id="rId2" Type="http://schemas.openxmlformats.org/officeDocument/2006/relationships/hyperlink" Target="http://oig.federalreserve.gov/"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author and date">
    <p:spTree>
      <p:nvGrpSpPr>
        <p:cNvPr id="1" name=""/>
        <p:cNvGrpSpPr/>
        <p:nvPr/>
      </p:nvGrpSpPr>
      <p:grpSpPr>
        <a:xfrm>
          <a:off x="0" y="0"/>
          <a:ext cx="0" cy="0"/>
          <a:chOff x="0" y="0"/>
          <a:chExt cx="0" cy="0"/>
        </a:xfrm>
      </p:grpSpPr>
      <p:sp>
        <p:nvSpPr>
          <p:cNvPr id="2" name="Title 1"/>
          <p:cNvSpPr>
            <a:spLocks noGrp="1"/>
          </p:cNvSpPr>
          <p:nvPr>
            <p:ph type="ctrTitle"/>
          </p:nvPr>
        </p:nvSpPr>
        <p:spPr>
          <a:xfrm>
            <a:off x="223837" y="681275"/>
            <a:ext cx="11744326" cy="1415813"/>
          </a:xfrm>
          <a:solidFill>
            <a:srgbClr val="23356B"/>
          </a:solidFill>
        </p:spPr>
        <p:txBody>
          <a:bodyPr vert="horz" lIns="91440" tIns="45720" rIns="91440" bIns="45720" rtlCol="0" anchor="ctr" anchorCtr="1">
            <a:normAutofit/>
          </a:bodyPr>
          <a:lstStyle>
            <a:lvl1pPr>
              <a:defRPr lang="en-US" sz="6600">
                <a:solidFill>
                  <a:schemeClr val="bg1"/>
                </a:solidFill>
                <a:latin typeface="Constantia" panose="02030602050306030303" pitchFamily="18" charset="0"/>
              </a:defRPr>
            </a:lvl1pPr>
          </a:lstStyle>
          <a:p>
            <a:pPr marL="0" lvl="0" algn="ctr"/>
            <a:r>
              <a:rPr lang="en-US" smtClean="0"/>
              <a:t>Click to edit Master title style</a:t>
            </a:r>
            <a:endParaRPr lang="en-US" dirty="0"/>
          </a:p>
        </p:txBody>
      </p:sp>
      <p:sp>
        <p:nvSpPr>
          <p:cNvPr id="3" name="Subtitle 2"/>
          <p:cNvSpPr>
            <a:spLocks noGrp="1"/>
          </p:cNvSpPr>
          <p:nvPr>
            <p:ph type="subTitle" idx="1"/>
          </p:nvPr>
        </p:nvSpPr>
        <p:spPr>
          <a:xfrm>
            <a:off x="223837" y="2097088"/>
            <a:ext cx="11744325" cy="432037"/>
          </a:xfrm>
          <a:solidFill>
            <a:srgbClr val="23356B"/>
          </a:solidFill>
        </p:spPr>
        <p:txBody>
          <a:bodyPr anchor="ctr" anchorCtr="1"/>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81275"/>
            <a:ext cx="228600" cy="1847850"/>
          </a:xfrm>
          <a:prstGeom prst="rect">
            <a:avLst/>
          </a:prstGeom>
          <a:solidFill>
            <a:srgbClr val="BB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972926" y="681275"/>
            <a:ext cx="228600" cy="1847850"/>
          </a:xfrm>
          <a:prstGeom prst="rect">
            <a:avLst/>
          </a:prstGeom>
          <a:solidFill>
            <a:srgbClr val="BB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0" hasCustomPrompt="1"/>
          </p:nvPr>
        </p:nvSpPr>
        <p:spPr>
          <a:xfrm>
            <a:off x="223837" y="6492034"/>
            <a:ext cx="4842149" cy="327208"/>
          </a:xfrm>
        </p:spPr>
        <p:txBody>
          <a:bodyPr wrap="none" anchor="ctr" anchorCtr="0">
            <a:noAutofit/>
          </a:bodyPr>
          <a:lstStyle>
            <a:lvl1pPr marL="0" indent="0">
              <a:buNone/>
              <a:defRPr lang="en-US" sz="1200" dirty="0"/>
            </a:lvl1pPr>
          </a:lstStyle>
          <a:p>
            <a:r>
              <a:rPr lang="en-US" sz="1400" dirty="0" smtClean="0"/>
              <a:t>&lt;&lt;Insert</a:t>
            </a:r>
            <a:r>
              <a:rPr lang="en-US" sz="1400" baseline="0" dirty="0" smtClean="0"/>
              <a:t> author name here&gt;&gt;</a:t>
            </a:r>
            <a:endParaRPr lang="en-US" sz="1400" dirty="0"/>
          </a:p>
        </p:txBody>
      </p:sp>
      <p:sp>
        <p:nvSpPr>
          <p:cNvPr id="12" name="Text Placeholder 11"/>
          <p:cNvSpPr>
            <a:spLocks noGrp="1"/>
          </p:cNvSpPr>
          <p:nvPr>
            <p:ph type="body" sz="quarter" idx="11" hasCustomPrompt="1"/>
          </p:nvPr>
        </p:nvSpPr>
        <p:spPr>
          <a:xfrm>
            <a:off x="9697194" y="6509906"/>
            <a:ext cx="2180381" cy="309335"/>
          </a:xfrm>
        </p:spPr>
        <p:txBody>
          <a:bodyPr anchor="ctr" anchorCtr="0">
            <a:noAutofit/>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r>
              <a:rPr lang="en-US" sz="1400" dirty="0" smtClean="0"/>
              <a:t>&lt;&lt;November 12, 2014</a:t>
            </a:r>
            <a:r>
              <a:rPr lang="en-US" sz="1400" baseline="0" dirty="0" smtClean="0"/>
              <a:t>&gt;&gt;</a:t>
            </a:r>
            <a:endParaRPr lang="en-US" sz="1400" dirty="0"/>
          </a:p>
        </p:txBody>
      </p:sp>
      <p:sp>
        <p:nvSpPr>
          <p:cNvPr id="13" name="Slide Number Placeholder 12"/>
          <p:cNvSpPr>
            <a:spLocks noGrp="1"/>
          </p:cNvSpPr>
          <p:nvPr>
            <p:ph type="sldNum" sz="quarter" idx="14"/>
          </p:nvPr>
        </p:nvSpPr>
        <p:spPr>
          <a:xfrm>
            <a:off x="5189913" y="6518478"/>
            <a:ext cx="1812175" cy="274320"/>
          </a:xfrm>
        </p:spPr>
        <p:txBody>
          <a:bodyPr/>
          <a:lstStyle/>
          <a:p>
            <a:fld id="{FB2FFFA2-1941-4F5E-94DB-596196519331}" type="slidenum">
              <a:rPr lang="en-US" smtClean="0"/>
              <a:pPr/>
              <a:t>‹#›</a:t>
            </a:fld>
            <a:endParaRPr lang="en-US" dirty="0"/>
          </a:p>
        </p:txBody>
      </p:sp>
    </p:spTree>
    <p:extLst>
      <p:ext uri="{BB962C8B-B14F-4D97-AF65-F5344CB8AC3E}">
        <p14:creationId xmlns:p14="http://schemas.microsoft.com/office/powerpoint/2010/main" val="3027330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53988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43288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5" name="Slide Number Placeholder 4"/>
          <p:cNvSpPr>
            <a:spLocks noGrp="1"/>
          </p:cNvSpPr>
          <p:nvPr>
            <p:ph type="sldNum" sz="quarter" idx="13"/>
          </p:nvPr>
        </p:nvSpPr>
        <p:spPr/>
        <p:txBody>
          <a:bodyPr/>
          <a:lstStyle/>
          <a:p>
            <a:fld id="{FB2FFFA2-1941-4F5E-94DB-596196519331}" type="slidenum">
              <a:rPr lang="en-US" smtClean="0"/>
              <a:pPr/>
              <a:t>‹#›</a:t>
            </a:fld>
            <a:endParaRPr lang="en-US" dirty="0"/>
          </a:p>
        </p:txBody>
      </p:sp>
      <p:sp>
        <p:nvSpPr>
          <p:cNvPr id="9"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3292410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1"/>
            <a:ext cx="10515600" cy="934828"/>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161143"/>
            <a:ext cx="105156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0" y="1036429"/>
            <a:ext cx="12192000" cy="0"/>
          </a:xfrm>
          <a:prstGeom prst="line">
            <a:avLst/>
          </a:prstGeom>
          <a:ln w="9525">
            <a:solidFill>
              <a:srgbClr val="23356B"/>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4" name="Slide Number Placeholder 3"/>
          <p:cNvSpPr>
            <a:spLocks noGrp="1"/>
          </p:cNvSpPr>
          <p:nvPr>
            <p:ph type="sldNum" sz="quarter" idx="13"/>
          </p:nvPr>
        </p:nvSpPr>
        <p:spPr/>
        <p:txBody>
          <a:bodyPr/>
          <a:lstStyle/>
          <a:p>
            <a:fld id="{FB2FFFA2-1941-4F5E-94DB-596196519331}" type="slidenum">
              <a:rPr lang="en-US" smtClean="0"/>
              <a:pPr/>
              <a:t>‹#›</a:t>
            </a:fld>
            <a:endParaRPr lang="en-US" dirty="0"/>
          </a:p>
        </p:txBody>
      </p:sp>
      <p:sp>
        <p:nvSpPr>
          <p:cNvPr id="9"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2335566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4" name="Slide Number Placeholder 3"/>
          <p:cNvSpPr>
            <a:spLocks noGrp="1"/>
          </p:cNvSpPr>
          <p:nvPr>
            <p:ph type="sldNum" sz="quarter" idx="13"/>
          </p:nvPr>
        </p:nvSpPr>
        <p:spPr/>
        <p:txBody>
          <a:bodyPr/>
          <a:lstStyle/>
          <a:p>
            <a:fld id="{FB2FFFA2-1941-4F5E-94DB-596196519331}" type="slidenum">
              <a:rPr lang="en-US" smtClean="0"/>
              <a:pPr/>
              <a:t>‹#›</a:t>
            </a:fld>
            <a:endParaRPr lang="en-US" dirty="0"/>
          </a:p>
        </p:txBody>
      </p:sp>
      <p:sp>
        <p:nvSpPr>
          <p:cNvPr id="8"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17844043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4" name="TextBox 3"/>
          <p:cNvSpPr txBox="1"/>
          <p:nvPr userDrawn="1"/>
        </p:nvSpPr>
        <p:spPr>
          <a:xfrm>
            <a:off x="228600" y="2505075"/>
            <a:ext cx="11744326" cy="1847850"/>
          </a:xfrm>
          <a:prstGeom prst="rect">
            <a:avLst/>
          </a:prstGeom>
          <a:solidFill>
            <a:srgbClr val="23356B"/>
          </a:solidFill>
        </p:spPr>
        <p:txBody>
          <a:bodyPr vert="horz" lIns="91440" tIns="45720" rIns="91440" bIns="45720" rtlCol="0" anchor="ctr" anchorCtr="1">
            <a:normAutofit/>
          </a:bodyPr>
          <a:lstStyle>
            <a:lvl1pPr lvl="0" algn="ctr">
              <a:lnSpc>
                <a:spcPct val="90000"/>
              </a:lnSpc>
              <a:spcBef>
                <a:spcPct val="0"/>
              </a:spcBef>
              <a:buNone/>
              <a:defRPr sz="6600">
                <a:solidFill>
                  <a:schemeClr val="bg1"/>
                </a:solidFill>
                <a:latin typeface="Constantia" panose="02030602050306030303" pitchFamily="18" charset="0"/>
                <a:ea typeface="+mj-ea"/>
                <a:cs typeface="+mj-cs"/>
              </a:defRPr>
            </a:lvl1pPr>
          </a:lstStyle>
          <a:p>
            <a:pPr lvl="0"/>
            <a:r>
              <a:rPr lang="en-US" dirty="0" smtClean="0"/>
              <a:t>Questions?</a:t>
            </a:r>
            <a:endParaRPr lang="en-US" dirty="0"/>
          </a:p>
        </p:txBody>
      </p:sp>
      <p:sp>
        <p:nvSpPr>
          <p:cNvPr id="9" name="Rectangle 8"/>
          <p:cNvSpPr/>
          <p:nvPr userDrawn="1"/>
        </p:nvSpPr>
        <p:spPr>
          <a:xfrm>
            <a:off x="0" y="2505075"/>
            <a:ext cx="228600" cy="1847850"/>
          </a:xfrm>
          <a:prstGeom prst="rect">
            <a:avLst/>
          </a:prstGeom>
          <a:solidFill>
            <a:srgbClr val="BB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1972926" y="2505075"/>
            <a:ext cx="228600" cy="1847850"/>
          </a:xfrm>
          <a:prstGeom prst="rect">
            <a:avLst/>
          </a:prstGeom>
          <a:solidFill>
            <a:srgbClr val="BB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3"/>
          </p:nvPr>
        </p:nvSpPr>
        <p:spPr/>
        <p:txBody>
          <a:bodyPr/>
          <a:lstStyle>
            <a:lvl1pPr>
              <a:defRPr/>
            </a:lvl1pPr>
          </a:lstStyle>
          <a:p>
            <a:fld id="{FB2FFFA2-1941-4F5E-94DB-596196519331}" type="slidenum">
              <a:rPr lang="en-US" smtClean="0"/>
              <a:pPr/>
              <a:t>‹#›</a:t>
            </a:fld>
            <a:endParaRPr lang="en-US" dirty="0"/>
          </a:p>
        </p:txBody>
      </p:sp>
      <p:sp>
        <p:nvSpPr>
          <p:cNvPr id="8"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1759982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tline - Last Slide">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7" name="TextBox 6"/>
          <p:cNvSpPr txBox="1"/>
          <p:nvPr userDrawn="1"/>
        </p:nvSpPr>
        <p:spPr>
          <a:xfrm>
            <a:off x="798023" y="2057400"/>
            <a:ext cx="10268988" cy="3662541"/>
          </a:xfrm>
          <a:prstGeom prst="rect">
            <a:avLst/>
          </a:prstGeom>
          <a:noFill/>
        </p:spPr>
        <p:txBody>
          <a:bodyPr wrap="square" rtlCol="0">
            <a:spAutoFit/>
          </a:bodyPr>
          <a:lstStyle/>
          <a:p>
            <a:pPr algn="ctr"/>
            <a:r>
              <a:rPr lang="en-US" sz="1600" b="1" i="0" u="none" strike="noStrike" kern="1200" baseline="0" dirty="0" smtClean="0">
                <a:solidFill>
                  <a:schemeClr val="tx1"/>
                </a:solidFill>
                <a:latin typeface="+mn-lt"/>
                <a:ea typeface="+mn-ea"/>
                <a:cs typeface="+mn-cs"/>
              </a:rPr>
              <a:t>Report Fraud, Waste, and Abuse</a:t>
            </a:r>
          </a:p>
          <a:p>
            <a:pPr algn="ctr"/>
            <a:r>
              <a:rPr lang="en-US" sz="1400" b="0" i="0" u="none" strike="noStrike" kern="1200" baseline="0" dirty="0" smtClean="0">
                <a:solidFill>
                  <a:schemeClr val="tx1"/>
                </a:solidFill>
                <a:latin typeface="+mn-lt"/>
                <a:ea typeface="+mn-ea"/>
                <a:cs typeface="+mn-cs"/>
              </a:rPr>
              <a:t>Those suspecting possible wrongdoing may contact the OIG Hotline by mail, e-mail, fax, or telephone.</a:t>
            </a:r>
          </a:p>
          <a:p>
            <a:pPr algn="ctr"/>
            <a:endParaRPr lang="en-US" sz="1400" b="0" i="0" u="none" strike="noStrike" kern="1200" baseline="0" dirty="0" smtClean="0">
              <a:solidFill>
                <a:schemeClr val="tx1"/>
              </a:solidFill>
              <a:latin typeface="+mn-lt"/>
              <a:ea typeface="+mn-ea"/>
              <a:cs typeface="+mn-cs"/>
            </a:endParaRPr>
          </a:p>
          <a:p>
            <a:pPr algn="ctr"/>
            <a:r>
              <a:rPr lang="en-US" sz="1400" b="0" i="0" u="none" strike="noStrike" kern="1200" baseline="0" dirty="0" smtClean="0">
                <a:solidFill>
                  <a:schemeClr val="tx1"/>
                </a:solidFill>
                <a:latin typeface="+mn-lt"/>
                <a:ea typeface="+mn-ea"/>
                <a:cs typeface="+mn-cs"/>
              </a:rPr>
              <a:t>Office of Inspector General</a:t>
            </a:r>
          </a:p>
          <a:p>
            <a:pPr algn="ctr"/>
            <a:r>
              <a:rPr lang="en-US" sz="1400" b="0" i="0" u="none" strike="noStrike" kern="1200" baseline="0" dirty="0" smtClean="0">
                <a:solidFill>
                  <a:schemeClr val="tx1"/>
                </a:solidFill>
                <a:latin typeface="+mn-lt"/>
                <a:ea typeface="+mn-ea"/>
                <a:cs typeface="+mn-cs"/>
              </a:rPr>
              <a:t>Board of Governors of the Federal Reserve System</a:t>
            </a:r>
          </a:p>
          <a:p>
            <a:pPr algn="ctr"/>
            <a:r>
              <a:rPr lang="en-US" sz="1400" b="0" i="0" u="none" strike="noStrike" kern="1200" baseline="0" dirty="0" smtClean="0">
                <a:solidFill>
                  <a:schemeClr val="tx1"/>
                </a:solidFill>
                <a:latin typeface="+mn-lt"/>
                <a:ea typeface="+mn-ea"/>
                <a:cs typeface="+mn-cs"/>
              </a:rPr>
              <a:t>20th Street and Constitution Avenue NW</a:t>
            </a:r>
          </a:p>
          <a:p>
            <a:pPr algn="ctr"/>
            <a:r>
              <a:rPr lang="en-US" sz="1400" b="0" i="0" u="none" strike="noStrike" kern="1200" baseline="0" dirty="0" smtClean="0">
                <a:solidFill>
                  <a:schemeClr val="tx1"/>
                </a:solidFill>
                <a:latin typeface="+mn-lt"/>
                <a:ea typeface="+mn-ea"/>
                <a:cs typeface="+mn-cs"/>
              </a:rPr>
              <a:t>Mail Stop K-300</a:t>
            </a:r>
          </a:p>
          <a:p>
            <a:pPr algn="ctr"/>
            <a:r>
              <a:rPr lang="en-US" sz="1400" b="0" i="0" u="none" strike="noStrike" kern="1200" baseline="0" dirty="0" smtClean="0">
                <a:solidFill>
                  <a:schemeClr val="tx1"/>
                </a:solidFill>
                <a:latin typeface="+mn-lt"/>
                <a:ea typeface="+mn-ea"/>
                <a:cs typeface="+mn-cs"/>
              </a:rPr>
              <a:t>Washington, DC 20551</a:t>
            </a:r>
          </a:p>
          <a:p>
            <a:pPr algn="ctr"/>
            <a:r>
              <a:rPr lang="en-US" sz="1400" b="0" i="0" u="none" strike="noStrike" kern="1200" baseline="0" dirty="0" smtClean="0">
                <a:solidFill>
                  <a:schemeClr val="tx1"/>
                </a:solidFill>
                <a:latin typeface="+mn-lt"/>
                <a:ea typeface="+mn-ea"/>
                <a:cs typeface="+mn-cs"/>
              </a:rPr>
              <a:t>Attention: OIG Hotline</a:t>
            </a:r>
          </a:p>
          <a:p>
            <a:pPr algn="ctr"/>
            <a:endParaRPr lang="en-US" sz="1800" b="0" i="0" u="none" strike="noStrike" kern="1200" baseline="0" dirty="0" smtClean="0">
              <a:solidFill>
                <a:schemeClr val="tx1"/>
              </a:solidFill>
              <a:latin typeface="+mn-lt"/>
              <a:ea typeface="+mn-ea"/>
              <a:cs typeface="+mn-cs"/>
            </a:endParaRPr>
          </a:p>
          <a:p>
            <a:pPr algn="ctr"/>
            <a:r>
              <a:rPr lang="en-US" sz="1400" b="0" i="0" u="none" strike="noStrike" kern="1200" baseline="0" dirty="0" smtClean="0">
                <a:solidFill>
                  <a:schemeClr val="tx1"/>
                </a:solidFill>
                <a:latin typeface="+mn-lt"/>
                <a:ea typeface="+mn-ea"/>
                <a:cs typeface="+mn-cs"/>
              </a:rPr>
              <a:t>Fax: 202-973-5044</a:t>
            </a:r>
          </a:p>
          <a:p>
            <a:pPr algn="ctr"/>
            <a:endParaRPr lang="en-US" sz="1400" b="0" i="0" u="none" strike="noStrike" kern="1200" baseline="0" dirty="0" smtClean="0">
              <a:solidFill>
                <a:schemeClr val="tx1"/>
              </a:solidFill>
              <a:latin typeface="+mn-lt"/>
              <a:ea typeface="+mn-ea"/>
              <a:cs typeface="+mn-cs"/>
            </a:endParaRPr>
          </a:p>
          <a:p>
            <a:pPr algn="ctr"/>
            <a:r>
              <a:rPr lang="en-US" sz="1600" b="1" i="0" u="none" strike="noStrike" kern="1200" baseline="0" dirty="0" smtClean="0">
                <a:solidFill>
                  <a:schemeClr val="tx1"/>
                </a:solidFill>
                <a:latin typeface="+mn-lt"/>
                <a:ea typeface="+mn-ea"/>
                <a:cs typeface="+mn-cs"/>
              </a:rPr>
              <a:t>Questions about what to report? </a:t>
            </a:r>
          </a:p>
          <a:p>
            <a:pPr algn="ctr"/>
            <a:r>
              <a:rPr lang="en-US" sz="1400" b="0" i="0" u="none" strike="noStrike" kern="1200" baseline="0" dirty="0" smtClean="0">
                <a:solidFill>
                  <a:schemeClr val="tx1"/>
                </a:solidFill>
                <a:latin typeface="+mn-lt"/>
                <a:ea typeface="+mn-ea"/>
                <a:cs typeface="+mn-cs"/>
              </a:rPr>
              <a:t>Visit the OIG website at </a:t>
            </a:r>
          </a:p>
          <a:p>
            <a:pPr algn="ctr"/>
            <a:r>
              <a:rPr lang="en-US" sz="1400" b="0" i="0" u="none" strike="noStrike" kern="1200" baseline="0" dirty="0" smtClean="0">
                <a:solidFill>
                  <a:schemeClr val="tx1"/>
                </a:solidFill>
                <a:latin typeface="+mn-lt"/>
                <a:ea typeface="+mn-ea"/>
                <a:cs typeface="+mn-cs"/>
                <a:hlinkClick r:id="rId2"/>
              </a:rPr>
              <a:t>http://oig.federalreserve.gov</a:t>
            </a:r>
            <a:r>
              <a:rPr lang="en-US" sz="1400" b="0" i="0" u="none" strike="noStrike" kern="1200" baseline="0" dirty="0" smtClean="0">
                <a:solidFill>
                  <a:schemeClr val="tx1"/>
                </a:solidFill>
                <a:latin typeface="+mn-lt"/>
                <a:ea typeface="+mn-ea"/>
                <a:cs typeface="+mn-cs"/>
              </a:rPr>
              <a:t> or </a:t>
            </a:r>
            <a:r>
              <a:rPr lang="en-US" sz="1400" b="0" i="0" u="none" strike="noStrike" kern="1200" baseline="0" dirty="0" smtClean="0">
                <a:solidFill>
                  <a:schemeClr val="tx1"/>
                </a:solidFill>
                <a:latin typeface="+mn-lt"/>
                <a:ea typeface="+mn-ea"/>
                <a:cs typeface="+mn-cs"/>
                <a:hlinkClick r:id="rId3"/>
              </a:rPr>
              <a:t>http://oig.consumerfinance.gov</a:t>
            </a:r>
            <a:endParaRPr lang="en-US" sz="1400" b="0" i="0" u="none" strike="noStrike" kern="1200" baseline="0" dirty="0" smtClean="0">
              <a:solidFill>
                <a:schemeClr val="tx1"/>
              </a:solidFill>
              <a:latin typeface="+mn-lt"/>
              <a:ea typeface="+mn-ea"/>
              <a:cs typeface="+mn-cs"/>
            </a:endParaRPr>
          </a:p>
          <a:p>
            <a:pPr algn="ctr"/>
            <a:endParaRPr lang="en-US" sz="1400" dirty="0">
              <a:latin typeface="+mn-lt"/>
            </a:endParaRPr>
          </a:p>
        </p:txBody>
      </p:sp>
      <p:sp>
        <p:nvSpPr>
          <p:cNvPr id="10" name="TextBox 9"/>
          <p:cNvSpPr txBox="1"/>
          <p:nvPr userDrawn="1"/>
        </p:nvSpPr>
        <p:spPr>
          <a:xfrm>
            <a:off x="798022" y="216817"/>
            <a:ext cx="10268989" cy="1669175"/>
          </a:xfrm>
          <a:prstGeom prst="rect">
            <a:avLst/>
          </a:prstGeom>
          <a:noFill/>
        </p:spPr>
        <p:txBody>
          <a:bodyPr wrap="square" rtlCol="0">
            <a:spAutoFit/>
          </a:bodyPr>
          <a:lstStyle/>
          <a:p>
            <a:pPr algn="ctr"/>
            <a:r>
              <a:rPr lang="en-US" sz="4800" b="1" i="0" u="none" strike="noStrike" kern="1200" baseline="0" dirty="0" smtClean="0">
                <a:solidFill>
                  <a:srgbClr val="C4102E"/>
                </a:solidFill>
                <a:latin typeface="Palatino Linotype" panose="02040502050505030304" pitchFamily="18" charset="0"/>
                <a:ea typeface="+mn-ea"/>
                <a:cs typeface="+mn-cs"/>
              </a:rPr>
              <a:t>HOTLINE</a:t>
            </a:r>
          </a:p>
          <a:p>
            <a:pPr marL="0" indent="0" algn="ctr" defTabSz="914400" rtl="0" eaLnBrk="1" latinLnBrk="0" hangingPunct="1">
              <a:lnSpc>
                <a:spcPct val="90000"/>
              </a:lnSpc>
              <a:spcBef>
                <a:spcPts val="1000"/>
              </a:spcBef>
              <a:buFont typeface="Arial" panose="020B0604020202020204" pitchFamily="34" charset="0"/>
              <a:buNone/>
            </a:pPr>
            <a:r>
              <a:rPr lang="en-US" sz="2400" b="1" i="0" u="none" strike="noStrike" kern="1200" baseline="0" dirty="0" smtClean="0">
                <a:solidFill>
                  <a:srgbClr val="C4102E"/>
                </a:solidFill>
                <a:latin typeface="+mn-lt"/>
                <a:ea typeface="+mn-ea"/>
                <a:cs typeface="+mn-cs"/>
              </a:rPr>
              <a:t>1-800-827-3340</a:t>
            </a:r>
          </a:p>
          <a:p>
            <a:pPr marL="0" indent="0" algn="ctr" defTabSz="914400" rtl="0" eaLnBrk="1" latinLnBrk="0" hangingPunct="1">
              <a:lnSpc>
                <a:spcPct val="90000"/>
              </a:lnSpc>
              <a:spcBef>
                <a:spcPts val="1000"/>
              </a:spcBef>
              <a:buFont typeface="Arial" panose="020B0604020202020204" pitchFamily="34" charset="0"/>
              <a:buNone/>
            </a:pPr>
            <a:r>
              <a:rPr lang="en-US" sz="1800" b="1" i="0" u="none" strike="noStrike" kern="1200" baseline="0" dirty="0" smtClean="0">
                <a:solidFill>
                  <a:srgbClr val="C4102E"/>
                </a:solidFill>
                <a:latin typeface="+mn-lt"/>
                <a:ea typeface="+mn-ea"/>
                <a:cs typeface="+mn-cs"/>
              </a:rPr>
              <a:t>OIGHotline@frb.gov</a:t>
            </a:r>
          </a:p>
        </p:txBody>
      </p:sp>
      <p:sp>
        <p:nvSpPr>
          <p:cNvPr id="5" name="Slide Number Placeholder 1"/>
          <p:cNvSpPr>
            <a:spLocks noGrp="1"/>
          </p:cNvSpPr>
          <p:nvPr>
            <p:ph type="sldNum" sz="quarter" idx="13"/>
          </p:nvPr>
        </p:nvSpPr>
        <p:spPr>
          <a:xfrm>
            <a:off x="3366653" y="6531221"/>
            <a:ext cx="1812175" cy="274320"/>
          </a:xfrm>
        </p:spPr>
        <p:txBody>
          <a:bodyPr/>
          <a:lstStyle>
            <a:lvl1pPr>
              <a:defRPr/>
            </a:lvl1pPr>
          </a:lstStyle>
          <a:p>
            <a:r>
              <a:rPr lang="en-US" dirty="0" smtClean="0"/>
              <a:t>Last Page</a:t>
            </a:r>
            <a:endParaRPr lang="en-US" dirty="0"/>
          </a:p>
        </p:txBody>
      </p:sp>
    </p:spTree>
    <p:extLst>
      <p:ext uri="{BB962C8B-B14F-4D97-AF65-F5344CB8AC3E}">
        <p14:creationId xmlns:p14="http://schemas.microsoft.com/office/powerpoint/2010/main" val="469150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ributors">
    <p:spTree>
      <p:nvGrpSpPr>
        <p:cNvPr id="1" name=""/>
        <p:cNvGrpSpPr/>
        <p:nvPr/>
      </p:nvGrpSpPr>
      <p:grpSpPr>
        <a:xfrm>
          <a:off x="0" y="0"/>
          <a:ext cx="0" cy="0"/>
          <a:chOff x="0" y="0"/>
          <a:chExt cx="0" cy="0"/>
        </a:xfrm>
      </p:grpSpPr>
      <p:cxnSp>
        <p:nvCxnSpPr>
          <p:cNvPr id="7" name="Straight Connector 6"/>
          <p:cNvCxnSpPr/>
          <p:nvPr userDrawn="1"/>
        </p:nvCxnSpPr>
        <p:spPr>
          <a:xfrm>
            <a:off x="0" y="1036429"/>
            <a:ext cx="12192000" cy="0"/>
          </a:xfrm>
          <a:prstGeom prst="line">
            <a:avLst/>
          </a:prstGeom>
          <a:ln w="9525">
            <a:solidFill>
              <a:srgbClr val="23356B"/>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10" name="Text Placeholder 9"/>
          <p:cNvSpPr>
            <a:spLocks noGrp="1"/>
          </p:cNvSpPr>
          <p:nvPr>
            <p:ph type="body" sz="quarter" idx="11" hasCustomPrompt="1"/>
          </p:nvPr>
        </p:nvSpPr>
        <p:spPr>
          <a:xfrm>
            <a:off x="838200" y="1110831"/>
            <a:ext cx="10515600" cy="5280444"/>
          </a:xfrm>
        </p:spPr>
        <p:txBody>
          <a:bodyPr/>
          <a:lstStyle/>
          <a:p>
            <a:pPr lvl="0"/>
            <a:r>
              <a:rPr lang="en-US" dirty="0" smtClean="0"/>
              <a:t>&lt;&lt;Insert individual names here or team name&gt;&gt;</a:t>
            </a:r>
          </a:p>
          <a:p>
            <a:pPr lvl="1"/>
            <a:r>
              <a:rPr lang="en-US" dirty="0" smtClean="0"/>
              <a:t>&lt;&lt;Insert individual names here if above is a team name&gt;&gt;</a:t>
            </a:r>
          </a:p>
        </p:txBody>
      </p:sp>
      <p:sp>
        <p:nvSpPr>
          <p:cNvPr id="11" name="TextBox 10"/>
          <p:cNvSpPr txBox="1"/>
          <p:nvPr userDrawn="1"/>
        </p:nvSpPr>
        <p:spPr>
          <a:xfrm>
            <a:off x="838200" y="224497"/>
            <a:ext cx="4236720" cy="7017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4400" kern="1200" baseline="0" dirty="0" smtClean="0">
                <a:solidFill>
                  <a:schemeClr val="tx1"/>
                </a:solidFill>
                <a:latin typeface="+mj-lt"/>
                <a:ea typeface="+mj-ea"/>
                <a:cs typeface="+mj-cs"/>
              </a:rPr>
              <a:t>Contributors:</a:t>
            </a:r>
            <a:endParaRPr lang="en-US" sz="4400" kern="1200" baseline="0" dirty="0">
              <a:solidFill>
                <a:schemeClr val="tx1"/>
              </a:solidFill>
              <a:latin typeface="+mj-lt"/>
              <a:ea typeface="+mj-ea"/>
              <a:cs typeface="+mj-cs"/>
            </a:endParaRPr>
          </a:p>
        </p:txBody>
      </p:sp>
      <p:sp>
        <p:nvSpPr>
          <p:cNvPr id="2" name="Slide Number Placeholder 1"/>
          <p:cNvSpPr>
            <a:spLocks noGrp="1"/>
          </p:cNvSpPr>
          <p:nvPr>
            <p:ph type="sldNum" sz="quarter" idx="13"/>
          </p:nvPr>
        </p:nvSpPr>
        <p:spPr/>
        <p:txBody>
          <a:bodyPr/>
          <a:lstStyle/>
          <a:p>
            <a:fld id="{FB2FFFA2-1941-4F5E-94DB-596196519331}" type="slidenum">
              <a:rPr lang="en-US" smtClean="0"/>
              <a:pPr/>
              <a:t>‹#›</a:t>
            </a:fld>
            <a:endParaRPr lang="en-US" dirty="0"/>
          </a:p>
        </p:txBody>
      </p:sp>
      <p:sp>
        <p:nvSpPr>
          <p:cNvPr id="8"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347386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299"/>
            <a:ext cx="10515600" cy="92212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110833"/>
            <a:ext cx="10515600" cy="52804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0" y="1036429"/>
            <a:ext cx="12192000" cy="0"/>
          </a:xfrm>
          <a:prstGeom prst="line">
            <a:avLst/>
          </a:prstGeom>
          <a:ln w="9525">
            <a:solidFill>
              <a:srgbClr val="23356B"/>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5" name="Slide Number Placeholder 4"/>
          <p:cNvSpPr>
            <a:spLocks noGrp="1"/>
          </p:cNvSpPr>
          <p:nvPr>
            <p:ph type="sldNum" sz="quarter" idx="13"/>
          </p:nvPr>
        </p:nvSpPr>
        <p:spPr/>
        <p:txBody>
          <a:bodyPr/>
          <a:lstStyle/>
          <a:p>
            <a:fld id="{FB2FFFA2-1941-4F5E-94DB-596196519331}" type="slidenum">
              <a:rPr lang="en-US" smtClean="0"/>
              <a:pPr/>
              <a:t>‹#›</a:t>
            </a:fld>
            <a:endParaRPr lang="en-US" dirty="0"/>
          </a:p>
        </p:txBody>
      </p:sp>
      <p:sp>
        <p:nvSpPr>
          <p:cNvPr id="9"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39826356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6" name="Slide Number Placeholder 5"/>
          <p:cNvSpPr>
            <a:spLocks noGrp="1"/>
          </p:cNvSpPr>
          <p:nvPr>
            <p:ph type="sldNum" sz="quarter" idx="13"/>
          </p:nvPr>
        </p:nvSpPr>
        <p:spPr/>
        <p:txBody>
          <a:bodyPr/>
          <a:lstStyle/>
          <a:p>
            <a:fld id="{FB2FFFA2-1941-4F5E-94DB-596196519331}" type="slidenum">
              <a:rPr lang="en-US" smtClean="0"/>
              <a:pPr/>
              <a:t>‹#›</a:t>
            </a:fld>
            <a:endParaRPr lang="en-US" dirty="0"/>
          </a:p>
        </p:txBody>
      </p:sp>
      <p:sp>
        <p:nvSpPr>
          <p:cNvPr id="7"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28281963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8901"/>
            <a:ext cx="10515600" cy="94752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168400"/>
            <a:ext cx="5181600" cy="5219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168400"/>
            <a:ext cx="5181600" cy="5219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0" y="1036429"/>
            <a:ext cx="12192000" cy="0"/>
          </a:xfrm>
          <a:prstGeom prst="line">
            <a:avLst/>
          </a:prstGeom>
          <a:ln w="9525">
            <a:solidFill>
              <a:srgbClr val="23356B"/>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6" name="Slide Number Placeholder 5"/>
          <p:cNvSpPr>
            <a:spLocks noGrp="1"/>
          </p:cNvSpPr>
          <p:nvPr>
            <p:ph type="sldNum" sz="quarter" idx="13"/>
          </p:nvPr>
        </p:nvSpPr>
        <p:spPr/>
        <p:txBody>
          <a:bodyPr/>
          <a:lstStyle/>
          <a:p>
            <a:fld id="{FB2FFFA2-1941-4F5E-94DB-596196519331}" type="slidenum">
              <a:rPr lang="en-US" smtClean="0"/>
              <a:pPr/>
              <a:t>‹#›</a:t>
            </a:fld>
            <a:endParaRPr lang="en-US" dirty="0"/>
          </a:p>
        </p:txBody>
      </p:sp>
      <p:sp>
        <p:nvSpPr>
          <p:cNvPr id="9"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32186737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1601"/>
            <a:ext cx="10515600" cy="93482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14734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025649"/>
            <a:ext cx="5157787" cy="4375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14734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025649"/>
            <a:ext cx="5183188" cy="43751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1036429"/>
            <a:ext cx="12192000" cy="0"/>
          </a:xfrm>
          <a:prstGeom prst="line">
            <a:avLst/>
          </a:prstGeom>
          <a:ln w="9525">
            <a:solidFill>
              <a:srgbClr val="23356B"/>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7" name="Slide Number Placeholder 6"/>
          <p:cNvSpPr>
            <a:spLocks noGrp="1"/>
          </p:cNvSpPr>
          <p:nvPr>
            <p:ph type="sldNum" sz="quarter" idx="13"/>
          </p:nvPr>
        </p:nvSpPr>
        <p:spPr/>
        <p:txBody>
          <a:bodyPr/>
          <a:lstStyle/>
          <a:p>
            <a:fld id="{FB2FFFA2-1941-4F5E-94DB-596196519331}" type="slidenum">
              <a:rPr lang="en-US" smtClean="0"/>
              <a:pPr/>
              <a:t>‹#›</a:t>
            </a:fld>
            <a:endParaRPr lang="en-US" dirty="0"/>
          </a:p>
        </p:txBody>
      </p:sp>
      <p:sp>
        <p:nvSpPr>
          <p:cNvPr id="12"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5703217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00"/>
            <a:ext cx="10515600" cy="934830"/>
          </a:xfrm>
        </p:spPr>
        <p:txBody>
          <a:bodyPr/>
          <a:lstStyle/>
          <a:p>
            <a:r>
              <a:rPr lang="en-US" smtClean="0"/>
              <a:t>Click to edit Master title style</a:t>
            </a:r>
            <a:endParaRPr lang="en-US" dirty="0"/>
          </a:p>
        </p:txBody>
      </p:sp>
      <p:cxnSp>
        <p:nvCxnSpPr>
          <p:cNvPr id="6" name="Straight Connector 5"/>
          <p:cNvCxnSpPr/>
          <p:nvPr userDrawn="1"/>
        </p:nvCxnSpPr>
        <p:spPr>
          <a:xfrm>
            <a:off x="0" y="1036429"/>
            <a:ext cx="12192000" cy="0"/>
          </a:xfrm>
          <a:prstGeom prst="line">
            <a:avLst/>
          </a:prstGeom>
          <a:ln w="9525">
            <a:solidFill>
              <a:srgbClr val="23356B"/>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3" name="Slide Number Placeholder 2"/>
          <p:cNvSpPr>
            <a:spLocks noGrp="1"/>
          </p:cNvSpPr>
          <p:nvPr>
            <p:ph type="sldNum" sz="quarter" idx="13"/>
          </p:nvPr>
        </p:nvSpPr>
        <p:spPr/>
        <p:txBody>
          <a:bodyPr/>
          <a:lstStyle/>
          <a:p>
            <a:fld id="{FB2FFFA2-1941-4F5E-94DB-596196519331}" type="slidenum">
              <a:rPr lang="en-US" smtClean="0"/>
              <a:pPr/>
              <a:t>‹#›</a:t>
            </a:fld>
            <a:endParaRPr lang="en-US" dirty="0"/>
          </a:p>
        </p:txBody>
      </p:sp>
      <p:sp>
        <p:nvSpPr>
          <p:cNvPr id="8"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28629881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p:nvPr userDrawn="1"/>
        </p:nvCxnSpPr>
        <p:spPr>
          <a:xfrm>
            <a:off x="0" y="1036429"/>
            <a:ext cx="12192000" cy="0"/>
          </a:xfrm>
          <a:prstGeom prst="line">
            <a:avLst/>
          </a:prstGeom>
          <a:ln w="9525">
            <a:solidFill>
              <a:srgbClr val="23356B"/>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2" name="Slide Number Placeholder 1"/>
          <p:cNvSpPr>
            <a:spLocks noGrp="1"/>
          </p:cNvSpPr>
          <p:nvPr>
            <p:ph type="sldNum" sz="quarter" idx="13"/>
          </p:nvPr>
        </p:nvSpPr>
        <p:spPr/>
        <p:txBody>
          <a:bodyPr/>
          <a:lstStyle/>
          <a:p>
            <a:fld id="{FB2FFFA2-1941-4F5E-94DB-596196519331}" type="slidenum">
              <a:rPr lang="en-US" smtClean="0"/>
              <a:pPr/>
              <a:t>‹#›</a:t>
            </a:fld>
            <a:endParaRPr lang="en-US" dirty="0"/>
          </a:p>
        </p:txBody>
      </p:sp>
      <p:sp>
        <p:nvSpPr>
          <p:cNvPr id="6"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22992133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53988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43288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solidFill>
                  <a:srgbClr val="77787B"/>
                </a:solidFill>
              </a:rPr>
              <a:t>Office of Inspector General	Board of Governors of the Federal Reserve System | Consumer Financial Protection Bureau</a:t>
            </a:r>
          </a:p>
        </p:txBody>
      </p:sp>
      <p:sp>
        <p:nvSpPr>
          <p:cNvPr id="5" name="Slide Number Placeholder 4"/>
          <p:cNvSpPr>
            <a:spLocks noGrp="1"/>
          </p:cNvSpPr>
          <p:nvPr>
            <p:ph type="sldNum" sz="quarter" idx="13"/>
          </p:nvPr>
        </p:nvSpPr>
        <p:spPr/>
        <p:txBody>
          <a:bodyPr/>
          <a:lstStyle/>
          <a:p>
            <a:fld id="{FB2FFFA2-1941-4F5E-94DB-596196519331}" type="slidenum">
              <a:rPr lang="en-US" smtClean="0"/>
              <a:pPr/>
              <a:t>‹#›</a:t>
            </a:fld>
            <a:endParaRPr lang="en-US" dirty="0"/>
          </a:p>
        </p:txBody>
      </p:sp>
      <p:sp>
        <p:nvSpPr>
          <p:cNvPr id="9" name="Text Placeholder 4"/>
          <p:cNvSpPr>
            <a:spLocks noGrp="1"/>
          </p:cNvSpPr>
          <p:nvPr>
            <p:ph type="body" sz="quarter" idx="12" hasCustomPrompt="1"/>
          </p:nvPr>
        </p:nvSpPr>
        <p:spPr>
          <a:xfrm>
            <a:off x="4335463" y="18184"/>
            <a:ext cx="3521075" cy="258532"/>
          </a:xfrm>
          <a:noFill/>
        </p:spPr>
        <p:txBody>
          <a:bodyPr wrap="square" rtlCol="0" anchor="ctr" anchorCtr="1">
            <a:spAutoFit/>
          </a:bodyPr>
          <a:lstStyle>
            <a:lvl1pPr marL="0" indent="0">
              <a:buNone/>
              <a:defRPr lang="en-US" sz="1200" b="0" dirty="0"/>
            </a:lvl1pPr>
          </a:lstStyle>
          <a:p>
            <a:pPr marL="0" lvl="0" algn="ctr"/>
            <a:r>
              <a:rPr lang="en-US" dirty="0" smtClean="0"/>
              <a:t>&lt;&lt;Insert FR Classification&gt;&gt;</a:t>
            </a:r>
            <a:endParaRPr lang="en-US" dirty="0"/>
          </a:p>
        </p:txBody>
      </p:sp>
    </p:spTree>
    <p:extLst>
      <p:ext uri="{BB962C8B-B14F-4D97-AF65-F5344CB8AC3E}">
        <p14:creationId xmlns:p14="http://schemas.microsoft.com/office/powerpoint/2010/main" val="16181039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0" y="6491251"/>
            <a:ext cx="12192000" cy="0"/>
          </a:xfrm>
          <a:prstGeom prst="line">
            <a:avLst/>
          </a:prstGeom>
          <a:ln w="9525">
            <a:solidFill>
              <a:srgbClr val="BB912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25400"/>
            <a:ext cx="12192000" cy="0"/>
          </a:xfrm>
          <a:prstGeom prst="line">
            <a:avLst/>
          </a:prstGeom>
          <a:ln w="63500">
            <a:solidFill>
              <a:srgbClr val="23356B"/>
            </a:solidFill>
          </a:ln>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3"/>
          </p:nvPr>
        </p:nvSpPr>
        <p:spPr>
          <a:xfrm>
            <a:off x="152400" y="6531220"/>
            <a:ext cx="11887200" cy="274320"/>
          </a:xfrm>
          <a:prstGeom prst="rect">
            <a:avLst/>
          </a:prstGeom>
        </p:spPr>
        <p:txBody>
          <a:bodyPr vert="horz" wrap="none" lIns="0" tIns="45720" rIns="0" bIns="45720" rtlCol="0" anchor="ctr"/>
          <a:lstStyle>
            <a:lvl1pPr algn="l">
              <a:tabLst>
                <a:tab pos="11887200" algn="r"/>
              </a:tabLst>
              <a:defRPr sz="1200">
                <a:solidFill>
                  <a:schemeClr val="tx1">
                    <a:tint val="75000"/>
                  </a:schemeClr>
                </a:solidFill>
                <a:latin typeface="Gill Sans MT" panose="020B0502020104020203" pitchFamily="34" charset="0"/>
              </a:defRPr>
            </a:lvl1pPr>
          </a:lstStyle>
          <a:p>
            <a:r>
              <a:rPr lang="en-US" dirty="0" smtClean="0">
                <a:solidFill>
                  <a:srgbClr val="77787B"/>
                </a:solidFill>
              </a:rPr>
              <a:t>Office of Inspector General	Board of Governors of the Federal Reserve System | Consumer Financial Protection Bureau</a:t>
            </a:r>
          </a:p>
        </p:txBody>
      </p:sp>
      <p:sp>
        <p:nvSpPr>
          <p:cNvPr id="4" name="Slide Number Placeholder 3"/>
          <p:cNvSpPr>
            <a:spLocks noGrp="1"/>
          </p:cNvSpPr>
          <p:nvPr>
            <p:ph type="sldNum" sz="quarter" idx="4"/>
          </p:nvPr>
        </p:nvSpPr>
        <p:spPr>
          <a:xfrm>
            <a:off x="3366653" y="6531221"/>
            <a:ext cx="1812175" cy="274320"/>
          </a:xfrm>
          <a:prstGeom prst="rect">
            <a:avLst/>
          </a:prstGeom>
        </p:spPr>
        <p:txBody>
          <a:bodyPr vert="horz" lIns="91440" tIns="45720" rIns="91440" bIns="45720" rtlCol="0" anchor="ctr"/>
          <a:lstStyle>
            <a:lvl1pPr marL="0" algn="ctr" defTabSz="914400" rtl="0" eaLnBrk="1" latinLnBrk="0" hangingPunct="1">
              <a:tabLst>
                <a:tab pos="11887200" algn="r"/>
              </a:tabLst>
              <a:defRPr lang="en-US" sz="1200" kern="1200" smtClean="0">
                <a:solidFill>
                  <a:srgbClr val="77787B"/>
                </a:solidFill>
                <a:latin typeface="Gill Sans MT" panose="020B0502020104020203" pitchFamily="34" charset="0"/>
                <a:ea typeface="+mn-ea"/>
                <a:cs typeface="+mn-cs"/>
              </a:defRPr>
            </a:lvl1pPr>
          </a:lstStyle>
          <a:p>
            <a:fld id="{FB2FFFA2-1941-4F5E-94DB-596196519331}" type="slidenum">
              <a:rPr lang="en-US" smtClean="0"/>
              <a:pPr/>
              <a:t>‹#›</a:t>
            </a:fld>
            <a:endParaRPr lang="en-US" dirty="0"/>
          </a:p>
        </p:txBody>
      </p:sp>
    </p:spTree>
    <p:extLst>
      <p:ext uri="{BB962C8B-B14F-4D97-AF65-F5344CB8AC3E}">
        <p14:creationId xmlns:p14="http://schemas.microsoft.com/office/powerpoint/2010/main" val="37959482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9" r:id="rId13"/>
    <p:sldLayoutId id="2147483731"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Khalid.A.Hasan@frb.gov" TargetMode="External"/><Relationship Id="rId2" Type="http://schemas.openxmlformats.org/officeDocument/2006/relationships/hyperlink" Target="mailto:Peter.J.Sheridan@frb.gov" TargetMode="External"/><Relationship Id="rId1" Type="http://schemas.openxmlformats.org/officeDocument/2006/relationships/slideLayout" Target="../slideLayouts/slideLayout3.xml"/><Relationship Id="rId6" Type="http://schemas.openxmlformats.org/officeDocument/2006/relationships/hyperlink" Target="https://community.max.gov/x/hQlJL" TargetMode="External"/><Relationship Id="rId5" Type="http://schemas.openxmlformats.org/officeDocument/2006/relationships/hyperlink" Target="mailto:CyberScopeHelp@hq.dhs.gov" TargetMode="External"/><Relationship Id="rId4" Type="http://schemas.openxmlformats.org/officeDocument/2006/relationships/hyperlink" Target="mailto:FNR.FISMA@hq.dhs.go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3.xml"/><Relationship Id="rId5" Type="http://schemas.openxmlformats.org/officeDocument/2006/relationships/image" Target="../media/image7.tmp"/><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7" y="675956"/>
            <a:ext cx="11744326" cy="1415813"/>
          </a:xfrm>
        </p:spPr>
        <p:txBody>
          <a:bodyPr>
            <a:noAutofit/>
          </a:bodyPr>
          <a:lstStyle/>
          <a:p>
            <a:pPr algn="ctr"/>
            <a:r>
              <a:rPr lang="en-US" sz="4800" dirty="0" smtClean="0">
                <a:latin typeface="Times New Roman" panose="02020603050405020304" pitchFamily="18" charset="0"/>
                <a:cs typeface="Times New Roman" panose="02020603050405020304" pitchFamily="18" charset="0"/>
              </a:rPr>
              <a:t>2017 Inspector General </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FISMA Metrics</a:t>
            </a:r>
            <a:endParaRPr lang="en-US"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endParaRPr lang="en-US"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76399" y="2794547"/>
            <a:ext cx="8663354" cy="3477875"/>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Federal Audit Executive Council</a:t>
            </a:r>
          </a:p>
          <a:p>
            <a:pPr algn="ctr"/>
            <a:r>
              <a:rPr lang="en-US" sz="3600" b="1" dirty="0" smtClean="0">
                <a:latin typeface="Times New Roman" panose="02020603050405020304" pitchFamily="18" charset="0"/>
                <a:cs typeface="Times New Roman" panose="02020603050405020304" pitchFamily="18" charset="0"/>
              </a:rPr>
              <a:t>Bimonthly Meeting and Training</a:t>
            </a:r>
          </a:p>
          <a:p>
            <a:pPr algn="ctr"/>
            <a:endParaRPr lang="en-US" sz="36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Peter Sheridan</a:t>
            </a:r>
          </a:p>
          <a:p>
            <a:pPr algn="ctr"/>
            <a:r>
              <a:rPr lang="en-US" sz="3200" dirty="0" smtClean="0">
                <a:latin typeface="Times New Roman" panose="02020603050405020304" pitchFamily="18" charset="0"/>
                <a:cs typeface="Times New Roman" panose="02020603050405020304" pitchFamily="18" charset="0"/>
              </a:rPr>
              <a:t>Khalid Hasan</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676399" y="5445237"/>
            <a:ext cx="8663354" cy="1077218"/>
          </a:xfrm>
          <a:prstGeom prst="rect">
            <a:avLst/>
          </a:prstGeom>
          <a:noFill/>
        </p:spPr>
        <p:txBody>
          <a:bodyPr wrap="square" rtlCol="0">
            <a:spAutoFit/>
          </a:bodyPr>
          <a:lstStyle/>
          <a:p>
            <a:pPr algn="ct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June 27, 2017</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734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Maturity Models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10</a:t>
            </a:fld>
            <a:endParaRPr lang="en-US" dirty="0"/>
          </a:p>
        </p:txBody>
      </p:sp>
      <p:sp>
        <p:nvSpPr>
          <p:cNvPr id="6" name="Content Placeholder 2"/>
          <p:cNvSpPr>
            <a:spLocks noGrp="1"/>
          </p:cNvSpPr>
          <p:nvPr>
            <p:ph idx="1"/>
          </p:nvPr>
        </p:nvSpPr>
        <p:spPr>
          <a:xfrm>
            <a:off x="838200" y="1472582"/>
            <a:ext cx="10515600" cy="4622484"/>
          </a:xfrm>
        </p:spPr>
        <p:txBody>
          <a:bodyPr>
            <a:noAutofit/>
          </a:bodyPr>
          <a:lstStyle/>
          <a:p>
            <a:pPr>
              <a:spcBef>
                <a:spcPts val="1200"/>
              </a:spcBef>
            </a:pPr>
            <a:r>
              <a:rPr lang="en-US" dirty="0">
                <a:solidFill>
                  <a:srgbClr val="000000"/>
                </a:solidFill>
                <a:latin typeface="Times New Roman" pitchFamily="18" charset="0"/>
                <a:cs typeface="Times New Roman" pitchFamily="18" charset="0"/>
              </a:rPr>
              <a:t>A maturity model refers to a set of characteristics, attributes, indicators, or patterns that represent capability and progression in a certain discipline</a:t>
            </a:r>
          </a:p>
          <a:p>
            <a:pPr>
              <a:spcBef>
                <a:spcPts val="1200"/>
              </a:spcBef>
            </a:pPr>
            <a:r>
              <a:rPr lang="en-US" dirty="0">
                <a:solidFill>
                  <a:srgbClr val="000000"/>
                </a:solidFill>
                <a:latin typeface="Times New Roman" pitchFamily="18" charset="0"/>
                <a:cs typeface="Times New Roman" pitchFamily="18" charset="0"/>
              </a:rPr>
              <a:t>Can be used to identify current status of information security against set of requirements</a:t>
            </a:r>
          </a:p>
          <a:p>
            <a:pPr>
              <a:spcBef>
                <a:spcPts val="1200"/>
              </a:spcBef>
            </a:pPr>
            <a:r>
              <a:rPr lang="en-US" dirty="0">
                <a:solidFill>
                  <a:srgbClr val="000000"/>
                </a:solidFill>
                <a:latin typeface="Times New Roman" pitchFamily="18" charset="0"/>
                <a:cs typeface="Times New Roman" pitchFamily="18" charset="0"/>
              </a:rPr>
              <a:t>Cold reader can understand the status of an organization’s information security against specified requirements and in relation to other organizations</a:t>
            </a:r>
          </a:p>
          <a:p>
            <a:pPr>
              <a:spcBef>
                <a:spcPts val="1200"/>
              </a:spcBef>
            </a:pPr>
            <a:r>
              <a:rPr lang="en-US" dirty="0">
                <a:solidFill>
                  <a:srgbClr val="000000"/>
                </a:solidFill>
                <a:latin typeface="Times New Roman" pitchFamily="18" charset="0"/>
                <a:cs typeface="Times New Roman" pitchFamily="18" charset="0"/>
              </a:rPr>
              <a:t>NIST has developed approaches for information security maturity models</a:t>
            </a:r>
          </a:p>
          <a:p>
            <a:pPr>
              <a:spcBef>
                <a:spcPts val="1200"/>
              </a:spcBef>
            </a:pPr>
            <a:r>
              <a:rPr lang="en-US" dirty="0">
                <a:solidFill>
                  <a:srgbClr val="000000"/>
                </a:solidFill>
                <a:latin typeface="Times New Roman" pitchFamily="18" charset="0"/>
                <a:cs typeface="Times New Roman" pitchFamily="18" charset="0"/>
              </a:rPr>
              <a:t>Maturity models used in IT organizations and electric industry</a:t>
            </a:r>
          </a:p>
          <a:p>
            <a:pPr marL="0" indent="0">
              <a:spcBef>
                <a:spcPts val="0"/>
              </a:spcBef>
              <a:buNone/>
            </a:pPr>
            <a:endParaRPr lang="en-US" dirty="0" smtClean="0">
              <a:solidFill>
                <a:srgbClr val="000000"/>
              </a:solidFill>
              <a:latin typeface="Times New Roman" panose="02020603050405020304" pitchFamily="18" charset="0"/>
              <a:cs typeface="Times New Roman" panose="02020603050405020304" pitchFamily="18" charset="0"/>
            </a:endParaRPr>
          </a:p>
          <a:p>
            <a:pPr marL="457200" lvl="1" indent="0">
              <a:buNone/>
            </a:pPr>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800"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2"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4"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276542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Maturity Model Approach to FISMA Evaluations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11</a:t>
            </a:fld>
            <a:endParaRPr lang="en-US" dirty="0"/>
          </a:p>
        </p:txBody>
      </p:sp>
      <p:sp>
        <p:nvSpPr>
          <p:cNvPr id="12" name="Text Placeholder 7"/>
          <p:cNvSpPr>
            <a:spLocks noGrp="1"/>
          </p:cNvSpPr>
          <p:nvPr>
            <p:ph type="body" sz="quarter" idx="12"/>
          </p:nvPr>
        </p:nvSpPr>
        <p:spPr>
          <a:xfrm>
            <a:off x="0" y="6571884"/>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14"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3" name="Content Placeholder 2"/>
          <p:cNvSpPr>
            <a:spLocks noGrp="1"/>
          </p:cNvSpPr>
          <p:nvPr>
            <p:ph idx="1"/>
          </p:nvPr>
        </p:nvSpPr>
        <p:spPr>
          <a:xfrm>
            <a:off x="838200" y="1321132"/>
            <a:ext cx="10515600" cy="5280442"/>
          </a:xfrm>
        </p:spPr>
        <p:txBody>
          <a:bodyPr/>
          <a:lstStyle/>
          <a:p>
            <a:r>
              <a:rPr lang="en-US" dirty="0">
                <a:solidFill>
                  <a:srgbClr val="000000"/>
                </a:solidFill>
                <a:latin typeface="Times New Roman" panose="02020603050405020304" pitchFamily="18" charset="0"/>
                <a:cs typeface="Times New Roman" panose="02020603050405020304" pitchFamily="18" charset="0"/>
              </a:rPr>
              <a:t>In 2015, a FISMA metrics subcommittee of the FAEC IT Committee was formed to develop effectiveness based </a:t>
            </a:r>
            <a:r>
              <a:rPr lang="en-US" dirty="0" smtClean="0">
                <a:solidFill>
                  <a:srgbClr val="000000"/>
                </a:solidFill>
                <a:latin typeface="Times New Roman" panose="02020603050405020304" pitchFamily="18" charset="0"/>
                <a:cs typeface="Times New Roman" panose="02020603050405020304" pitchFamily="18" charset="0"/>
              </a:rPr>
              <a:t>measures</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Collaboration with </a:t>
            </a:r>
            <a:r>
              <a:rPr lang="en-US" dirty="0" smtClean="0">
                <a:solidFill>
                  <a:srgbClr val="000000"/>
                </a:solidFill>
                <a:latin typeface="Times New Roman" panose="02020603050405020304" pitchFamily="18" charset="0"/>
                <a:cs typeface="Times New Roman" panose="02020603050405020304" pitchFamily="18" charset="0"/>
              </a:rPr>
              <a:t>the Office of Management and Budget, Department of Homeland Security, CIGIE</a:t>
            </a:r>
            <a:r>
              <a:rPr lang="en-US" dirty="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CIO Council, and </a:t>
            </a:r>
            <a:r>
              <a:rPr lang="en-US" dirty="0">
                <a:solidFill>
                  <a:srgbClr val="000000"/>
                </a:solidFill>
                <a:latin typeface="Times New Roman" panose="02020603050405020304" pitchFamily="18" charset="0"/>
                <a:cs typeface="Times New Roman" panose="02020603050405020304" pitchFamily="18" charset="0"/>
              </a:rPr>
              <a:t>other stakeholders </a:t>
            </a:r>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Result was a maturity model for information security continuous monitoring</a:t>
            </a:r>
            <a:endParaRPr lang="en-US" dirty="0">
              <a:solidFill>
                <a:srgbClr val="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80587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FISMA Evaluation Maturity Model</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12</a:t>
            </a:fld>
            <a:endParaRPr lang="en-US" dirty="0"/>
          </a:p>
        </p:txBody>
      </p:sp>
      <p:sp>
        <p:nvSpPr>
          <p:cNvPr id="12"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4"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3" name="Content Placeholder 2"/>
          <p:cNvSpPr>
            <a:spLocks noGrp="1"/>
          </p:cNvSpPr>
          <p:nvPr>
            <p:ph idx="1"/>
          </p:nvPr>
        </p:nvSpPr>
        <p:spPr>
          <a:xfrm>
            <a:off x="838200" y="1321132"/>
            <a:ext cx="10515600" cy="5280442"/>
          </a:xfrm>
        </p:spPr>
        <p:txBody>
          <a:bodyPr/>
          <a:lstStyle/>
          <a:p>
            <a:endParaRPr lang="en-US" dirty="0">
              <a:solidFill>
                <a:srgbClr val="000000"/>
              </a:solidFill>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047146"/>
            <a:ext cx="9642231" cy="5464338"/>
          </a:xfrm>
          <a:prstGeom prst="rect">
            <a:avLst/>
          </a:prstGeom>
        </p:spPr>
      </p:pic>
    </p:spTree>
    <p:extLst>
      <p:ext uri="{BB962C8B-B14F-4D97-AF65-F5344CB8AC3E}">
        <p14:creationId xmlns:p14="http://schemas.microsoft.com/office/powerpoint/2010/main" val="2210800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577"/>
            <a:ext cx="10515600" cy="922129"/>
          </a:xfrm>
        </p:spPr>
        <p:txBody>
          <a:bodyPr>
            <a:normAutofit/>
          </a:bodyPr>
          <a:lstStyle/>
          <a:p>
            <a:pPr algn="ctr"/>
            <a:r>
              <a:rPr lang="en-US" i="1" dirty="0" smtClean="0">
                <a:latin typeface="Times New Roman" panose="02020603050405020304" pitchFamily="18" charset="0"/>
                <a:cs typeface="Times New Roman" panose="02020603050405020304" pitchFamily="18" charset="0"/>
              </a:rPr>
              <a:t>Effectiveness</a:t>
            </a:r>
            <a:r>
              <a:rPr lang="en-US" dirty="0" smtClean="0">
                <a:latin typeface="Times New Roman" panose="02020603050405020304" pitchFamily="18" charset="0"/>
                <a:cs typeface="Times New Roman" panose="02020603050405020304" pitchFamily="18" charset="0"/>
              </a:rPr>
              <a:t> within the Maturity Model</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951754" y="6525716"/>
            <a:ext cx="1812175" cy="274320"/>
          </a:xfrm>
        </p:spPr>
        <p:txBody>
          <a:bodyPr/>
          <a:lstStyle/>
          <a:p>
            <a:fld id="{FB2FFFA2-1941-4F5E-94DB-596196519331}" type="slidenum">
              <a:rPr lang="en-US" smtClean="0"/>
              <a:pPr/>
              <a:t>13</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17841493"/>
              </p:ext>
            </p:extLst>
          </p:nvPr>
        </p:nvGraphicFramePr>
        <p:xfrm>
          <a:off x="838199" y="467641"/>
          <a:ext cx="10891611" cy="520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a:spLocks noChangeArrowheads="1"/>
          </p:cNvSpPr>
          <p:nvPr/>
        </p:nvSpPr>
        <p:spPr bwMode="auto">
          <a:xfrm>
            <a:off x="453571" y="190303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2400" b="1" dirty="0">
              <a:cs typeface="Times New Roman" panose="02020603050405020304" pitchFamily="18" charset="0"/>
            </a:endParaRPr>
          </a:p>
        </p:txBody>
      </p:sp>
      <p:graphicFrame>
        <p:nvGraphicFramePr>
          <p:cNvPr id="15" name="Diagram 14"/>
          <p:cNvGraphicFramePr/>
          <p:nvPr>
            <p:extLst>
              <p:ext uri="{D42A27DB-BD31-4B8C-83A1-F6EECF244321}">
                <p14:modId xmlns:p14="http://schemas.microsoft.com/office/powerpoint/2010/main" val="2017781424"/>
              </p:ext>
            </p:extLst>
          </p:nvPr>
        </p:nvGraphicFramePr>
        <p:xfrm>
          <a:off x="5379244" y="2786873"/>
          <a:ext cx="6162560" cy="38760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1"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1875244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2015 ISCM Evaluation Results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14</a:t>
            </a:fld>
            <a:endParaRPr lang="en-US" dirty="0"/>
          </a:p>
        </p:txBody>
      </p:sp>
      <p:sp>
        <p:nvSpPr>
          <p:cNvPr id="12"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4"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3" name="Content Placeholder 2"/>
          <p:cNvSpPr>
            <a:spLocks noGrp="1"/>
          </p:cNvSpPr>
          <p:nvPr>
            <p:ph idx="1"/>
          </p:nvPr>
        </p:nvSpPr>
        <p:spPr>
          <a:xfrm>
            <a:off x="838200" y="1321132"/>
            <a:ext cx="10515600" cy="5280442"/>
          </a:xfrm>
        </p:spPr>
        <p:txBody>
          <a:bodyPr/>
          <a:lstStyle/>
          <a:p>
            <a:endParaRPr lang="en-US" dirty="0">
              <a:solidFill>
                <a:srgbClr val="000000"/>
              </a:solidFill>
              <a:latin typeface="Times New Roman" panose="02020603050405020304" pitchFamily="18" charset="0"/>
              <a:cs typeface="Times New Roman" panose="02020603050405020304" pitchFamily="18" charset="0"/>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21762635"/>
              </p:ext>
            </p:extLst>
          </p:nvPr>
        </p:nvGraphicFramePr>
        <p:xfrm>
          <a:off x="295868" y="1426639"/>
          <a:ext cx="3880338" cy="4356343"/>
        </p:xfrm>
        <a:graphic>
          <a:graphicData uri="http://schemas.openxmlformats.org/drawingml/2006/table">
            <a:tbl>
              <a:tblPr>
                <a:tableStyleId>{5C22544A-7EE6-4342-B048-85BDC9FD1C3A}</a:tableStyleId>
              </a:tblPr>
              <a:tblGrid>
                <a:gridCol w="2093577"/>
                <a:gridCol w="1786761"/>
              </a:tblGrid>
              <a:tr h="610896">
                <a:tc gridSpan="2">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Agency Progress Against ISCM CAP Goals</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062427">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Automated Software Asset Inventory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89%</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28034">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Capability to Detect &amp; Block Unauthorized Software</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68%</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6821">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Secure Configuration Management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92%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1213">
                <a:tc>
                  <a:txBody>
                    <a:bodyPr/>
                    <a:lstStyle/>
                    <a:p>
                      <a:pPr algn="ctr" fontAlgn="b"/>
                      <a:r>
                        <a:rPr lang="en-US" sz="1800" u="none" strike="noStrike" dirty="0">
                          <a:effectLst/>
                          <a:latin typeface="Times New Roman" panose="02020603050405020304" pitchFamily="18" charset="0"/>
                          <a:cs typeface="Times New Roman" panose="02020603050405020304" pitchFamily="18" charset="0"/>
                        </a:rPr>
                        <a:t>Vulnerability Management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800" u="none" strike="noStrike" dirty="0">
                          <a:effectLst/>
                          <a:latin typeface="Times New Roman" panose="02020603050405020304" pitchFamily="18" charset="0"/>
                          <a:cs typeface="Times New Roman" panose="02020603050405020304" pitchFamily="18" charset="0"/>
                        </a:rPr>
                        <a:t>52%</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l="20451" t="3247" r="1903"/>
          <a:stretch/>
        </p:blipFill>
        <p:spPr>
          <a:xfrm>
            <a:off x="5743195" y="2605889"/>
            <a:ext cx="6192258" cy="2599910"/>
          </a:xfrm>
          <a:prstGeom prst="rect">
            <a:avLst/>
          </a:prstGeom>
        </p:spPr>
      </p:pic>
      <p:sp>
        <p:nvSpPr>
          <p:cNvPr id="9" name="TextBox 8"/>
          <p:cNvSpPr txBox="1"/>
          <p:nvPr/>
        </p:nvSpPr>
        <p:spPr>
          <a:xfrm>
            <a:off x="4114924" y="6053778"/>
            <a:ext cx="47244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Source:  OMB FY 2016 FISMA Report to Congress</a:t>
            </a:r>
            <a:endParaRPr lang="en-US"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376987" y="2145806"/>
            <a:ext cx="47244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OIG ISCM Maturity Evaluations</a:t>
            </a:r>
            <a:endParaRPr lang="en-US" sz="2400" dirty="0">
              <a:latin typeface="Times New Roman" panose="02020603050405020304" pitchFamily="18" charset="0"/>
              <a:cs typeface="Times New Roman" panose="02020603050405020304" pitchFamily="18" charset="0"/>
            </a:endParaRPr>
          </a:p>
        </p:txBody>
      </p:sp>
      <p:sp>
        <p:nvSpPr>
          <p:cNvPr id="10" name="Not Equal 9"/>
          <p:cNvSpPr/>
          <p:nvPr/>
        </p:nvSpPr>
        <p:spPr>
          <a:xfrm>
            <a:off x="4533759" y="3329901"/>
            <a:ext cx="961293" cy="715108"/>
          </a:xfrm>
          <a:prstGeom prst="mathNot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08614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3440"/>
            <a:ext cx="11166231" cy="922129"/>
          </a:xfrm>
        </p:spPr>
        <p:txBody>
          <a:bodyPr>
            <a:normAutofit/>
          </a:bodyPr>
          <a:lstStyle/>
          <a:p>
            <a:pPr algn="ctr"/>
            <a:r>
              <a:rPr lang="en-US" dirty="0" smtClean="0">
                <a:latin typeface="Times New Roman" panose="02020603050405020304" pitchFamily="18" charset="0"/>
                <a:cs typeface="Times New Roman" panose="02020603050405020304" pitchFamily="18" charset="0"/>
              </a:rPr>
              <a:t>Maturity Model Enhancements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775323" y="6531220"/>
            <a:ext cx="1812175" cy="274320"/>
          </a:xfrm>
        </p:spPr>
        <p:txBody>
          <a:bodyPr/>
          <a:lstStyle/>
          <a:p>
            <a:fld id="{FB2FFFA2-1941-4F5E-94DB-596196519331}" type="slidenum">
              <a:rPr lang="en-US" smtClean="0"/>
              <a:pPr/>
              <a:t>15</a:t>
            </a:fld>
            <a:endParaRPr lang="en-US" dirty="0"/>
          </a:p>
        </p:txBody>
      </p:sp>
      <p:sp>
        <p:nvSpPr>
          <p:cNvPr id="6" name="Content Placeholder 2"/>
          <p:cNvSpPr>
            <a:spLocks noGrp="1"/>
          </p:cNvSpPr>
          <p:nvPr>
            <p:ph idx="1"/>
          </p:nvPr>
        </p:nvSpPr>
        <p:spPr>
          <a:xfrm>
            <a:off x="838200" y="1784336"/>
            <a:ext cx="10515600" cy="3766065"/>
          </a:xfrm>
        </p:spPr>
        <p:txBody>
          <a:bodyPr/>
          <a:lstStyle/>
          <a:p>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668215" y="1095569"/>
            <a:ext cx="10515600" cy="3885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0000"/>
                </a:solidFill>
                <a:latin typeface="Times New Roman" panose="02020603050405020304" pitchFamily="18" charset="0"/>
                <a:cs typeface="Times New Roman" panose="02020603050405020304" pitchFamily="18" charset="0"/>
              </a:rPr>
              <a:t>In 2016, developed a maturity model to assess incident response programs</a:t>
            </a:r>
          </a:p>
          <a:p>
            <a:r>
              <a:rPr lang="en-US" dirty="0" smtClean="0">
                <a:solidFill>
                  <a:srgbClr val="000000"/>
                </a:solidFill>
                <a:latin typeface="Times New Roman" panose="02020603050405020304" pitchFamily="18" charset="0"/>
                <a:cs typeface="Times New Roman" panose="02020603050405020304" pitchFamily="18" charset="0"/>
              </a:rPr>
              <a:t>In 2017, transitioned </a:t>
            </a:r>
            <a:r>
              <a:rPr lang="en-US" u="sng" dirty="0" smtClean="0">
                <a:solidFill>
                  <a:srgbClr val="000000"/>
                </a:solidFill>
                <a:latin typeface="Times New Roman" panose="02020603050405020304" pitchFamily="18" charset="0"/>
                <a:cs typeface="Times New Roman" panose="02020603050405020304" pitchFamily="18" charset="0"/>
              </a:rPr>
              <a:t>all</a:t>
            </a:r>
            <a:r>
              <a:rPr lang="en-US" dirty="0" smtClean="0">
                <a:solidFill>
                  <a:srgbClr val="000000"/>
                </a:solidFill>
                <a:latin typeface="Times New Roman" panose="02020603050405020304" pitchFamily="18" charset="0"/>
                <a:cs typeface="Times New Roman" panose="02020603050405020304" pitchFamily="18" charset="0"/>
              </a:rPr>
              <a:t> FISMA metrics areas to a maturity model and mapped metrics to the NIST Cybersecurity Framework </a:t>
            </a: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31220"/>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9"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graphicFrame>
        <p:nvGraphicFramePr>
          <p:cNvPr id="10" name="Table 9"/>
          <p:cNvGraphicFramePr>
            <a:graphicFrameLocks noGrp="1"/>
          </p:cNvGraphicFramePr>
          <p:nvPr>
            <p:extLst>
              <p:ext uri="{D42A27DB-BD31-4B8C-83A1-F6EECF244321}">
                <p14:modId xmlns:p14="http://schemas.microsoft.com/office/powerpoint/2010/main" val="2976085206"/>
              </p:ext>
            </p:extLst>
          </p:nvPr>
        </p:nvGraphicFramePr>
        <p:xfrm>
          <a:off x="1611336" y="3133430"/>
          <a:ext cx="8140147" cy="2828925"/>
        </p:xfrm>
        <a:graphic>
          <a:graphicData uri="http://schemas.openxmlformats.org/drawingml/2006/table">
            <a:tbl>
              <a:tblPr/>
              <a:tblGrid>
                <a:gridCol w="4819521"/>
                <a:gridCol w="1660313"/>
                <a:gridCol w="1660313"/>
              </a:tblGrid>
              <a:tr h="190500">
                <a:tc>
                  <a:txBody>
                    <a:bodyPr/>
                    <a:lstStyle/>
                    <a:p>
                      <a:pPr algn="ctr" fontAlgn="b"/>
                      <a:r>
                        <a:rPr lang="en-US" sz="2000" b="0" i="0" u="none" strike="noStrike" dirty="0" smtClean="0">
                          <a:solidFill>
                            <a:srgbClr val="000000"/>
                          </a:solidFill>
                          <a:effectLst/>
                          <a:latin typeface="Times New Roman" panose="02020603050405020304" pitchFamily="18" charset="0"/>
                        </a:rPr>
                        <a:t>Function (Section)</a:t>
                      </a:r>
                      <a:endParaRPr lang="en-US" sz="2000" b="0" i="0" u="none" strike="noStrike" dirty="0">
                        <a:solidFill>
                          <a:srgbClr val="000000"/>
                        </a:solidFill>
                        <a:effectLst/>
                        <a:latin typeface="Times New Roman" panose="02020603050405020304" pitchFamily="18"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IG Metrics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CIO Metrics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2000" b="0" i="0" u="none" strike="noStrike" dirty="0">
                          <a:solidFill>
                            <a:srgbClr val="000000"/>
                          </a:solidFill>
                          <a:effectLst/>
                          <a:latin typeface="Times New Roman" panose="02020603050405020304" pitchFamily="18" charset="0"/>
                        </a:rPr>
                        <a:t>Identify (Risk Assessment)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anose="02020603050405020304" pitchFamily="18" charset="0"/>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dirty="0">
                          <a:solidFill>
                            <a:srgbClr val="000000"/>
                          </a:solidFill>
                          <a:effectLst/>
                          <a:latin typeface="Times New Roman" panose="02020603050405020304" pitchFamily="18" charset="0"/>
                        </a:rPr>
                        <a:t>Identify (Contractor Systems)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000" b="0" i="0" u="none" strike="noStrike" dirty="0">
                          <a:solidFill>
                            <a:srgbClr val="000000"/>
                          </a:solidFill>
                          <a:effectLst/>
                          <a:latin typeface="Times New Roman" panose="02020603050405020304" pitchFamily="18" charset="0"/>
                        </a:rPr>
                        <a:t>Protect (Configuration Management)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000" b="0" i="0" u="none" strike="noStrike" dirty="0">
                          <a:solidFill>
                            <a:srgbClr val="000000"/>
                          </a:solidFill>
                          <a:effectLst/>
                          <a:latin typeface="Times New Roman" panose="02020603050405020304" pitchFamily="18" charset="0"/>
                        </a:rPr>
                        <a:t>Protect (Identification and Authentication)</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000" b="0" i="0" u="none" strike="noStrike" dirty="0">
                          <a:solidFill>
                            <a:srgbClr val="000000"/>
                          </a:solidFill>
                          <a:effectLst/>
                          <a:latin typeface="Times New Roman" panose="02020603050405020304" pitchFamily="18" charset="0"/>
                        </a:rPr>
                        <a:t>Protect (Security Training)</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000" b="0" i="0" u="none" strike="noStrike" dirty="0">
                          <a:solidFill>
                            <a:srgbClr val="000000"/>
                          </a:solidFill>
                          <a:effectLst/>
                          <a:latin typeface="Times New Roman" panose="02020603050405020304" pitchFamily="18" charset="0"/>
                        </a:rPr>
                        <a:t>Detect (ISCM)</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000" b="0" i="0" u="none" strike="noStrike" dirty="0">
                          <a:solidFill>
                            <a:srgbClr val="000000"/>
                          </a:solidFill>
                          <a:effectLst/>
                          <a:latin typeface="Times New Roman" panose="02020603050405020304" pitchFamily="18" charset="0"/>
                        </a:rPr>
                        <a:t>Respond (Incident Response)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2000" b="0" i="0" u="none" strike="noStrike" dirty="0">
                          <a:solidFill>
                            <a:srgbClr val="000000"/>
                          </a:solidFill>
                          <a:effectLst/>
                          <a:latin typeface="Times New Roman" panose="02020603050405020304" pitchFamily="18" charset="0"/>
                        </a:rPr>
                        <a:t>Recover (Contingency Planning)</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effectLst/>
                          <a:latin typeface="Times New Roman" panose="02020603050405020304" pitchFamily="18" charset="0"/>
                        </a:rPr>
                        <a:t>X</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098603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3440"/>
            <a:ext cx="11166231" cy="922129"/>
          </a:xfrm>
        </p:spPr>
        <p:txBody>
          <a:bodyPr>
            <a:normAutofit/>
          </a:bodyPr>
          <a:lstStyle/>
          <a:p>
            <a:pPr algn="ctr"/>
            <a:r>
              <a:rPr lang="en-US" dirty="0" smtClean="0">
                <a:latin typeface="Times New Roman" panose="02020603050405020304" pitchFamily="18" charset="0"/>
                <a:cs typeface="Times New Roman" panose="02020603050405020304" pitchFamily="18" charset="0"/>
              </a:rPr>
              <a:t>NIST Cybersecurity Framework (CSF)</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775323" y="6531220"/>
            <a:ext cx="1812175" cy="274320"/>
          </a:xfrm>
        </p:spPr>
        <p:txBody>
          <a:bodyPr/>
          <a:lstStyle/>
          <a:p>
            <a:fld id="{FB2FFFA2-1941-4F5E-94DB-596196519331}" type="slidenum">
              <a:rPr lang="en-US" smtClean="0"/>
              <a:pPr/>
              <a:t>16</a:t>
            </a:fld>
            <a:endParaRPr lang="en-US" dirty="0"/>
          </a:p>
        </p:txBody>
      </p:sp>
      <p:sp>
        <p:nvSpPr>
          <p:cNvPr id="7" name="Content Placeholder 2"/>
          <p:cNvSpPr txBox="1">
            <a:spLocks/>
          </p:cNvSpPr>
          <p:nvPr/>
        </p:nvSpPr>
        <p:spPr>
          <a:xfrm>
            <a:off x="668215" y="1095569"/>
            <a:ext cx="10515600" cy="3885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latin typeface="Times New Roman" panose="02020603050405020304" pitchFamily="18" charset="0"/>
                <a:cs typeface="Times New Roman" panose="02020603050405020304" pitchFamily="18" charset="0"/>
              </a:rPr>
              <a:t>Executive Order 13636, “Improving Critical Infrastructure Cybersecurity,” </a:t>
            </a:r>
            <a:r>
              <a:rPr lang="en-US" dirty="0" smtClean="0">
                <a:solidFill>
                  <a:srgbClr val="000000"/>
                </a:solidFill>
                <a:latin typeface="Times New Roman" panose="02020603050405020304" pitchFamily="18" charset="0"/>
                <a:cs typeface="Times New Roman" panose="02020603050405020304" pitchFamily="18" charset="0"/>
              </a:rPr>
              <a:t>called </a:t>
            </a:r>
            <a:r>
              <a:rPr lang="en-US" dirty="0">
                <a:solidFill>
                  <a:srgbClr val="000000"/>
                </a:solidFill>
                <a:latin typeface="Times New Roman" panose="02020603050405020304" pitchFamily="18" charset="0"/>
                <a:cs typeface="Times New Roman" panose="02020603050405020304" pitchFamily="18" charset="0"/>
              </a:rPr>
              <a:t>for </a:t>
            </a:r>
            <a:r>
              <a:rPr lang="en-US" dirty="0">
                <a:solidFill>
                  <a:srgbClr val="000000"/>
                </a:solidFill>
                <a:latin typeface="Times New Roman" panose="02020603050405020304" pitchFamily="18" charset="0"/>
                <a:cs typeface="Times New Roman" panose="02020603050405020304" pitchFamily="18" charset="0"/>
              </a:rPr>
              <a:t>the </a:t>
            </a:r>
            <a:r>
              <a:rPr lang="en-US" dirty="0">
                <a:solidFill>
                  <a:srgbClr val="000000"/>
                </a:solidFill>
                <a:latin typeface="Times New Roman" panose="02020603050405020304" pitchFamily="18" charset="0"/>
                <a:cs typeface="Times New Roman" panose="02020603050405020304" pitchFamily="18" charset="0"/>
              </a:rPr>
              <a:t>development of a voluntary risk-based Cybersecurity Framework – a set of industry standards and best practices to help organizations manage cybersecurity </a:t>
            </a:r>
            <a:r>
              <a:rPr lang="en-US" dirty="0" smtClean="0">
                <a:solidFill>
                  <a:srgbClr val="000000"/>
                </a:solidFill>
                <a:latin typeface="Times New Roman" panose="02020603050405020304" pitchFamily="18" charset="0"/>
                <a:cs typeface="Times New Roman" panose="02020603050405020304" pitchFamily="18" charset="0"/>
              </a:rPr>
              <a:t>risks</a:t>
            </a:r>
          </a:p>
          <a:p>
            <a:pPr marL="0" indent="0">
              <a:buNone/>
            </a:pPr>
            <a:endParaRPr lang="en-US" dirty="0">
              <a:solidFill>
                <a:srgbClr val="000000"/>
              </a:solidFill>
              <a:latin typeface="Times New Roman" panose="02020603050405020304" pitchFamily="18" charset="0"/>
              <a:cs typeface="Times New Roman" panose="02020603050405020304" pitchFamily="18" charset="0"/>
            </a:endParaRPr>
          </a:p>
          <a:p>
            <a:r>
              <a:rPr lang="en-US" dirty="0" smtClean="0">
                <a:solidFill>
                  <a:srgbClr val="000000"/>
                </a:solidFill>
                <a:latin typeface="Times New Roman" panose="02020603050405020304" pitchFamily="18" charset="0"/>
                <a:cs typeface="Times New Roman" panose="02020603050405020304" pitchFamily="18" charset="0"/>
              </a:rPr>
              <a:t>NIST issued the CSF in February 2014</a:t>
            </a:r>
          </a:p>
          <a:p>
            <a:pPr lvl="1"/>
            <a:r>
              <a:rPr lang="en-US" dirty="0" smtClean="0">
                <a:solidFill>
                  <a:srgbClr val="000000"/>
                </a:solidFill>
                <a:latin typeface="Times New Roman" panose="02020603050405020304" pitchFamily="18" charset="0"/>
                <a:cs typeface="Times New Roman" panose="02020603050405020304" pitchFamily="18" charset="0"/>
              </a:rPr>
              <a:t>Core</a:t>
            </a:r>
          </a:p>
          <a:p>
            <a:pPr lvl="1"/>
            <a:r>
              <a:rPr lang="en-US" dirty="0" smtClean="0">
                <a:solidFill>
                  <a:srgbClr val="000000"/>
                </a:solidFill>
                <a:latin typeface="Times New Roman" panose="02020603050405020304" pitchFamily="18" charset="0"/>
                <a:cs typeface="Times New Roman" panose="02020603050405020304" pitchFamily="18" charset="0"/>
              </a:rPr>
              <a:t>Implementation Tiers</a:t>
            </a:r>
          </a:p>
          <a:p>
            <a:pPr lvl="1"/>
            <a:r>
              <a:rPr lang="en-US" dirty="0" smtClean="0">
                <a:solidFill>
                  <a:srgbClr val="000000"/>
                </a:solidFill>
                <a:latin typeface="Times New Roman" panose="02020603050405020304" pitchFamily="18" charset="0"/>
                <a:cs typeface="Times New Roman" panose="02020603050405020304" pitchFamily="18" charset="0"/>
              </a:rPr>
              <a:t>Profile</a:t>
            </a:r>
          </a:p>
          <a:p>
            <a:pPr lvl="1"/>
            <a:endParaRPr lang="en-US" dirty="0" smtClean="0">
              <a:solidFill>
                <a:srgbClr val="000000"/>
              </a:solidFill>
              <a:latin typeface="Times New Roman" panose="02020603050405020304" pitchFamily="18" charset="0"/>
              <a:cs typeface="Times New Roman" panose="02020603050405020304" pitchFamily="18" charset="0"/>
            </a:endParaRPr>
          </a:p>
          <a:p>
            <a:pPr lvl="1"/>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pPr lvl="1"/>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31220"/>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9"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3609713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73440"/>
            <a:ext cx="11166231" cy="922129"/>
          </a:xfrm>
        </p:spPr>
        <p:txBody>
          <a:bodyPr>
            <a:normAutofit/>
          </a:bodyPr>
          <a:lstStyle/>
          <a:p>
            <a:pPr algn="ctr"/>
            <a:r>
              <a:rPr lang="en-US" dirty="0" smtClean="0">
                <a:latin typeface="Times New Roman" panose="02020603050405020304" pitchFamily="18" charset="0"/>
                <a:cs typeface="Times New Roman" panose="02020603050405020304" pitchFamily="18" charset="0"/>
              </a:rPr>
              <a:t>NIST CSF and Relation to FISMA Metrics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775323" y="6531220"/>
            <a:ext cx="1812175" cy="274320"/>
          </a:xfrm>
        </p:spPr>
        <p:txBody>
          <a:bodyPr/>
          <a:lstStyle/>
          <a:p>
            <a:fld id="{FB2FFFA2-1941-4F5E-94DB-596196519331}" type="slidenum">
              <a:rPr lang="en-US" smtClean="0"/>
              <a:pPr/>
              <a:t>17</a:t>
            </a:fld>
            <a:endParaRPr lang="en-US" dirty="0"/>
          </a:p>
        </p:txBody>
      </p:sp>
      <p:sp>
        <p:nvSpPr>
          <p:cNvPr id="8" name="Text Placeholder 7"/>
          <p:cNvSpPr>
            <a:spLocks noGrp="1"/>
          </p:cNvSpPr>
          <p:nvPr>
            <p:ph type="body" sz="quarter" idx="12"/>
          </p:nvPr>
        </p:nvSpPr>
        <p:spPr>
          <a:xfrm>
            <a:off x="0" y="6531220"/>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9"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graphicFrame>
        <p:nvGraphicFramePr>
          <p:cNvPr id="3" name="Table 2"/>
          <p:cNvGraphicFramePr>
            <a:graphicFrameLocks noGrp="1"/>
          </p:cNvGraphicFramePr>
          <p:nvPr>
            <p:extLst>
              <p:ext uri="{D42A27DB-BD31-4B8C-83A1-F6EECF244321}">
                <p14:modId xmlns:p14="http://schemas.microsoft.com/office/powerpoint/2010/main" val="3859924126"/>
              </p:ext>
            </p:extLst>
          </p:nvPr>
        </p:nvGraphicFramePr>
        <p:xfrm>
          <a:off x="1157048" y="1324183"/>
          <a:ext cx="9048723" cy="4937760"/>
        </p:xfrm>
        <a:graphic>
          <a:graphicData uri="http://schemas.openxmlformats.org/drawingml/2006/table">
            <a:tbl>
              <a:tblPr firstRow="1" bandRow="1">
                <a:tableStyleId>{00A15C55-8517-42AA-B614-E9B94910E393}</a:tableStyleId>
              </a:tblPr>
              <a:tblGrid>
                <a:gridCol w="2089516"/>
                <a:gridCol w="3942966"/>
                <a:gridCol w="3016241"/>
              </a:tblGrid>
              <a:tr h="370840">
                <a:tc>
                  <a:txBody>
                    <a:bodyPr/>
                    <a:lstStyle/>
                    <a:p>
                      <a:pPr algn="ctr"/>
                      <a:r>
                        <a:rPr lang="en-US" dirty="0" smtClean="0"/>
                        <a:t>CSF Function</a:t>
                      </a:r>
                      <a:r>
                        <a:rPr lang="en-US" baseline="0" dirty="0" smtClean="0"/>
                        <a:t> Area</a:t>
                      </a:r>
                      <a:endParaRPr lang="en-US" dirty="0"/>
                    </a:p>
                  </a:txBody>
                  <a:tcPr/>
                </a:tc>
                <a:tc>
                  <a:txBody>
                    <a:bodyPr/>
                    <a:lstStyle/>
                    <a:p>
                      <a:pPr algn="ctr"/>
                      <a:r>
                        <a:rPr lang="en-US" dirty="0" smtClean="0"/>
                        <a:t>CSF Categories/Attributes</a:t>
                      </a:r>
                      <a:endParaRPr lang="en-US" dirty="0"/>
                    </a:p>
                  </a:txBody>
                  <a:tcPr/>
                </a:tc>
                <a:tc>
                  <a:txBody>
                    <a:bodyPr/>
                    <a:lstStyle/>
                    <a:p>
                      <a:pPr algn="ctr"/>
                      <a:r>
                        <a:rPr lang="en-US" dirty="0" smtClean="0"/>
                        <a:t>FISMA Metric Areas</a:t>
                      </a:r>
                      <a:endParaRPr lang="en-US" dirty="0"/>
                    </a:p>
                  </a:txBody>
                  <a:tcPr/>
                </a:tc>
              </a:tr>
              <a:tr h="370840">
                <a:tc>
                  <a:txBody>
                    <a:bodyPr/>
                    <a:lstStyle/>
                    <a:p>
                      <a:r>
                        <a:rPr lang="en-US" dirty="0" smtClean="0"/>
                        <a:t>Identify</a:t>
                      </a:r>
                      <a:endParaRPr lang="en-US" dirty="0"/>
                    </a:p>
                  </a:txBody>
                  <a:tcPr/>
                </a:tc>
                <a:tc>
                  <a:txBody>
                    <a:bodyPr/>
                    <a:lstStyle/>
                    <a:p>
                      <a:r>
                        <a:rPr lang="en-US" dirty="0" smtClean="0"/>
                        <a:t>Asset management, business environment, governance, risk management</a:t>
                      </a:r>
                      <a:endParaRPr lang="en-US" dirty="0"/>
                    </a:p>
                  </a:txBody>
                  <a:tcPr/>
                </a:tc>
                <a:tc>
                  <a:txBody>
                    <a:bodyPr/>
                    <a:lstStyle/>
                    <a:p>
                      <a:r>
                        <a:rPr lang="en-US" dirty="0" smtClean="0"/>
                        <a:t>Identify – risk management</a:t>
                      </a:r>
                      <a:endParaRPr lang="en-US" dirty="0"/>
                    </a:p>
                  </a:txBody>
                  <a:tcPr/>
                </a:tc>
              </a:tr>
              <a:tr h="370840">
                <a:tc>
                  <a:txBody>
                    <a:bodyPr/>
                    <a:lstStyle/>
                    <a:p>
                      <a:r>
                        <a:rPr lang="en-US" dirty="0" smtClean="0"/>
                        <a:t>Protect</a:t>
                      </a:r>
                      <a:endParaRPr lang="en-US" dirty="0"/>
                    </a:p>
                  </a:txBody>
                  <a:tcPr/>
                </a:tc>
                <a:tc>
                  <a:txBody>
                    <a:bodyPr/>
                    <a:lstStyle/>
                    <a:p>
                      <a:r>
                        <a:rPr lang="en-US" dirty="0" smtClean="0"/>
                        <a:t>Access control, training,</a:t>
                      </a:r>
                      <a:r>
                        <a:rPr lang="en-US" baseline="0" dirty="0" smtClean="0"/>
                        <a:t> data security, config mgmt, change control, remote access, sdlc</a:t>
                      </a:r>
                      <a:endParaRPr lang="en-US" dirty="0"/>
                    </a:p>
                  </a:txBody>
                  <a:tcPr/>
                </a:tc>
                <a:tc>
                  <a:txBody>
                    <a:bodyPr/>
                    <a:lstStyle/>
                    <a:p>
                      <a:r>
                        <a:rPr lang="en-US" dirty="0" smtClean="0"/>
                        <a:t>Protect – configuration mgmt; I&amp;A,</a:t>
                      </a:r>
                      <a:r>
                        <a:rPr lang="en-US" baseline="0" dirty="0" smtClean="0"/>
                        <a:t> training </a:t>
                      </a:r>
                      <a:endParaRPr lang="en-US" dirty="0" smtClean="0"/>
                    </a:p>
                    <a:p>
                      <a:endParaRPr lang="en-US" dirty="0"/>
                    </a:p>
                  </a:txBody>
                  <a:tcPr/>
                </a:tc>
              </a:tr>
              <a:tr h="370840">
                <a:tc>
                  <a:txBody>
                    <a:bodyPr/>
                    <a:lstStyle/>
                    <a:p>
                      <a:r>
                        <a:rPr lang="en-US" dirty="0" smtClean="0"/>
                        <a:t>Detect</a:t>
                      </a:r>
                      <a:endParaRPr lang="en-US" dirty="0"/>
                    </a:p>
                  </a:txBody>
                  <a:tcPr/>
                </a:tc>
                <a:tc>
                  <a:txBody>
                    <a:bodyPr/>
                    <a:lstStyle/>
                    <a:p>
                      <a:r>
                        <a:rPr lang="en-US" dirty="0" smtClean="0"/>
                        <a:t>Continuous</a:t>
                      </a:r>
                      <a:r>
                        <a:rPr lang="en-US" baseline="0" dirty="0" smtClean="0"/>
                        <a:t> monitoring, incident detection, </a:t>
                      </a:r>
                      <a:endParaRPr lang="en-US" dirty="0"/>
                    </a:p>
                  </a:txBody>
                  <a:tcPr/>
                </a:tc>
                <a:tc>
                  <a:txBody>
                    <a:bodyPr/>
                    <a:lstStyle/>
                    <a:p>
                      <a:r>
                        <a:rPr lang="en-US" dirty="0" smtClean="0"/>
                        <a:t>Detect</a:t>
                      </a:r>
                      <a:r>
                        <a:rPr lang="en-US" baseline="0" dirty="0" smtClean="0"/>
                        <a:t> – ISCM</a:t>
                      </a:r>
                    </a:p>
                    <a:p>
                      <a:r>
                        <a:rPr lang="en-US" baseline="0" dirty="0" smtClean="0"/>
                        <a:t>Respond – incident response</a:t>
                      </a:r>
                      <a:endParaRPr lang="en-US" dirty="0"/>
                    </a:p>
                  </a:txBody>
                  <a:tcPr/>
                </a:tc>
              </a:tr>
              <a:tr h="370840">
                <a:tc>
                  <a:txBody>
                    <a:bodyPr/>
                    <a:lstStyle/>
                    <a:p>
                      <a:r>
                        <a:rPr lang="en-US" dirty="0" smtClean="0"/>
                        <a:t>Respond</a:t>
                      </a:r>
                      <a:endParaRPr lang="en-US" dirty="0"/>
                    </a:p>
                  </a:txBody>
                  <a:tcPr/>
                </a:tc>
                <a:tc>
                  <a:txBody>
                    <a:bodyPr/>
                    <a:lstStyle/>
                    <a:p>
                      <a:r>
                        <a:rPr lang="en-US" dirty="0" smtClean="0"/>
                        <a:t>Response</a:t>
                      </a:r>
                      <a:r>
                        <a:rPr lang="en-US" baseline="0" dirty="0" smtClean="0"/>
                        <a:t> planning, communications, analysis, mitigation</a:t>
                      </a:r>
                      <a:endParaRPr lang="en-US" dirty="0"/>
                    </a:p>
                  </a:txBody>
                  <a:tcPr/>
                </a:tc>
                <a:tc>
                  <a:txBody>
                    <a:bodyPr/>
                    <a:lstStyle/>
                    <a:p>
                      <a:r>
                        <a:rPr lang="en-US" dirty="0" smtClean="0"/>
                        <a:t>Respond</a:t>
                      </a:r>
                      <a:r>
                        <a:rPr lang="en-US" baseline="0" dirty="0" smtClean="0"/>
                        <a:t> – incident response</a:t>
                      </a:r>
                      <a:endParaRPr lang="en-US" dirty="0"/>
                    </a:p>
                  </a:txBody>
                  <a:tcPr/>
                </a:tc>
              </a:tr>
              <a:tr h="370840">
                <a:tc>
                  <a:txBody>
                    <a:bodyPr/>
                    <a:lstStyle/>
                    <a:p>
                      <a:r>
                        <a:rPr lang="en-US" dirty="0" smtClean="0"/>
                        <a:t>Recover</a:t>
                      </a:r>
                      <a:endParaRPr lang="en-US" dirty="0"/>
                    </a:p>
                  </a:txBody>
                  <a:tcPr/>
                </a:tc>
                <a:tc>
                  <a:txBody>
                    <a:bodyPr/>
                    <a:lstStyle/>
                    <a:p>
                      <a:r>
                        <a:rPr lang="en-US" dirty="0" smtClean="0"/>
                        <a:t>Recovery planning, improvements, communications</a:t>
                      </a:r>
                      <a:endParaRPr lang="en-US" dirty="0"/>
                    </a:p>
                  </a:txBody>
                  <a:tcPr/>
                </a:tc>
                <a:tc>
                  <a:txBody>
                    <a:bodyPr/>
                    <a:lstStyle/>
                    <a:p>
                      <a:r>
                        <a:rPr lang="en-US" dirty="0" smtClean="0"/>
                        <a:t>Recover - contingency planning</a:t>
                      </a:r>
                      <a:endParaRPr lang="en-US" dirty="0"/>
                    </a:p>
                  </a:txBody>
                  <a:tcPr/>
                </a:tc>
              </a:tr>
            </a:tbl>
          </a:graphicData>
        </a:graphic>
      </p:graphicFrame>
    </p:spTree>
    <p:extLst>
      <p:ext uri="{BB962C8B-B14F-4D97-AF65-F5344CB8AC3E}">
        <p14:creationId xmlns:p14="http://schemas.microsoft.com/office/powerpoint/2010/main" val="1895408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0" y="125787"/>
            <a:ext cx="10515600" cy="92212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Example Maturity Indicator for Risk Management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951754" y="6525716"/>
            <a:ext cx="1812175" cy="274320"/>
          </a:xfrm>
        </p:spPr>
        <p:txBody>
          <a:bodyPr/>
          <a:lstStyle/>
          <a:p>
            <a:fld id="{FB2FFFA2-1941-4F5E-94DB-596196519331}" type="slidenum">
              <a:rPr lang="en-US" smtClean="0"/>
              <a:pPr/>
              <a:t>18</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96877624"/>
              </p:ext>
            </p:extLst>
          </p:nvPr>
        </p:nvGraphicFramePr>
        <p:xfrm>
          <a:off x="844060" y="1452021"/>
          <a:ext cx="10891611" cy="4034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a:spLocks noChangeArrowheads="1"/>
          </p:cNvSpPr>
          <p:nvPr/>
        </p:nvSpPr>
        <p:spPr bwMode="auto">
          <a:xfrm>
            <a:off x="453571" y="190303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2400" b="1" dirty="0">
              <a:cs typeface="Times New Roman" panose="02020603050405020304" pitchFamily="18" charset="0"/>
            </a:endParaRPr>
          </a:p>
        </p:txBody>
      </p:sp>
      <p:sp>
        <p:nvSpPr>
          <p:cNvPr id="10"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1"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4" name="Rectangle 3"/>
          <p:cNvSpPr/>
          <p:nvPr/>
        </p:nvSpPr>
        <p:spPr>
          <a:xfrm>
            <a:off x="351692" y="1208214"/>
            <a:ext cx="6096000" cy="1477328"/>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To what extent does the organization utilize technology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provide a centralized, enterprise wide (portfolio) view of risks across the organization, including risk control and remediation activities, dependencies, risk scores/levels, and management </a:t>
            </a:r>
            <a:r>
              <a:rPr lang="en-US" dirty="0" smtClean="0">
                <a:latin typeface="Times New Roman" panose="02020603050405020304" pitchFamily="18" charset="0"/>
                <a:cs typeface="Times New Roman" panose="02020603050405020304" pitchFamily="18" charset="0"/>
              </a:rPr>
              <a:t>dashboards? </a:t>
            </a:r>
            <a:endParaRPr lang="en-US" dirty="0">
              <a:latin typeface="Times New Roman" panose="02020603050405020304" pitchFamily="18" charset="0"/>
              <a:cs typeface="Times New Roman" panose="02020603050405020304" pitchFamily="18" charset="0"/>
            </a:endParaRPr>
          </a:p>
        </p:txBody>
      </p:sp>
      <p:sp>
        <p:nvSpPr>
          <p:cNvPr id="12" name="Rectangle 11"/>
          <p:cNvSpPr/>
          <p:nvPr/>
        </p:nvSpPr>
        <p:spPr>
          <a:xfrm>
            <a:off x="750275" y="5082728"/>
            <a:ext cx="24384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Requirements not identified and defined</a:t>
            </a:r>
          </a:p>
        </p:txBody>
      </p:sp>
      <p:sp>
        <p:nvSpPr>
          <p:cNvPr id="13" name="Rectangle 12"/>
          <p:cNvSpPr/>
          <p:nvPr/>
        </p:nvSpPr>
        <p:spPr>
          <a:xfrm>
            <a:off x="3188675" y="4261829"/>
            <a:ext cx="2438400"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Requirements defined; solution selected, but not implemented across the agency</a:t>
            </a:r>
          </a:p>
        </p:txBody>
      </p:sp>
      <p:sp>
        <p:nvSpPr>
          <p:cNvPr id="14" name="Rectangle 13"/>
          <p:cNvSpPr/>
          <p:nvPr/>
        </p:nvSpPr>
        <p:spPr>
          <a:xfrm>
            <a:off x="5427783" y="3905778"/>
            <a:ext cx="2438400"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Solution consistently implemented; all sources of risk information are integrated into the solution</a:t>
            </a:r>
          </a:p>
        </p:txBody>
      </p:sp>
      <p:sp>
        <p:nvSpPr>
          <p:cNvPr id="16" name="Rectangle 15"/>
          <p:cNvSpPr/>
          <p:nvPr/>
        </p:nvSpPr>
        <p:spPr>
          <a:xfrm>
            <a:off x="7666890" y="3384666"/>
            <a:ext cx="24384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Scenario analysis and threat modeling</a:t>
            </a:r>
          </a:p>
        </p:txBody>
      </p:sp>
      <p:sp>
        <p:nvSpPr>
          <p:cNvPr id="17" name="Rectangle 16"/>
          <p:cNvSpPr/>
          <p:nvPr/>
        </p:nvSpPr>
        <p:spPr>
          <a:xfrm>
            <a:off x="9905997" y="2784501"/>
            <a:ext cx="2438400"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Analysis of trends, performance against benchmarks, continuous improvement</a:t>
            </a:r>
          </a:p>
        </p:txBody>
      </p:sp>
    </p:spTree>
    <p:extLst>
      <p:ext uri="{BB962C8B-B14F-4D97-AF65-F5344CB8AC3E}">
        <p14:creationId xmlns:p14="http://schemas.microsoft.com/office/powerpoint/2010/main" val="1056027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92" y="125787"/>
            <a:ext cx="10703168" cy="92212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Example Maturity Indicator for Configuration Management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951754" y="6525716"/>
            <a:ext cx="1812175" cy="274320"/>
          </a:xfrm>
        </p:spPr>
        <p:txBody>
          <a:bodyPr/>
          <a:lstStyle/>
          <a:p>
            <a:fld id="{FB2FFFA2-1941-4F5E-94DB-596196519331}" type="slidenum">
              <a:rPr lang="en-US" smtClean="0"/>
              <a:pPr/>
              <a:t>19</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96877624"/>
              </p:ext>
            </p:extLst>
          </p:nvPr>
        </p:nvGraphicFramePr>
        <p:xfrm>
          <a:off x="844060" y="1452021"/>
          <a:ext cx="10891611" cy="4034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a:spLocks noChangeArrowheads="1"/>
          </p:cNvSpPr>
          <p:nvPr/>
        </p:nvSpPr>
        <p:spPr bwMode="auto">
          <a:xfrm>
            <a:off x="453571" y="1903030"/>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2400" b="1" dirty="0">
              <a:cs typeface="Times New Roman" panose="02020603050405020304" pitchFamily="18" charset="0"/>
            </a:endParaRPr>
          </a:p>
        </p:txBody>
      </p:sp>
      <p:sp>
        <p:nvSpPr>
          <p:cNvPr id="10"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1"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12" name="Rectangle 11"/>
          <p:cNvSpPr/>
          <p:nvPr/>
        </p:nvSpPr>
        <p:spPr>
          <a:xfrm>
            <a:off x="750275" y="5082728"/>
            <a:ext cx="243840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Policies &amp; </a:t>
            </a:r>
            <a:r>
              <a:rPr lang="en-US" dirty="0" smtClean="0">
                <a:latin typeface="Times New Roman" panose="02020603050405020304" pitchFamily="18" charset="0"/>
                <a:cs typeface="Times New Roman" panose="02020603050405020304" pitchFamily="18" charset="0"/>
              </a:rPr>
              <a:t>procedures </a:t>
            </a:r>
            <a:r>
              <a:rPr lang="en-US" dirty="0">
                <a:latin typeface="Times New Roman" panose="02020603050405020304" pitchFamily="18" charset="0"/>
                <a:cs typeface="Times New Roman" panose="02020603050405020304" pitchFamily="18" charset="0"/>
              </a:rPr>
              <a:t>not established</a:t>
            </a:r>
          </a:p>
        </p:txBody>
      </p:sp>
      <p:sp>
        <p:nvSpPr>
          <p:cNvPr id="13" name="Rectangle 12"/>
          <p:cNvSpPr/>
          <p:nvPr/>
        </p:nvSpPr>
        <p:spPr>
          <a:xfrm>
            <a:off x="3188675" y="4261829"/>
            <a:ext cx="2438400"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Policies and procedures established and communicated</a:t>
            </a:r>
          </a:p>
        </p:txBody>
      </p:sp>
      <p:sp>
        <p:nvSpPr>
          <p:cNvPr id="14" name="Rectangle 13"/>
          <p:cNvSpPr/>
          <p:nvPr/>
        </p:nvSpPr>
        <p:spPr>
          <a:xfrm>
            <a:off x="5427783" y="3905778"/>
            <a:ext cx="2438400"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Implement, assess, and maintain secure configurations for systems</a:t>
            </a:r>
          </a:p>
        </p:txBody>
      </p:sp>
      <p:sp>
        <p:nvSpPr>
          <p:cNvPr id="16" name="Rectangle 15"/>
          <p:cNvSpPr/>
          <p:nvPr/>
        </p:nvSpPr>
        <p:spPr>
          <a:xfrm>
            <a:off x="7666890" y="3384666"/>
            <a:ext cx="2438400"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Uses automation to maintain an up to date, </a:t>
            </a:r>
            <a:r>
              <a:rPr lang="en-US" dirty="0" smtClean="0">
                <a:latin typeface="Times New Roman" panose="02020603050405020304" pitchFamily="18" charset="0"/>
                <a:cs typeface="Times New Roman" panose="02020603050405020304" pitchFamily="18" charset="0"/>
              </a:rPr>
              <a:t>accurate, </a:t>
            </a:r>
            <a:r>
              <a:rPr lang="en-US" dirty="0">
                <a:latin typeface="Times New Roman" panose="02020603050405020304" pitchFamily="18" charset="0"/>
                <a:cs typeface="Times New Roman" panose="02020603050405020304" pitchFamily="18" charset="0"/>
              </a:rPr>
              <a:t>and readily available view of the security configuration for all </a:t>
            </a:r>
            <a:r>
              <a:rPr lang="en-US" dirty="0" smtClean="0">
                <a:latin typeface="Times New Roman" panose="02020603050405020304" pitchFamily="18" charset="0"/>
                <a:cs typeface="Times New Roman" panose="02020603050405020304" pitchFamily="18" charset="0"/>
              </a:rPr>
              <a:t>system components </a:t>
            </a:r>
            <a:r>
              <a:rPr lang="en-US" dirty="0">
                <a:latin typeface="Times New Roman" panose="02020603050405020304" pitchFamily="18" charset="0"/>
                <a:cs typeface="Times New Roman" panose="02020603050405020304" pitchFamily="18" charset="0"/>
              </a:rPr>
              <a:t>connected to the network</a:t>
            </a:r>
          </a:p>
        </p:txBody>
      </p:sp>
      <p:sp>
        <p:nvSpPr>
          <p:cNvPr id="17" name="Rectangle 16"/>
          <p:cNvSpPr/>
          <p:nvPr/>
        </p:nvSpPr>
        <p:spPr>
          <a:xfrm>
            <a:off x="9905997" y="2784501"/>
            <a:ext cx="2438400" cy="1754326"/>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Uses system configuration tools to automatically enforce and redeploy configuration settings at frequent intervals</a:t>
            </a:r>
          </a:p>
        </p:txBody>
      </p:sp>
      <p:sp>
        <p:nvSpPr>
          <p:cNvPr id="6" name="Rectangle 5"/>
          <p:cNvSpPr/>
          <p:nvPr/>
        </p:nvSpPr>
        <p:spPr>
          <a:xfrm>
            <a:off x="235334" y="1164366"/>
            <a:ext cx="6096000" cy="923330"/>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To what extent does the organization utilize configuration settings/common secure configurations for its information systems?</a:t>
            </a:r>
          </a:p>
        </p:txBody>
      </p:sp>
    </p:spTree>
    <p:extLst>
      <p:ext uri="{BB962C8B-B14F-4D97-AF65-F5344CB8AC3E}">
        <p14:creationId xmlns:p14="http://schemas.microsoft.com/office/powerpoint/2010/main" val="403945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Who are We?</a:t>
            </a:r>
            <a:endParaRPr lang="en-US" dirty="0">
              <a:latin typeface="Times New Roman" panose="02020603050405020304" pitchFamily="18" charset="0"/>
              <a:cs typeface="Times New Roman" panose="02020603050405020304" pitchFamily="18" charset="0"/>
            </a:endParaRPr>
          </a:p>
        </p:txBody>
      </p:sp>
      <p:sp>
        <p:nvSpPr>
          <p:cNvPr id="23" name="Content Placeholder 22"/>
          <p:cNvSpPr>
            <a:spLocks noGrp="1"/>
          </p:cNvSpPr>
          <p:nvPr>
            <p:ph idx="1"/>
          </p:nvPr>
        </p:nvSpPr>
        <p:spPr>
          <a:xfrm>
            <a:off x="585787" y="1429974"/>
            <a:ext cx="10515600" cy="5078952"/>
          </a:xfrm>
        </p:spPr>
        <p:txBody>
          <a:bodyPr>
            <a:normAutofit/>
          </a:bodyPr>
          <a:lstStyle/>
          <a:p>
            <a:r>
              <a:rPr lang="en-US" sz="2600" dirty="0" smtClean="0">
                <a:solidFill>
                  <a:srgbClr val="000000"/>
                </a:solidFill>
                <a:latin typeface="Times New Roman" panose="02020603050405020304" pitchFamily="18" charset="0"/>
                <a:cs typeface="Times New Roman" panose="02020603050405020304" pitchFamily="18" charset="0"/>
              </a:rPr>
              <a:t>Peter Sheridan, Assistant Inspector General for Information Technology, CISA, CPA</a:t>
            </a:r>
          </a:p>
          <a:p>
            <a:pPr lvl="1"/>
            <a:r>
              <a:rPr lang="en-US" sz="2200" dirty="0" smtClean="0">
                <a:solidFill>
                  <a:srgbClr val="000000"/>
                </a:solidFill>
                <a:latin typeface="Times New Roman" panose="02020603050405020304" pitchFamily="18" charset="0"/>
                <a:cs typeface="Times New Roman" panose="02020603050405020304" pitchFamily="18" charset="0"/>
              </a:rPr>
              <a:t>30+ years’ experience in managing and directing audits, including IT and cybersecurity reviews in the federal government</a:t>
            </a:r>
          </a:p>
          <a:p>
            <a:pPr lvl="1"/>
            <a:r>
              <a:rPr lang="en-US" sz="2200" dirty="0" smtClean="0">
                <a:solidFill>
                  <a:srgbClr val="000000"/>
                </a:solidFill>
                <a:latin typeface="Times New Roman" panose="02020603050405020304" pitchFamily="18" charset="0"/>
                <a:cs typeface="Times New Roman" panose="02020603050405020304" pitchFamily="18" charset="0"/>
              </a:rPr>
              <a:t>Chair of the Federal Audit Executive Council’s (FAEC) IT Committee</a:t>
            </a:r>
          </a:p>
          <a:p>
            <a:pPr lvl="1"/>
            <a:endParaRPr lang="en-US" sz="2200" dirty="0">
              <a:solidFill>
                <a:srgbClr val="000000"/>
              </a:solidFill>
              <a:latin typeface="Times New Roman" panose="02020603050405020304" pitchFamily="18" charset="0"/>
              <a:cs typeface="Times New Roman" panose="02020603050405020304" pitchFamily="18" charset="0"/>
            </a:endParaRPr>
          </a:p>
          <a:p>
            <a:r>
              <a:rPr lang="en-US" sz="2600" dirty="0" smtClean="0">
                <a:solidFill>
                  <a:srgbClr val="000000"/>
                </a:solidFill>
                <a:latin typeface="Times New Roman" panose="02020603050405020304" pitchFamily="18" charset="0"/>
                <a:cs typeface="Times New Roman" panose="02020603050405020304" pitchFamily="18" charset="0"/>
              </a:rPr>
              <a:t>Khalid Hasan, Senior IT Audit Manager, CISA, PMP</a:t>
            </a:r>
          </a:p>
          <a:p>
            <a:pPr lvl="1"/>
            <a:r>
              <a:rPr lang="en-US" sz="2200" dirty="0" smtClean="0">
                <a:solidFill>
                  <a:srgbClr val="000000"/>
                </a:solidFill>
                <a:latin typeface="Times New Roman" panose="02020603050405020304" pitchFamily="18" charset="0"/>
                <a:cs typeface="Times New Roman" panose="02020603050405020304" pitchFamily="18" charset="0"/>
              </a:rPr>
              <a:t>15+ years’ experience </a:t>
            </a:r>
            <a:r>
              <a:rPr lang="en-US" sz="2200" dirty="0">
                <a:solidFill>
                  <a:srgbClr val="000000"/>
                </a:solidFill>
                <a:latin typeface="Times New Roman" panose="02020603050405020304" pitchFamily="18" charset="0"/>
                <a:cs typeface="Times New Roman" panose="02020603050405020304" pitchFamily="18" charset="0"/>
              </a:rPr>
              <a:t>in conducting, managing, and directing IT audits of complex federal information systems, processes, and </a:t>
            </a:r>
            <a:r>
              <a:rPr lang="en-US" sz="2200" dirty="0" smtClean="0">
                <a:solidFill>
                  <a:srgbClr val="000000"/>
                </a:solidFill>
                <a:latin typeface="Times New Roman" panose="02020603050405020304" pitchFamily="18" charset="0"/>
                <a:cs typeface="Times New Roman" panose="02020603050405020304" pitchFamily="18" charset="0"/>
              </a:rPr>
              <a:t>programs, including cybersecurity reviews</a:t>
            </a:r>
            <a:endParaRPr lang="en-US" sz="22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r>
              <a:rPr lang="en-US" sz="2600" dirty="0" smtClean="0">
                <a:solidFill>
                  <a:srgbClr val="000000"/>
                </a:solidFill>
                <a:latin typeface="Times New Roman" panose="02020603050405020304" pitchFamily="18" charset="0"/>
                <a:cs typeface="Times New Roman" panose="02020603050405020304" pitchFamily="18" charset="0"/>
              </a:rPr>
              <a:t>Members of the Council of the Inspectors General on Integrity and Efficiency (CIGIE) IT Committee</a:t>
            </a:r>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2</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26126"/>
            <a:ext cx="3521075" cy="258532"/>
          </a:xfrm>
        </p:spPr>
        <p:txBody>
          <a:bodyPr/>
          <a:lstStyle/>
          <a:p>
            <a:r>
              <a:rPr lang="en-US" dirty="0" smtClean="0">
                <a:latin typeface="Times New Roman" panose="02020603050405020304" pitchFamily="18" charset="0"/>
                <a:cs typeface="Times New Roman" panose="02020603050405020304" pitchFamily="18" charset="0"/>
              </a:rPr>
              <a:t>FAEC Bimonthly Meeting and Training</a:t>
            </a:r>
            <a:endParaRPr lang="en-US" dirty="0">
              <a:latin typeface="Times New Roman" panose="02020603050405020304" pitchFamily="18" charset="0"/>
              <a:cs typeface="Times New Roman" panose="02020603050405020304" pitchFamily="18" charset="0"/>
            </a:endParaRP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smtClean="0">
                <a:latin typeface="Times New Roman" panose="02020603050405020304" pitchFamily="18" charset="0"/>
                <a:cs typeface="Times New Roman" panose="02020603050405020304" pitchFamily="18" charset="0"/>
              </a:rPr>
              <a:t>June 27, 2017</a:t>
            </a:r>
            <a:endParaRPr lang="en-US" sz="1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0775" y="2059671"/>
            <a:ext cx="1926979" cy="1926979"/>
          </a:xfrm>
          <a:prstGeom prst="rect">
            <a:avLst/>
          </a:prstGeom>
        </p:spPr>
      </p:pic>
    </p:spTree>
    <p:extLst>
      <p:ext uri="{BB962C8B-B14F-4D97-AF65-F5344CB8AC3E}">
        <p14:creationId xmlns:p14="http://schemas.microsoft.com/office/powerpoint/2010/main" val="81462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Scoring Methodology</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775323" y="6531220"/>
            <a:ext cx="1812175" cy="274320"/>
          </a:xfrm>
        </p:spPr>
        <p:txBody>
          <a:bodyPr/>
          <a:lstStyle/>
          <a:p>
            <a:fld id="{FB2FFFA2-1941-4F5E-94DB-596196519331}" type="slidenum">
              <a:rPr lang="en-US" smtClean="0"/>
              <a:pPr/>
              <a:t>20</a:t>
            </a:fld>
            <a:endParaRPr lang="en-US" dirty="0"/>
          </a:p>
        </p:txBody>
      </p:sp>
      <p:sp>
        <p:nvSpPr>
          <p:cNvPr id="6" name="Content Placeholder 2"/>
          <p:cNvSpPr>
            <a:spLocks noGrp="1"/>
          </p:cNvSpPr>
          <p:nvPr>
            <p:ph idx="1"/>
          </p:nvPr>
        </p:nvSpPr>
        <p:spPr>
          <a:xfrm>
            <a:off x="838200" y="1784336"/>
            <a:ext cx="10515600" cy="3766065"/>
          </a:xfrm>
        </p:spPr>
        <p:txBody>
          <a:bodyPr/>
          <a:lstStyle/>
          <a:p>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838200" y="2573496"/>
            <a:ext cx="10515600" cy="3885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0000"/>
                </a:solidFill>
                <a:latin typeface="Times New Roman" panose="02020603050405020304" pitchFamily="18" charset="0"/>
                <a:cs typeface="Times New Roman" panose="02020603050405020304" pitchFamily="18" charset="0"/>
              </a:rPr>
              <a:t>Agency IGs will assess capabilities on a spectrum of potential maturity levels</a:t>
            </a:r>
          </a:p>
          <a:p>
            <a:r>
              <a:rPr lang="en-US" dirty="0" smtClean="0">
                <a:solidFill>
                  <a:srgbClr val="000000"/>
                </a:solidFill>
                <a:latin typeface="Times New Roman" panose="02020603050405020304" pitchFamily="18" charset="0"/>
                <a:cs typeface="Times New Roman" panose="02020603050405020304" pitchFamily="18" charset="0"/>
              </a:rPr>
              <a:t>Overall maturity for each NIST Function will be recommended based on the most frequently occurring level (mode)</a:t>
            </a:r>
          </a:p>
          <a:p>
            <a:pPr lvl="1"/>
            <a:r>
              <a:rPr lang="en-US" dirty="0" smtClean="0">
                <a:solidFill>
                  <a:srgbClr val="000000"/>
                </a:solidFill>
                <a:latin typeface="Times New Roman" panose="02020603050405020304" pitchFamily="18" charset="0"/>
                <a:cs typeface="Times New Roman" panose="02020603050405020304" pitchFamily="18" charset="0"/>
              </a:rPr>
              <a:t>Goal is to provide a representative maturity level, but IGs can substitute a different score if they choose</a:t>
            </a:r>
          </a:p>
          <a:p>
            <a:r>
              <a:rPr lang="en-US" dirty="0" smtClean="0">
                <a:solidFill>
                  <a:srgbClr val="000000"/>
                </a:solidFill>
                <a:latin typeface="Times New Roman" panose="02020603050405020304" pitchFamily="18" charset="0"/>
                <a:cs typeface="Times New Roman" panose="02020603050405020304" pitchFamily="18" charset="0"/>
              </a:rPr>
              <a:t>Overall agency maturity will be determined by the IG </a:t>
            </a:r>
          </a:p>
          <a:p>
            <a:pPr lvl="1"/>
            <a:r>
              <a:rPr lang="en-US" dirty="0" smtClean="0">
                <a:solidFill>
                  <a:srgbClr val="000000"/>
                </a:solidFill>
                <a:latin typeface="Times New Roman" panose="02020603050405020304" pitchFamily="18" charset="0"/>
                <a:cs typeface="Times New Roman" panose="02020603050405020304" pitchFamily="18" charset="0"/>
              </a:rPr>
              <a:t>This allows IGs to customize their assessments based on agency circumstances</a:t>
            </a: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68216" y="1188501"/>
            <a:ext cx="9144000"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FY 2017 FISMA IG Metrics scoring methodology will seek to provide a balanced assessment of agency information security capabilities</a:t>
            </a:r>
            <a:endParaRPr lang="en-US" sz="28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9"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1095880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What Results are we Seeing?</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775323" y="6531220"/>
            <a:ext cx="1812175" cy="274320"/>
          </a:xfrm>
        </p:spPr>
        <p:txBody>
          <a:bodyPr/>
          <a:lstStyle/>
          <a:p>
            <a:fld id="{FB2FFFA2-1941-4F5E-94DB-596196519331}" type="slidenum">
              <a:rPr lang="en-US" smtClean="0"/>
              <a:pPr/>
              <a:t>21</a:t>
            </a:fld>
            <a:endParaRPr lang="en-US" dirty="0"/>
          </a:p>
        </p:txBody>
      </p:sp>
      <p:sp>
        <p:nvSpPr>
          <p:cNvPr id="7" name="Content Placeholder 2"/>
          <p:cNvSpPr txBox="1">
            <a:spLocks/>
          </p:cNvSpPr>
          <p:nvPr/>
        </p:nvSpPr>
        <p:spPr>
          <a:xfrm>
            <a:off x="838200" y="2274745"/>
            <a:ext cx="10515600" cy="3766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solidFill>
                <a:srgbClr val="0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9"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graphicFrame>
        <p:nvGraphicFramePr>
          <p:cNvPr id="10" name="Chart 9"/>
          <p:cNvGraphicFramePr>
            <a:graphicFrameLocks/>
          </p:cNvGraphicFramePr>
          <p:nvPr>
            <p:extLst>
              <p:ext uri="{D42A27DB-BD31-4B8C-83A1-F6EECF244321}">
                <p14:modId xmlns:p14="http://schemas.microsoft.com/office/powerpoint/2010/main" val="370667635"/>
              </p:ext>
            </p:extLst>
          </p:nvPr>
        </p:nvGraphicFramePr>
        <p:xfrm>
          <a:off x="322119" y="2397764"/>
          <a:ext cx="4606636" cy="329645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322119" y="1543615"/>
            <a:ext cx="5155911"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Previous Government-wide Compliance-based Scorecard</a:t>
            </a:r>
            <a:endParaRPr lang="en-US" b="1" dirty="0">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813090501"/>
              </p:ext>
            </p:extLst>
          </p:nvPr>
        </p:nvGraphicFramePr>
        <p:xfrm>
          <a:off x="5681410" y="2344190"/>
          <a:ext cx="5753100" cy="3403600"/>
        </p:xfrm>
        <a:graphic>
          <a:graphicData uri="http://schemas.openxmlformats.org/drawingml/2006/table">
            <a:tbl>
              <a:tblPr firstRow="1" bandRow="1">
                <a:tableStyleId>{00A15C55-8517-42AA-B614-E9B94910E393}</a:tableStyleId>
              </a:tblPr>
              <a:tblGrid>
                <a:gridCol w="2608118"/>
                <a:gridCol w="3144982"/>
              </a:tblGrid>
              <a:tr h="370840">
                <a:tc>
                  <a:txBody>
                    <a:bodyPr/>
                    <a:lstStyle/>
                    <a:p>
                      <a:pPr algn="ctr"/>
                      <a:r>
                        <a:rPr lang="en-US" dirty="0" smtClean="0">
                          <a:latin typeface="Times New Roman" panose="02020603050405020304" pitchFamily="18" charset="0"/>
                          <a:cs typeface="Times New Roman" panose="02020603050405020304" pitchFamily="18" charset="0"/>
                        </a:rPr>
                        <a:t>Cybersecurity</a:t>
                      </a:r>
                      <a:r>
                        <a:rPr lang="en-US" baseline="0" dirty="0" smtClean="0">
                          <a:latin typeface="Times New Roman" panose="02020603050405020304" pitchFamily="18" charset="0"/>
                          <a:cs typeface="Times New Roman" panose="02020603050405020304" pitchFamily="18" charset="0"/>
                        </a:rPr>
                        <a:t> Framework Area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Average Rating</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Identify</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Level 2: Defined</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Protect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Level 3: Consistently Implemented</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Detect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Level 2: Defined</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Respond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Level 2:</a:t>
                      </a:r>
                      <a:r>
                        <a:rPr lang="en-US" baseline="0" dirty="0" smtClean="0">
                          <a:latin typeface="Times New Roman" panose="02020603050405020304" pitchFamily="18" charset="0"/>
                          <a:cs typeface="Times New Roman" panose="02020603050405020304" pitchFamily="18" charset="0"/>
                        </a:rPr>
                        <a:t> Defined</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dirty="0" smtClean="0">
                          <a:latin typeface="Times New Roman" panose="02020603050405020304" pitchFamily="18" charset="0"/>
                          <a:cs typeface="Times New Roman" panose="02020603050405020304" pitchFamily="18" charset="0"/>
                        </a:rPr>
                        <a:t>Recover</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Level 3: Consistently Implemented</a:t>
                      </a:r>
                      <a:endParaRPr lang="en-US" dirty="0">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Overall</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Level 2: Defined</a:t>
                      </a:r>
                      <a:endParaRPr lang="en-US" b="1" dirty="0">
                        <a:latin typeface="Times New Roman" panose="02020603050405020304" pitchFamily="18" charset="0"/>
                        <a:cs typeface="Times New Roman" panose="02020603050405020304" pitchFamily="18" charset="0"/>
                      </a:endParaRPr>
                    </a:p>
                  </a:txBody>
                  <a:tcPr/>
                </a:tc>
              </a:tr>
            </a:tbl>
          </a:graphicData>
        </a:graphic>
      </p:graphicFrame>
      <p:sp>
        <p:nvSpPr>
          <p:cNvPr id="14" name="TextBox 13"/>
          <p:cNvSpPr txBox="1"/>
          <p:nvPr/>
        </p:nvSpPr>
        <p:spPr>
          <a:xfrm>
            <a:off x="5945476" y="1587881"/>
            <a:ext cx="5155911"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New Government-wide Maturity-based Scorecard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555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Agency Cybersecurity Performance Summaries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775323" y="6531220"/>
            <a:ext cx="1812175" cy="274320"/>
          </a:xfrm>
        </p:spPr>
        <p:txBody>
          <a:bodyPr/>
          <a:lstStyle/>
          <a:p>
            <a:fld id="{FB2FFFA2-1941-4F5E-94DB-596196519331}" type="slidenum">
              <a:rPr lang="en-US" smtClean="0"/>
              <a:pPr/>
              <a:t>22</a:t>
            </a:fld>
            <a:endParaRPr lang="en-US" dirty="0"/>
          </a:p>
        </p:txBody>
      </p:sp>
      <p:sp>
        <p:nvSpPr>
          <p:cNvPr id="7" name="Content Placeholder 2"/>
          <p:cNvSpPr txBox="1">
            <a:spLocks/>
          </p:cNvSpPr>
          <p:nvPr/>
        </p:nvSpPr>
        <p:spPr>
          <a:xfrm>
            <a:off x="838200" y="2274745"/>
            <a:ext cx="10515600" cy="3766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solidFill>
                <a:srgbClr val="0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Times New Roman" panose="02020603050405020304" pitchFamily="18" charset="0"/>
              <a:cs typeface="Times New Roman" panose="02020603050405020304" pitchFamily="18" charset="0"/>
            </a:endParaRP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9"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3" name="Text Box 2"/>
          <p:cNvSpPr txBox="1">
            <a:spLocks noChangeArrowheads="1"/>
          </p:cNvSpPr>
          <p:nvPr/>
        </p:nvSpPr>
        <p:spPr bwMode="auto">
          <a:xfrm>
            <a:off x="975179" y="1190406"/>
            <a:ext cx="32162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22000"/>
              </a:lnSpc>
              <a:spcBef>
                <a:spcPct val="0"/>
              </a:spcBef>
              <a:spcAft>
                <a:spcPts val="800"/>
              </a:spcAft>
              <a:buClrTx/>
              <a:buSzTx/>
              <a:buFontTx/>
              <a:buNone/>
              <a:tabLst/>
            </a:pPr>
            <a:r>
              <a:rPr kumimoji="0" lang="en-US" altLang="en-US" sz="1400" b="1" i="0" u="none" strike="noStrike" cap="none" normalizeH="0" baseline="0" dirty="0" smtClean="0">
                <a:ln>
                  <a:noFill/>
                </a:ln>
                <a:solidFill>
                  <a:srgbClr val="297AF2"/>
                </a:solidFill>
                <a:effectLst/>
                <a:latin typeface="Arial" panose="020B0604020202020204" pitchFamily="34" charset="0"/>
              </a:rPr>
              <a:t>Chief Information Officer Assessment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284670" y="1534586"/>
            <a:ext cx="5617028" cy="1990288"/>
          </a:xfrm>
          <a:prstGeom prst="rect">
            <a:avLst/>
          </a:prstGeom>
        </p:spPr>
        <p:txBody>
          <a:bodyPr wrap="square">
            <a:spAutoFit/>
          </a:bodyPr>
          <a:lstStyle/>
          <a:p>
            <a:pPr marL="137795" marR="62865">
              <a:spcBef>
                <a:spcPts val="875"/>
              </a:spcBef>
              <a:spcAft>
                <a:spcPts val="0"/>
              </a:spcAft>
            </a:pPr>
            <a:r>
              <a:rPr lang="en-US" sz="1200" spc="-5" dirty="0" smtClean="0">
                <a:latin typeface="Times New Roman" panose="02020603050405020304" pitchFamily="18" charset="0"/>
                <a:ea typeface="Arial" panose="020B0604020202020204" pitchFamily="34" charset="0"/>
                <a:cs typeface="Times New Roman" panose="02020603050405020304" pitchFamily="18" charset="0"/>
              </a:rPr>
              <a:t>Agency xx has</a:t>
            </a:r>
            <a:r>
              <a:rPr lang="en-US" sz="1200" spc="195" dirty="0" smtClean="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implemented</a:t>
            </a:r>
            <a:r>
              <a:rPr lang="en-US" sz="1200" spc="-10" dirty="0">
                <a:latin typeface="Times New Roman" panose="02020603050405020304" pitchFamily="18" charset="0"/>
                <a:ea typeface="Arial" panose="020B0604020202020204" pitchFamily="34" charset="0"/>
                <a:cs typeface="Times New Roman" panose="02020603050405020304" pitchFamily="18" charset="0"/>
              </a:rPr>
              <a:t> </a:t>
            </a:r>
            <a:r>
              <a:rPr lang="en-US" sz="1200" dirty="0">
                <a:latin typeface="Times New Roman" panose="02020603050405020304" pitchFamily="18" charset="0"/>
                <a:ea typeface="Arial" panose="020B0604020202020204" pitchFamily="34" charset="0"/>
                <a:cs typeface="Times New Roman" panose="02020603050405020304" pitchFamily="18" charset="0"/>
              </a:rPr>
              <a:t>and</a:t>
            </a:r>
            <a:r>
              <a:rPr lang="en-US" sz="1200" spc="-5" dirty="0">
                <a:latin typeface="Times New Roman" panose="02020603050405020304" pitchFamily="18" charset="0"/>
                <a:ea typeface="Arial" panose="020B0604020202020204" pitchFamily="34" charset="0"/>
                <a:cs typeface="Times New Roman" panose="02020603050405020304" pitchFamily="18" charset="0"/>
              </a:rPr>
              <a:t> maintained </a:t>
            </a:r>
            <a:r>
              <a:rPr lang="en-US" sz="1200" dirty="0">
                <a:latin typeface="Times New Roman" panose="02020603050405020304" pitchFamily="18" charset="0"/>
                <a:ea typeface="Arial" panose="020B0604020202020204" pitchFamily="34" charset="0"/>
                <a:cs typeface="Times New Roman" panose="02020603050405020304" pitchFamily="18" charset="0"/>
              </a:rPr>
              <a:t>an</a:t>
            </a:r>
            <a:r>
              <a:rPr lang="en-US" sz="1200" spc="-5" dirty="0">
                <a:latin typeface="Times New Roman" panose="02020603050405020304" pitchFamily="18" charset="0"/>
                <a:ea typeface="Arial" panose="020B0604020202020204" pitchFamily="34" charset="0"/>
                <a:cs typeface="Times New Roman" panose="02020603050405020304" pitchFamily="18" charset="0"/>
              </a:rPr>
              <a:t> information security</a:t>
            </a:r>
            <a:r>
              <a:rPr lang="en-US" sz="1200" spc="14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program that</a:t>
            </a:r>
            <a:r>
              <a:rPr lang="en-US" sz="1200" spc="-1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is</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consistent</a:t>
            </a:r>
            <a:r>
              <a:rPr lang="en-US" sz="1200" spc="-1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with FISMA requirements</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in all</a:t>
            </a:r>
            <a:r>
              <a:rPr lang="en-US" sz="1200" spc="25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eight </a:t>
            </a:r>
            <a:r>
              <a:rPr lang="en-US" sz="1200" dirty="0">
                <a:latin typeface="Times New Roman" panose="02020603050405020304" pitchFamily="18" charset="0"/>
                <a:ea typeface="Arial" panose="020B0604020202020204" pitchFamily="34" charset="0"/>
                <a:cs typeface="Times New Roman" panose="02020603050405020304" pitchFamily="18" charset="0"/>
              </a:rPr>
              <a:t>of</a:t>
            </a:r>
            <a:r>
              <a:rPr lang="en-US" sz="1200" spc="-5" dirty="0">
                <a:latin typeface="Times New Roman" panose="02020603050405020304" pitchFamily="18" charset="0"/>
                <a:ea typeface="Arial" panose="020B0604020202020204" pitchFamily="34" charset="0"/>
                <a:cs typeface="Times New Roman" panose="02020603050405020304" pitchFamily="18" charset="0"/>
              </a:rPr>
              <a:t> the information</a:t>
            </a:r>
            <a:r>
              <a:rPr lang="en-US" sz="1200" spc="-1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security domains: risk</a:t>
            </a:r>
            <a:r>
              <a:rPr lang="en-US" sz="1200" spc="21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management, contractor</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systems, configuration</a:t>
            </a:r>
            <a:r>
              <a:rPr lang="en-US" sz="1200" spc="18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management, identity </a:t>
            </a:r>
            <a:r>
              <a:rPr lang="en-US" sz="1200" dirty="0">
                <a:latin typeface="Times New Roman" panose="02020603050405020304" pitchFamily="18" charset="0"/>
                <a:ea typeface="Arial" panose="020B0604020202020204" pitchFamily="34" charset="0"/>
                <a:cs typeface="Times New Roman" panose="02020603050405020304" pitchFamily="18" charset="0"/>
              </a:rPr>
              <a:t>and</a:t>
            </a:r>
            <a:r>
              <a:rPr lang="en-US" sz="1200" spc="-5" dirty="0">
                <a:latin typeface="Times New Roman" panose="02020603050405020304" pitchFamily="18" charset="0"/>
                <a:ea typeface="Arial" panose="020B0604020202020204" pitchFamily="34" charset="0"/>
                <a:cs typeface="Times New Roman" panose="02020603050405020304" pitchFamily="18" charset="0"/>
              </a:rPr>
              <a:t> access</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management, security</a:t>
            </a:r>
            <a:r>
              <a:rPr lang="en-US" sz="1200" spc="175" dirty="0">
                <a:latin typeface="Times New Roman" panose="02020603050405020304" pitchFamily="18" charset="0"/>
                <a:ea typeface="Arial" panose="020B0604020202020204" pitchFamily="34" charset="0"/>
                <a:cs typeface="Times New Roman" panose="02020603050405020304" pitchFamily="18" charset="0"/>
              </a:rPr>
              <a:t> </a:t>
            </a:r>
            <a:r>
              <a:rPr lang="en-US" sz="1200" dirty="0">
                <a:latin typeface="Times New Roman" panose="02020603050405020304" pitchFamily="18" charset="0"/>
                <a:ea typeface="Arial" panose="020B0604020202020204" pitchFamily="34" charset="0"/>
                <a:cs typeface="Times New Roman" panose="02020603050405020304" pitchFamily="18" charset="0"/>
              </a:rPr>
              <a:t>and</a:t>
            </a:r>
            <a:r>
              <a:rPr lang="en-US" sz="1200" spc="-5" dirty="0">
                <a:latin typeface="Times New Roman" panose="02020603050405020304" pitchFamily="18" charset="0"/>
                <a:ea typeface="Arial" panose="020B0604020202020204" pitchFamily="34" charset="0"/>
                <a:cs typeface="Times New Roman" panose="02020603050405020304" pitchFamily="18" charset="0"/>
              </a:rPr>
              <a:t> privacy training, information security continuous</a:t>
            </a:r>
            <a:r>
              <a:rPr lang="en-US" sz="1200" spc="18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monitoring (ISCM), incident response, </a:t>
            </a:r>
            <a:r>
              <a:rPr lang="en-US" sz="1200" dirty="0">
                <a:latin typeface="Times New Roman" panose="02020603050405020304" pitchFamily="18" charset="0"/>
                <a:ea typeface="Arial" panose="020B0604020202020204" pitchFamily="34" charset="0"/>
                <a:cs typeface="Times New Roman" panose="02020603050405020304" pitchFamily="18" charset="0"/>
              </a:rPr>
              <a:t>and</a:t>
            </a:r>
            <a:r>
              <a:rPr lang="en-US" sz="1200" spc="-5" dirty="0">
                <a:latin typeface="Times New Roman" panose="02020603050405020304" pitchFamily="18" charset="0"/>
                <a:ea typeface="Arial" panose="020B0604020202020204" pitchFamily="34" charset="0"/>
                <a:cs typeface="Times New Roman" panose="02020603050405020304" pitchFamily="18" charset="0"/>
              </a:rPr>
              <a:t> contingency</a:t>
            </a:r>
            <a:r>
              <a:rPr lang="en-US" sz="1200" spc="19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planning. </a:t>
            </a:r>
            <a:endParaRPr lang="en-US" sz="1200" dirty="0">
              <a:latin typeface="Times New Roman" panose="02020603050405020304" pitchFamily="18" charset="0"/>
              <a:ea typeface="Arial" panose="020B0604020202020204" pitchFamily="34" charset="0"/>
              <a:cs typeface="Times New Roman" panose="02020603050405020304" pitchFamily="18" charset="0"/>
            </a:endParaRPr>
          </a:p>
          <a:p>
            <a:pPr marL="137795" marR="5715">
              <a:spcBef>
                <a:spcPts val="405"/>
              </a:spcBef>
              <a:spcAft>
                <a:spcPts val="0"/>
              </a:spcAft>
            </a:pPr>
            <a:r>
              <a:rPr lang="en-US" sz="1200" spc="-5" dirty="0">
                <a:latin typeface="Times New Roman" panose="02020603050405020304" pitchFamily="18" charset="0"/>
                <a:ea typeface="Arial" panose="020B0604020202020204" pitchFamily="34" charset="0"/>
                <a:cs typeface="Times New Roman" panose="02020603050405020304" pitchFamily="18" charset="0"/>
              </a:rPr>
              <a:t>In </a:t>
            </a:r>
            <a:r>
              <a:rPr lang="en-US" sz="1200" dirty="0">
                <a:latin typeface="Times New Roman" panose="02020603050405020304" pitchFamily="18" charset="0"/>
                <a:ea typeface="Arial" panose="020B0604020202020204" pitchFamily="34" charset="0"/>
                <a:cs typeface="Times New Roman" panose="02020603050405020304" pitchFamily="18" charset="0"/>
              </a:rPr>
              <a:t>2016,</a:t>
            </a:r>
            <a:r>
              <a:rPr lang="en-US" sz="1200" spc="-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smtClean="0">
                <a:latin typeface="Times New Roman" panose="02020603050405020304" pitchFamily="18" charset="0"/>
                <a:ea typeface="Arial" panose="020B0604020202020204" pitchFamily="34" charset="0"/>
                <a:cs typeface="Times New Roman" panose="02020603050405020304" pitchFamily="18" charset="0"/>
              </a:rPr>
              <a:t>Agency xx continued </a:t>
            </a:r>
            <a:r>
              <a:rPr lang="en-US" sz="1200" spc="-5" dirty="0">
                <a:latin typeface="Times New Roman" panose="02020603050405020304" pitchFamily="18" charset="0"/>
                <a:ea typeface="Arial" panose="020B0604020202020204" pitchFamily="34" charset="0"/>
                <a:cs typeface="Times New Roman" panose="02020603050405020304" pitchFamily="18" charset="0"/>
              </a:rPr>
              <a:t>to enhance</a:t>
            </a:r>
            <a:r>
              <a:rPr lang="en-US" sz="1200" spc="-1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its</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Information</a:t>
            </a:r>
            <a:r>
              <a:rPr lang="en-US" sz="1200" spc="19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Security Continuous</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Monitoring and vulnerability</a:t>
            </a:r>
            <a:r>
              <a:rPr lang="en-US" sz="1200" spc="18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management programs. In addition, the</a:t>
            </a:r>
            <a:r>
              <a:rPr lang="en-US" sz="1200" spc="-1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smtClean="0">
                <a:latin typeface="Times New Roman" panose="02020603050405020304" pitchFamily="18" charset="0"/>
                <a:ea typeface="Arial" panose="020B0604020202020204" pitchFamily="34" charset="0"/>
                <a:cs typeface="Times New Roman" panose="02020603050405020304" pitchFamily="18" charset="0"/>
              </a:rPr>
              <a:t>agency  </a:t>
            </a:r>
            <a:r>
              <a:rPr lang="en-US" sz="1200" spc="-5" dirty="0">
                <a:latin typeface="Times New Roman" panose="02020603050405020304" pitchFamily="18" charset="0"/>
                <a:ea typeface="Arial" panose="020B0604020202020204" pitchFamily="34" charset="0"/>
                <a:cs typeface="Times New Roman" panose="02020603050405020304" pitchFamily="18" charset="0"/>
              </a:rPr>
              <a:t>met the CAP</a:t>
            </a:r>
            <a:r>
              <a:rPr lang="en-US" sz="1200" spc="265" dirty="0">
                <a:latin typeface="Times New Roman" panose="02020603050405020304" pitchFamily="18" charset="0"/>
                <a:ea typeface="Arial" panose="020B0604020202020204" pitchFamily="34" charset="0"/>
                <a:cs typeface="Times New Roman" panose="02020603050405020304" pitchFamily="18" charset="0"/>
              </a:rPr>
              <a:t> </a:t>
            </a:r>
            <a:r>
              <a:rPr lang="en-US" sz="1200" dirty="0">
                <a:latin typeface="Times New Roman" panose="02020603050405020304" pitchFamily="18" charset="0"/>
                <a:ea typeface="Arial" panose="020B0604020202020204" pitchFamily="34" charset="0"/>
                <a:cs typeface="Times New Roman" panose="02020603050405020304" pitchFamily="18" charset="0"/>
              </a:rPr>
              <a:t>goal</a:t>
            </a:r>
            <a:r>
              <a:rPr lang="en-US" sz="1200" spc="-5" dirty="0">
                <a:latin typeface="Times New Roman" panose="02020603050405020304" pitchFamily="18" charset="0"/>
                <a:ea typeface="Arial" panose="020B0604020202020204" pitchFamily="34" charset="0"/>
                <a:cs typeface="Times New Roman" panose="02020603050405020304" pitchFamily="18" charset="0"/>
              </a:rPr>
              <a:t> for</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Personal Identity Verification (PIV)</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enforcement </a:t>
            </a:r>
            <a:r>
              <a:rPr lang="en-US" sz="1200" dirty="0">
                <a:latin typeface="Times New Roman" panose="02020603050405020304" pitchFamily="18" charset="0"/>
                <a:ea typeface="Arial" panose="020B0604020202020204" pitchFamily="34" charset="0"/>
                <a:cs typeface="Times New Roman" panose="02020603050405020304" pitchFamily="18" charset="0"/>
              </a:rPr>
              <a:t>of</a:t>
            </a:r>
            <a:r>
              <a:rPr lang="en-US" sz="1200" spc="22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privileged users. In addition, the </a:t>
            </a:r>
            <a:r>
              <a:rPr lang="en-US" sz="1200" spc="-5" dirty="0" smtClean="0">
                <a:latin typeface="Times New Roman" panose="02020603050405020304" pitchFamily="18" charset="0"/>
                <a:ea typeface="Arial" panose="020B0604020202020204" pitchFamily="34" charset="0"/>
                <a:cs typeface="Times New Roman" panose="02020603050405020304" pitchFamily="18" charset="0"/>
              </a:rPr>
              <a:t>agency met </a:t>
            </a:r>
            <a:r>
              <a:rPr lang="en-US" sz="1200" spc="-5" dirty="0">
                <a:latin typeface="Times New Roman" panose="02020603050405020304" pitchFamily="18" charset="0"/>
                <a:ea typeface="Arial" panose="020B0604020202020204" pitchFamily="34" charset="0"/>
                <a:cs typeface="Times New Roman" panose="02020603050405020304" pitchFamily="18" charset="0"/>
              </a:rPr>
              <a:t>CAP Goals in</a:t>
            </a:r>
            <a:r>
              <a:rPr lang="en-US" sz="1200" spc="275" dirty="0">
                <a:latin typeface="Times New Roman" panose="02020603050405020304" pitchFamily="18" charset="0"/>
                <a:ea typeface="Arial" panose="020B0604020202020204" pitchFamily="34" charset="0"/>
                <a:cs typeface="Times New Roman" panose="02020603050405020304" pitchFamily="18" charset="0"/>
              </a:rPr>
              <a:t> </a:t>
            </a:r>
            <a:r>
              <a:rPr lang="en-US" sz="1200" dirty="0">
                <a:latin typeface="Times New Roman" panose="02020603050405020304" pitchFamily="18" charset="0"/>
                <a:ea typeface="Arial" panose="020B0604020202020204" pitchFamily="34" charset="0"/>
                <a:cs typeface="Times New Roman" panose="02020603050405020304" pitchFamily="18" charset="0"/>
              </a:rPr>
              <a:t>2016</a:t>
            </a:r>
            <a:r>
              <a:rPr lang="en-US" sz="1200" spc="-5" dirty="0">
                <a:latin typeface="Times New Roman" panose="02020603050405020304" pitchFamily="18" charset="0"/>
                <a:ea typeface="Arial" panose="020B0604020202020204" pitchFamily="34" charset="0"/>
                <a:cs typeface="Times New Roman" panose="02020603050405020304" pitchFamily="18" charset="0"/>
              </a:rPr>
              <a:t> for</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Vulnerability Management, Anti-Phishing,</a:t>
            </a:r>
            <a:r>
              <a:rPr lang="en-US" sz="1200" spc="175"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Malware</a:t>
            </a:r>
            <a:r>
              <a:rPr lang="en-US" sz="1200" spc="-1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Defense, </a:t>
            </a:r>
            <a:r>
              <a:rPr lang="en-US" sz="1200" dirty="0">
                <a:latin typeface="Times New Roman" panose="02020603050405020304" pitchFamily="18" charset="0"/>
                <a:ea typeface="Arial" panose="020B0604020202020204" pitchFamily="34" charset="0"/>
                <a:cs typeface="Times New Roman" panose="02020603050405020304" pitchFamily="18" charset="0"/>
              </a:rPr>
              <a:t>and</a:t>
            </a:r>
            <a:r>
              <a:rPr lang="en-US" sz="1200" spc="-5" dirty="0">
                <a:latin typeface="Times New Roman" panose="02020603050405020304" pitchFamily="18" charset="0"/>
                <a:ea typeface="Arial" panose="020B0604020202020204" pitchFamily="34" charset="0"/>
                <a:cs typeface="Times New Roman" panose="02020603050405020304" pitchFamily="18" charset="0"/>
              </a:rPr>
              <a:t> Other</a:t>
            </a:r>
            <a:r>
              <a:rPr lang="en-US" sz="1200" dirty="0">
                <a:latin typeface="Times New Roman" panose="02020603050405020304" pitchFamily="18" charset="0"/>
                <a:ea typeface="Arial" panose="020B0604020202020204" pitchFamily="34" charset="0"/>
                <a:cs typeface="Times New Roman" panose="02020603050405020304" pitchFamily="18" charset="0"/>
              </a:rPr>
              <a:t> </a:t>
            </a:r>
            <a:r>
              <a:rPr lang="en-US" sz="1200" spc="-5" dirty="0">
                <a:latin typeface="Times New Roman" panose="02020603050405020304" pitchFamily="18" charset="0"/>
                <a:ea typeface="Arial" panose="020B0604020202020204" pitchFamily="34" charset="0"/>
                <a:cs typeface="Times New Roman" panose="02020603050405020304" pitchFamily="18" charset="0"/>
              </a:rPr>
              <a:t>Defenses.</a:t>
            </a: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Text Box 2"/>
          <p:cNvSpPr txBox="1">
            <a:spLocks noChangeArrowheads="1"/>
          </p:cNvSpPr>
          <p:nvPr/>
        </p:nvSpPr>
        <p:spPr bwMode="auto">
          <a:xfrm>
            <a:off x="7212693" y="1170535"/>
            <a:ext cx="32162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22000"/>
              </a:lnSpc>
              <a:spcBef>
                <a:spcPct val="0"/>
              </a:spcBef>
              <a:spcAft>
                <a:spcPts val="800"/>
              </a:spcAft>
              <a:buClrTx/>
              <a:buSzTx/>
              <a:buFontTx/>
              <a:buNone/>
              <a:tabLst/>
            </a:pPr>
            <a:r>
              <a:rPr kumimoji="0" lang="en-US" altLang="en-US" sz="1400" b="1" i="0" u="none" strike="noStrike" cap="none" normalizeH="0" baseline="0" dirty="0" smtClean="0">
                <a:ln>
                  <a:noFill/>
                </a:ln>
                <a:solidFill>
                  <a:srgbClr val="297AF2"/>
                </a:solidFill>
                <a:effectLst/>
                <a:latin typeface="Arial" panose="020B0604020202020204" pitchFamily="34" charset="0"/>
              </a:rPr>
              <a:t>Inspector General Assessment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p:nvPr/>
        </p:nvSpPr>
        <p:spPr>
          <a:xfrm>
            <a:off x="6603190" y="1507842"/>
            <a:ext cx="5452102" cy="3416320"/>
          </a:xfrm>
          <a:prstGeom prst="rect">
            <a:avLst/>
          </a:prstGeom>
        </p:spPr>
        <p:txBody>
          <a:bodyPr wrap="square">
            <a:spAutoFit/>
          </a:bodyPr>
          <a:lstStyle/>
          <a:p>
            <a:r>
              <a:rPr lang="en-US" sz="1200" b="1" dirty="0"/>
              <a:t>Identify	</a:t>
            </a:r>
            <a:r>
              <a:rPr lang="en-US" sz="1200" dirty="0"/>
              <a:t>Level 2: Defined</a:t>
            </a:r>
          </a:p>
          <a:p>
            <a:r>
              <a:rPr lang="en-US" sz="1200" b="1" dirty="0"/>
              <a:t>Protect	</a:t>
            </a:r>
            <a:r>
              <a:rPr lang="en-US" sz="1200" dirty="0"/>
              <a:t>Level 3: Consistently Implemented</a:t>
            </a:r>
          </a:p>
          <a:p>
            <a:r>
              <a:rPr lang="en-US" sz="1200" b="1" dirty="0"/>
              <a:t>Detect	</a:t>
            </a:r>
            <a:r>
              <a:rPr lang="en-US" sz="1200" dirty="0"/>
              <a:t>Level 2: Defined</a:t>
            </a:r>
          </a:p>
          <a:p>
            <a:r>
              <a:rPr lang="en-US" sz="1200" b="1" dirty="0"/>
              <a:t>Respond	</a:t>
            </a:r>
            <a:r>
              <a:rPr lang="en-US" sz="1200" dirty="0"/>
              <a:t>Level 1: Ad-Hoc</a:t>
            </a:r>
          </a:p>
          <a:p>
            <a:r>
              <a:rPr lang="en-US" sz="1200" b="1" dirty="0"/>
              <a:t>Recover	</a:t>
            </a:r>
            <a:r>
              <a:rPr lang="en-US" sz="1200" dirty="0"/>
              <a:t>Level 3: Consistently Implemented</a:t>
            </a:r>
          </a:p>
          <a:p>
            <a:endParaRPr lang="en-US" sz="1200" dirty="0" smtClean="0"/>
          </a:p>
          <a:p>
            <a:r>
              <a:rPr lang="en-US" sz="1200" dirty="0" smtClean="0"/>
              <a:t>Overall</a:t>
            </a:r>
            <a:r>
              <a:rPr lang="en-US" sz="1200" dirty="0"/>
              <a:t>, </a:t>
            </a:r>
            <a:r>
              <a:rPr lang="en-US" sz="1200" dirty="0" smtClean="0"/>
              <a:t>Agency xx </a:t>
            </a:r>
            <a:r>
              <a:rPr lang="en-US" sz="1200" dirty="0"/>
              <a:t>continues to mature its information security program to ensure that it is consistent with FISMA requirements. The Inspector General also found that </a:t>
            </a:r>
            <a:r>
              <a:rPr lang="en-US" sz="1200" dirty="0" smtClean="0"/>
              <a:t>the agency’s </a:t>
            </a:r>
            <a:r>
              <a:rPr lang="en-US" sz="1200" dirty="0"/>
              <a:t>information security program includes policies and procedures that are generally consistent with the requirements for all eight information security domains.</a:t>
            </a:r>
          </a:p>
          <a:p>
            <a:endParaRPr lang="en-US" sz="1200" dirty="0" smtClean="0"/>
          </a:p>
          <a:p>
            <a:r>
              <a:rPr lang="en-US" sz="1200" dirty="0" smtClean="0"/>
              <a:t>However</a:t>
            </a:r>
            <a:r>
              <a:rPr lang="en-US" sz="1200" dirty="0"/>
              <a:t>, there are identified opportunities to strengthen controls in the areas of risk management, identity and access management, security and privacy training, and incident response, for which the audit report includes nine recommendations.</a:t>
            </a:r>
          </a:p>
          <a:p>
            <a:r>
              <a:rPr lang="en-US" sz="1200" dirty="0"/>
              <a:t/>
            </a:r>
            <a:br>
              <a:rPr lang="en-US" sz="1200" dirty="0"/>
            </a:br>
            <a:endParaRPr lang="en-US" sz="12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382825" y="3554542"/>
            <a:ext cx="5822032" cy="2813601"/>
          </a:xfrm>
          <a:prstGeom prst="rect">
            <a:avLst/>
          </a:prstGeom>
          <a:noFill/>
          <a:ln>
            <a:noFill/>
          </a:ln>
        </p:spPr>
      </p:pic>
    </p:spTree>
    <p:extLst>
      <p:ext uri="{BB962C8B-B14F-4D97-AF65-F5344CB8AC3E}">
        <p14:creationId xmlns:p14="http://schemas.microsoft.com/office/powerpoint/2010/main" val="541156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Cyberscope</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23</a:t>
            </a:fld>
            <a:endParaRPr lang="en-US" dirty="0"/>
          </a:p>
        </p:txBody>
      </p:sp>
      <p:sp>
        <p:nvSpPr>
          <p:cNvPr id="6" name="Content Placeholder 2"/>
          <p:cNvSpPr>
            <a:spLocks noGrp="1"/>
          </p:cNvSpPr>
          <p:nvPr>
            <p:ph idx="1"/>
          </p:nvPr>
        </p:nvSpPr>
        <p:spPr>
          <a:xfrm>
            <a:off x="601957" y="1574462"/>
            <a:ext cx="10988086" cy="4392584"/>
          </a:xfrm>
        </p:spPr>
        <p:txBody>
          <a:bodyPr>
            <a:noAutofit/>
          </a:bodyPr>
          <a:lstStyle/>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800" dirty="0">
              <a:solidFill>
                <a:srgbClr val="000000"/>
              </a:solidFill>
              <a:latin typeface="Times New Roman" panose="02020603050405020304" pitchFamily="18" charset="0"/>
              <a:cs typeface="Times New Roman" panose="02020603050405020304" pitchFamily="18" charset="0"/>
            </a:endParaRPr>
          </a:p>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428"/>
            <a:ext cx="12192000" cy="5268116"/>
          </a:xfrm>
          <a:prstGeom prst="rect">
            <a:avLst/>
          </a:prstGeom>
        </p:spPr>
      </p:pic>
    </p:spTree>
    <p:extLst>
      <p:ext uri="{BB962C8B-B14F-4D97-AF65-F5344CB8AC3E}">
        <p14:creationId xmlns:p14="http://schemas.microsoft.com/office/powerpoint/2010/main" val="116584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24</a:t>
            </a:fld>
            <a:endParaRPr lang="en-US" dirty="0"/>
          </a:p>
        </p:txBody>
      </p:sp>
      <p:sp>
        <p:nvSpPr>
          <p:cNvPr id="6" name="Content Placeholder 2"/>
          <p:cNvSpPr>
            <a:spLocks noGrp="1"/>
          </p:cNvSpPr>
          <p:nvPr>
            <p:ph idx="1"/>
          </p:nvPr>
        </p:nvSpPr>
        <p:spPr>
          <a:xfrm>
            <a:off x="601957" y="1574462"/>
            <a:ext cx="10988086" cy="4392584"/>
          </a:xfrm>
        </p:spPr>
        <p:txBody>
          <a:bodyPr>
            <a:noAutofit/>
          </a:bodyPr>
          <a:lstStyle/>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800" dirty="0">
              <a:solidFill>
                <a:srgbClr val="000000"/>
              </a:solidFill>
              <a:latin typeface="Times New Roman" panose="02020603050405020304" pitchFamily="18" charset="0"/>
              <a:cs typeface="Times New Roman" panose="02020603050405020304" pitchFamily="18" charset="0"/>
            </a:endParaRPr>
          </a:p>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526125"/>
          </a:xfrm>
          <a:prstGeom prst="rect">
            <a:avLst/>
          </a:prstGeom>
        </p:spPr>
      </p:pic>
    </p:spTree>
    <p:extLst>
      <p:ext uri="{BB962C8B-B14F-4D97-AF65-F5344CB8AC3E}">
        <p14:creationId xmlns:p14="http://schemas.microsoft.com/office/powerpoint/2010/main" val="2840043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Cyberscope (cont.)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25</a:t>
            </a:fld>
            <a:endParaRPr lang="en-US" dirty="0"/>
          </a:p>
        </p:txBody>
      </p:sp>
      <p:sp>
        <p:nvSpPr>
          <p:cNvPr id="6" name="Content Placeholder 2"/>
          <p:cNvSpPr>
            <a:spLocks noGrp="1"/>
          </p:cNvSpPr>
          <p:nvPr>
            <p:ph idx="1"/>
          </p:nvPr>
        </p:nvSpPr>
        <p:spPr>
          <a:xfrm>
            <a:off x="601957" y="1574462"/>
            <a:ext cx="10988086" cy="4392584"/>
          </a:xfrm>
        </p:spPr>
        <p:txBody>
          <a:bodyPr>
            <a:noAutofit/>
          </a:bodyPr>
          <a:lstStyle/>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800" dirty="0">
              <a:solidFill>
                <a:srgbClr val="000000"/>
              </a:solidFill>
              <a:latin typeface="Times New Roman" panose="02020603050405020304" pitchFamily="18" charset="0"/>
              <a:cs typeface="Times New Roman" panose="02020603050405020304" pitchFamily="18" charset="0"/>
            </a:endParaRPr>
          </a:p>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44343"/>
          </a:xfrm>
          <a:prstGeom prst="rect">
            <a:avLst/>
          </a:prstGeom>
        </p:spPr>
      </p:pic>
    </p:spTree>
    <p:extLst>
      <p:ext uri="{BB962C8B-B14F-4D97-AF65-F5344CB8AC3E}">
        <p14:creationId xmlns:p14="http://schemas.microsoft.com/office/powerpoint/2010/main" val="1500324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26</a:t>
            </a:fld>
            <a:endParaRPr lang="en-US" dirty="0"/>
          </a:p>
        </p:txBody>
      </p:sp>
      <p:sp>
        <p:nvSpPr>
          <p:cNvPr id="6" name="Content Placeholder 2"/>
          <p:cNvSpPr>
            <a:spLocks noGrp="1"/>
          </p:cNvSpPr>
          <p:nvPr>
            <p:ph idx="1"/>
          </p:nvPr>
        </p:nvSpPr>
        <p:spPr>
          <a:xfrm>
            <a:off x="601957" y="1574462"/>
            <a:ext cx="10988086" cy="4392584"/>
          </a:xfrm>
        </p:spPr>
        <p:txBody>
          <a:bodyPr>
            <a:noAutofit/>
          </a:bodyPr>
          <a:lstStyle/>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800" dirty="0">
              <a:solidFill>
                <a:srgbClr val="000000"/>
              </a:solidFill>
              <a:latin typeface="Times New Roman" panose="02020603050405020304" pitchFamily="18" charset="0"/>
              <a:cs typeface="Times New Roman" panose="02020603050405020304" pitchFamily="18" charset="0"/>
            </a:endParaRPr>
          </a:p>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914"/>
            <a:ext cx="12192000" cy="6407212"/>
          </a:xfrm>
          <a:prstGeom prst="rect">
            <a:avLst/>
          </a:prstGeom>
        </p:spPr>
      </p:pic>
    </p:spTree>
    <p:extLst>
      <p:ext uri="{BB962C8B-B14F-4D97-AF65-F5344CB8AC3E}">
        <p14:creationId xmlns:p14="http://schemas.microsoft.com/office/powerpoint/2010/main" val="3245732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27</a:t>
            </a:fld>
            <a:endParaRPr lang="en-US" dirty="0"/>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1"/>
            <a:ext cx="12192000" cy="4357373"/>
          </a:xfrm>
          <a:prstGeom prst="rect">
            <a:avLst/>
          </a:prstGeom>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2899"/>
            <a:ext cx="12192000" cy="2363227"/>
          </a:xfrm>
          <a:prstGeom prst="rect">
            <a:avLst/>
          </a:prstGeom>
        </p:spPr>
      </p:pic>
    </p:spTree>
    <p:extLst>
      <p:ext uri="{BB962C8B-B14F-4D97-AF65-F5344CB8AC3E}">
        <p14:creationId xmlns:p14="http://schemas.microsoft.com/office/powerpoint/2010/main" val="1526625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Cyberscope Summary</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28</a:t>
            </a:fld>
            <a:endParaRPr lang="en-US" dirty="0"/>
          </a:p>
        </p:txBody>
      </p:sp>
      <p:sp>
        <p:nvSpPr>
          <p:cNvPr id="6" name="Content Placeholder 2"/>
          <p:cNvSpPr>
            <a:spLocks noGrp="1"/>
          </p:cNvSpPr>
          <p:nvPr>
            <p:ph idx="1"/>
          </p:nvPr>
        </p:nvSpPr>
        <p:spPr>
          <a:xfrm>
            <a:off x="601957" y="1280548"/>
            <a:ext cx="10988086" cy="4392584"/>
          </a:xfrm>
        </p:spPr>
        <p:txBody>
          <a:bodyPr>
            <a:noAutofit/>
          </a:bodyPr>
          <a:lstStyle/>
          <a:p>
            <a:pPr lvl="1"/>
            <a:r>
              <a:rPr lang="en-US" sz="2800" dirty="0" smtClean="0">
                <a:solidFill>
                  <a:srgbClr val="000000"/>
                </a:solidFill>
                <a:latin typeface="Times New Roman" panose="02020603050405020304" pitchFamily="18" charset="0"/>
                <a:cs typeface="Times New Roman" panose="02020603050405020304" pitchFamily="18" charset="0"/>
              </a:rPr>
              <a:t>Narrative responses required if</a:t>
            </a:r>
          </a:p>
          <a:p>
            <a:pPr lvl="2"/>
            <a:r>
              <a:rPr lang="en-US" dirty="0">
                <a:solidFill>
                  <a:srgbClr val="000000"/>
                </a:solidFill>
                <a:latin typeface="Times New Roman" panose="02020603050405020304" pitchFamily="18" charset="0"/>
                <a:cs typeface="Times New Roman" panose="02020603050405020304" pitchFamily="18" charset="0"/>
              </a:rPr>
              <a:t>IG response to any metric is below Level 4 </a:t>
            </a:r>
          </a:p>
          <a:p>
            <a:pPr lvl="2"/>
            <a:r>
              <a:rPr lang="en-US" dirty="0">
                <a:solidFill>
                  <a:srgbClr val="000000"/>
                </a:solidFill>
                <a:latin typeface="Times New Roman" panose="02020603050405020304" pitchFamily="18" charset="0"/>
                <a:cs typeface="Times New Roman" panose="02020603050405020304" pitchFamily="18" charset="0"/>
              </a:rPr>
              <a:t>Assessed maturity level varies from calculated maturity level (appendix A)</a:t>
            </a:r>
          </a:p>
          <a:p>
            <a:pPr lvl="2"/>
            <a:endParaRPr lang="en-US" dirty="0" smtClean="0">
              <a:solidFill>
                <a:srgbClr val="000000"/>
              </a:solidFill>
              <a:latin typeface="Times New Roman" panose="02020603050405020304" pitchFamily="18" charset="0"/>
              <a:cs typeface="Times New Roman" panose="02020603050405020304" pitchFamily="18" charset="0"/>
            </a:endParaRPr>
          </a:p>
          <a:p>
            <a:pPr lvl="1"/>
            <a:r>
              <a:rPr lang="en-US" sz="2800" dirty="0">
                <a:solidFill>
                  <a:srgbClr val="000000"/>
                </a:solidFill>
                <a:latin typeface="Times New Roman" panose="02020603050405020304" pitchFamily="18" charset="0"/>
                <a:cs typeface="Times New Roman" panose="02020603050405020304" pitchFamily="18" charset="0"/>
              </a:rPr>
              <a:t>Cyberscope entry completed (validated and approved) by October 31, 2017</a:t>
            </a:r>
          </a:p>
          <a:p>
            <a:pPr lvl="1"/>
            <a:endParaRPr lang="en-US" sz="2800" dirty="0">
              <a:solidFill>
                <a:srgbClr val="000000"/>
              </a:solidFill>
              <a:latin typeface="Times New Roman" panose="02020603050405020304" pitchFamily="18" charset="0"/>
              <a:cs typeface="Times New Roman" panose="02020603050405020304" pitchFamily="18" charset="0"/>
            </a:endParaRPr>
          </a:p>
          <a:p>
            <a:pPr lvl="1"/>
            <a:r>
              <a:rPr lang="en-US" sz="2800" dirty="0" smtClean="0">
                <a:solidFill>
                  <a:srgbClr val="000000"/>
                </a:solidFill>
                <a:latin typeface="Times New Roman" panose="02020603050405020304" pitchFamily="18" charset="0"/>
                <a:cs typeface="Times New Roman" panose="02020603050405020304" pitchFamily="18" charset="0"/>
              </a:rPr>
              <a:t>The overall assessment narrative will be included in OMB’s annual FISMA report to Congress.</a:t>
            </a: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3513249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Cybersecurity Executive Order</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29</a:t>
            </a:fld>
            <a:endParaRPr lang="en-US" dirty="0"/>
          </a:p>
        </p:txBody>
      </p:sp>
      <p:sp>
        <p:nvSpPr>
          <p:cNvPr id="6" name="Content Placeholder 2"/>
          <p:cNvSpPr>
            <a:spLocks noGrp="1"/>
          </p:cNvSpPr>
          <p:nvPr>
            <p:ph idx="1"/>
          </p:nvPr>
        </p:nvSpPr>
        <p:spPr>
          <a:xfrm>
            <a:off x="601957" y="1280548"/>
            <a:ext cx="10988086" cy="4392584"/>
          </a:xfrm>
        </p:spPr>
        <p:txBody>
          <a:bodyPr>
            <a:noAutofit/>
          </a:bodyPr>
          <a:lstStyle/>
          <a:p>
            <a:pPr lvl="1"/>
            <a:r>
              <a:rPr lang="en-US" sz="2600" dirty="0" smtClean="0">
                <a:solidFill>
                  <a:srgbClr val="000000"/>
                </a:solidFill>
                <a:latin typeface="Times New Roman" panose="02020603050405020304" pitchFamily="18" charset="0"/>
                <a:cs typeface="Times New Roman" panose="02020603050405020304" pitchFamily="18" charset="0"/>
              </a:rPr>
              <a:t>All agencies are required to use the NIST Cybersecurity Framework to manage cybersecurity risk</a:t>
            </a:r>
          </a:p>
          <a:p>
            <a:pPr marL="457200" lvl="1" indent="0">
              <a:buNone/>
            </a:pPr>
            <a:endParaRPr lang="en-US" sz="2600" dirty="0" smtClean="0">
              <a:solidFill>
                <a:srgbClr val="000000"/>
              </a:solidFill>
              <a:latin typeface="Times New Roman" panose="02020603050405020304" pitchFamily="18" charset="0"/>
              <a:cs typeface="Times New Roman" panose="02020603050405020304" pitchFamily="18" charset="0"/>
            </a:endParaRPr>
          </a:p>
          <a:p>
            <a:pPr lvl="1"/>
            <a:r>
              <a:rPr lang="en-US" sz="2600" dirty="0" smtClean="0">
                <a:solidFill>
                  <a:srgbClr val="000000"/>
                </a:solidFill>
                <a:latin typeface="Times New Roman" panose="02020603050405020304" pitchFamily="18" charset="0"/>
                <a:cs typeface="Times New Roman" panose="02020603050405020304" pitchFamily="18" charset="0"/>
              </a:rPr>
              <a:t>Each agency head to provide a risk management report to DHS and OMB by August 2017</a:t>
            </a:r>
          </a:p>
          <a:p>
            <a:pPr lvl="1"/>
            <a:endParaRPr lang="en-US" sz="2600" dirty="0">
              <a:solidFill>
                <a:srgbClr val="000000"/>
              </a:solidFill>
              <a:latin typeface="Times New Roman" panose="02020603050405020304" pitchFamily="18" charset="0"/>
              <a:cs typeface="Times New Roman" panose="02020603050405020304" pitchFamily="18" charset="0"/>
            </a:endParaRPr>
          </a:p>
          <a:p>
            <a:pPr lvl="1"/>
            <a:r>
              <a:rPr lang="en-US" sz="2600" dirty="0" smtClean="0">
                <a:solidFill>
                  <a:srgbClr val="000000"/>
                </a:solidFill>
                <a:latin typeface="Times New Roman" panose="02020603050405020304" pitchFamily="18" charset="0"/>
                <a:cs typeface="Times New Roman" panose="02020603050405020304" pitchFamily="18" charset="0"/>
              </a:rPr>
              <a:t>By October 2017, DHS and OMB to</a:t>
            </a:r>
          </a:p>
          <a:p>
            <a:pPr lvl="2"/>
            <a:r>
              <a:rPr lang="en-US" sz="2400" dirty="0" smtClean="0">
                <a:solidFill>
                  <a:srgbClr val="000000"/>
                </a:solidFill>
                <a:latin typeface="Times New Roman" panose="02020603050405020304" pitchFamily="18" charset="0"/>
                <a:cs typeface="Times New Roman" panose="02020603050405020304" pitchFamily="18" charset="0"/>
              </a:rPr>
              <a:t>Determine whether agency the risk mitigation and acceptance choices are appropriate and sufficient  risk management reports</a:t>
            </a:r>
          </a:p>
          <a:p>
            <a:pPr lvl="2"/>
            <a:r>
              <a:rPr lang="en-US" sz="2400" dirty="0" smtClean="0">
                <a:solidFill>
                  <a:srgbClr val="000000"/>
                </a:solidFill>
                <a:latin typeface="Times New Roman" panose="02020603050405020304" pitchFamily="18" charset="0"/>
                <a:cs typeface="Times New Roman" panose="02020603050405020304" pitchFamily="18" charset="0"/>
              </a:rPr>
              <a:t>A plan to adequately protect the executive branch enterprise, address budgetary needs, aligning agency policies to the framework</a:t>
            </a:r>
          </a:p>
          <a:p>
            <a:pPr lvl="2"/>
            <a:endParaRPr lang="en-US" sz="2200" dirty="0" smtClean="0">
              <a:solidFill>
                <a:srgbClr val="000000"/>
              </a:solidFill>
              <a:latin typeface="Times New Roman" panose="02020603050405020304" pitchFamily="18" charset="0"/>
              <a:cs typeface="Times New Roman" panose="02020603050405020304" pitchFamily="18" charset="0"/>
            </a:endParaRPr>
          </a:p>
          <a:p>
            <a:pPr lvl="1"/>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2721964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Agenda</a:t>
            </a:r>
            <a:endParaRPr lang="en-US" dirty="0">
              <a:latin typeface="Times New Roman" panose="02020603050405020304" pitchFamily="18" charset="0"/>
              <a:cs typeface="Times New Roman" panose="02020603050405020304" pitchFamily="18" charset="0"/>
            </a:endParaRPr>
          </a:p>
        </p:txBody>
      </p:sp>
      <p:sp>
        <p:nvSpPr>
          <p:cNvPr id="23" name="Content Placeholder 22"/>
          <p:cNvSpPr>
            <a:spLocks noGrp="1"/>
          </p:cNvSpPr>
          <p:nvPr>
            <p:ph idx="1"/>
          </p:nvPr>
        </p:nvSpPr>
        <p:spPr>
          <a:xfrm>
            <a:off x="707571" y="1203134"/>
            <a:ext cx="10515600" cy="5078952"/>
          </a:xfrm>
        </p:spPr>
        <p:txBody>
          <a:bodyPr>
            <a:normAutofit lnSpcReduction="10000"/>
          </a:bodyPr>
          <a:lstStyle/>
          <a:p>
            <a:r>
              <a:rPr lang="en-US" sz="2600" dirty="0" smtClean="0">
                <a:solidFill>
                  <a:srgbClr val="000000"/>
                </a:solidFill>
                <a:latin typeface="Times New Roman" panose="02020603050405020304" pitchFamily="18" charset="0"/>
                <a:cs typeface="Times New Roman" panose="02020603050405020304" pitchFamily="18" charset="0"/>
              </a:rPr>
              <a:t>Overview of the Federal Information Security Modernization Act of 2014 (FISMA)</a:t>
            </a:r>
          </a:p>
          <a:p>
            <a:pPr>
              <a:spcBef>
                <a:spcPts val="0"/>
              </a:spcBef>
            </a:pPr>
            <a:endParaRPr lang="en-US" sz="2600" dirty="0" smtClean="0">
              <a:solidFill>
                <a:srgbClr val="000000"/>
              </a:solidFill>
              <a:latin typeface="Times New Roman" panose="02020603050405020304" pitchFamily="18" charset="0"/>
              <a:cs typeface="Times New Roman" panose="02020603050405020304" pitchFamily="18" charset="0"/>
            </a:endParaRPr>
          </a:p>
          <a:p>
            <a:r>
              <a:rPr lang="en-US" sz="2600" dirty="0" smtClean="0">
                <a:solidFill>
                  <a:srgbClr val="000000"/>
                </a:solidFill>
                <a:latin typeface="Times New Roman" panose="02020603050405020304" pitchFamily="18" charset="0"/>
                <a:cs typeface="Times New Roman" panose="02020603050405020304" pitchFamily="18" charset="0"/>
              </a:rPr>
              <a:t>Development and evolution of the annual Inspector General (IG) FISMA metrics</a:t>
            </a:r>
          </a:p>
          <a:p>
            <a:pPr>
              <a:spcBef>
                <a:spcPts val="0"/>
              </a:spcBef>
            </a:pPr>
            <a:endParaRPr lang="en-US" sz="2600" dirty="0">
              <a:solidFill>
                <a:srgbClr val="000000"/>
              </a:solidFill>
              <a:latin typeface="Times New Roman" panose="02020603050405020304" pitchFamily="18" charset="0"/>
              <a:cs typeface="Times New Roman" panose="02020603050405020304" pitchFamily="18" charset="0"/>
            </a:endParaRPr>
          </a:p>
          <a:p>
            <a:pPr>
              <a:spcBef>
                <a:spcPts val="0"/>
              </a:spcBef>
            </a:pPr>
            <a:r>
              <a:rPr lang="en-US" sz="2600" dirty="0" smtClean="0">
                <a:solidFill>
                  <a:srgbClr val="000000"/>
                </a:solidFill>
                <a:latin typeface="Times New Roman" panose="02020603050405020304" pitchFamily="18" charset="0"/>
                <a:cs typeface="Times New Roman" panose="02020603050405020304" pitchFamily="18" charset="0"/>
              </a:rPr>
              <a:t>Maturity model approach to independent evaluations of agency information security programs</a:t>
            </a:r>
          </a:p>
          <a:p>
            <a:pPr>
              <a:spcBef>
                <a:spcPts val="0"/>
              </a:spcBef>
            </a:pPr>
            <a:endParaRPr lang="en-US" sz="2600" dirty="0">
              <a:solidFill>
                <a:srgbClr val="000000"/>
              </a:solidFill>
              <a:latin typeface="Times New Roman" panose="02020603050405020304" pitchFamily="18" charset="0"/>
              <a:cs typeface="Times New Roman" panose="02020603050405020304" pitchFamily="18" charset="0"/>
            </a:endParaRPr>
          </a:p>
          <a:p>
            <a:pPr>
              <a:spcBef>
                <a:spcPts val="0"/>
              </a:spcBef>
            </a:pPr>
            <a:r>
              <a:rPr lang="en-US" sz="2600" dirty="0" smtClean="0">
                <a:solidFill>
                  <a:srgbClr val="000000"/>
                </a:solidFill>
                <a:latin typeface="Times New Roman" panose="02020603050405020304" pitchFamily="18" charset="0"/>
                <a:cs typeface="Times New Roman" panose="02020603050405020304" pitchFamily="18" charset="0"/>
              </a:rPr>
              <a:t>Cyberscope overview</a:t>
            </a:r>
          </a:p>
          <a:p>
            <a:pPr>
              <a:spcBef>
                <a:spcPts val="0"/>
              </a:spcBef>
            </a:pPr>
            <a:endParaRPr lang="en-US" sz="2600" dirty="0">
              <a:solidFill>
                <a:srgbClr val="000000"/>
              </a:solidFill>
              <a:latin typeface="Times New Roman" panose="02020603050405020304" pitchFamily="18" charset="0"/>
              <a:cs typeface="Times New Roman" panose="02020603050405020304" pitchFamily="18" charset="0"/>
            </a:endParaRPr>
          </a:p>
          <a:p>
            <a:pPr>
              <a:spcBef>
                <a:spcPts val="0"/>
              </a:spcBef>
            </a:pPr>
            <a:r>
              <a:rPr lang="en-US" sz="2600" dirty="0" smtClean="0">
                <a:solidFill>
                  <a:srgbClr val="000000"/>
                </a:solidFill>
                <a:latin typeface="Times New Roman" panose="02020603050405020304" pitchFamily="18" charset="0"/>
                <a:cs typeface="Times New Roman" panose="02020603050405020304" pitchFamily="18" charset="0"/>
              </a:rPr>
              <a:t>Cybersecurity </a:t>
            </a:r>
            <a:r>
              <a:rPr lang="en-US" sz="2600" dirty="0">
                <a:solidFill>
                  <a:srgbClr val="000000"/>
                </a:solidFill>
                <a:latin typeface="Times New Roman" panose="02020603050405020304" pitchFamily="18" charset="0"/>
                <a:cs typeface="Times New Roman" panose="02020603050405020304" pitchFamily="18" charset="0"/>
              </a:rPr>
              <a:t>e</a:t>
            </a:r>
            <a:r>
              <a:rPr lang="en-US" sz="2600" dirty="0" smtClean="0">
                <a:solidFill>
                  <a:srgbClr val="000000"/>
                </a:solidFill>
                <a:latin typeface="Times New Roman" panose="02020603050405020304" pitchFamily="18" charset="0"/>
                <a:cs typeface="Times New Roman" panose="02020603050405020304" pitchFamily="18" charset="0"/>
              </a:rPr>
              <a:t>xecutive order and OMB reporting guidance</a:t>
            </a:r>
          </a:p>
          <a:p>
            <a:pPr>
              <a:spcBef>
                <a:spcPts val="0"/>
              </a:spcBef>
            </a:pPr>
            <a:endParaRPr lang="en-US" sz="2600" dirty="0">
              <a:solidFill>
                <a:srgbClr val="000000"/>
              </a:solidFill>
              <a:latin typeface="Times New Roman" panose="02020603050405020304" pitchFamily="18" charset="0"/>
              <a:cs typeface="Times New Roman" panose="02020603050405020304" pitchFamily="18" charset="0"/>
            </a:endParaRPr>
          </a:p>
          <a:p>
            <a:pPr>
              <a:lnSpc>
                <a:spcPct val="100000"/>
              </a:lnSpc>
            </a:pPr>
            <a:r>
              <a:rPr lang="en-US" sz="2600" dirty="0" smtClean="0">
                <a:solidFill>
                  <a:srgbClr val="000000"/>
                </a:solidFill>
                <a:latin typeface="Times New Roman" panose="02020603050405020304" pitchFamily="18" charset="0"/>
                <a:cs typeface="Times New Roman" panose="02020603050405020304" pitchFamily="18" charset="0"/>
              </a:rPr>
              <a:t>Next steps</a:t>
            </a: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3</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52468"/>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smtClean="0">
                <a:latin typeface="Times New Roman" panose="02020603050405020304" pitchFamily="18" charset="0"/>
                <a:cs typeface="Times New Roman" panose="02020603050405020304" pitchFamily="18" charset="0"/>
              </a:rPr>
              <a:t>June 27, 2017</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595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OMB Implementation Guidance</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30</a:t>
            </a:fld>
            <a:endParaRPr lang="en-US" dirty="0"/>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graphicFrame>
        <p:nvGraphicFramePr>
          <p:cNvPr id="4" name="Table 3"/>
          <p:cNvGraphicFramePr>
            <a:graphicFrameLocks noGrp="1"/>
          </p:cNvGraphicFramePr>
          <p:nvPr>
            <p:extLst>
              <p:ext uri="{D42A27DB-BD31-4B8C-83A1-F6EECF244321}">
                <p14:modId xmlns:p14="http://schemas.microsoft.com/office/powerpoint/2010/main" val="619091713"/>
              </p:ext>
            </p:extLst>
          </p:nvPr>
        </p:nvGraphicFramePr>
        <p:xfrm>
          <a:off x="838200" y="1198924"/>
          <a:ext cx="9901538" cy="4640173"/>
        </p:xfrm>
        <a:graphic>
          <a:graphicData uri="http://schemas.openxmlformats.org/drawingml/2006/table">
            <a:tbl>
              <a:tblPr firstRow="1" bandRow="1">
                <a:tableStyleId>{073A0DAA-6AF3-43AB-8588-CEC1D06C72B9}</a:tableStyleId>
              </a:tblPr>
              <a:tblGrid>
                <a:gridCol w="6847114"/>
                <a:gridCol w="3054424"/>
              </a:tblGrid>
              <a:tr h="472017">
                <a:tc>
                  <a:txBody>
                    <a:bodyPr/>
                    <a:lstStyle/>
                    <a:p>
                      <a:pPr algn="ctr"/>
                      <a:r>
                        <a:rPr lang="en-US" dirty="0" smtClean="0">
                          <a:latin typeface="Times New Roman" panose="02020603050405020304" pitchFamily="18" charset="0"/>
                          <a:cs typeface="Times New Roman" panose="02020603050405020304" pitchFamily="18" charset="0"/>
                        </a:rPr>
                        <a:t>Requirement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Deadline</a:t>
                      </a:r>
                      <a:endParaRPr lang="en-US" dirty="0">
                        <a:latin typeface="Times New Roman" panose="02020603050405020304" pitchFamily="18" charset="0"/>
                        <a:cs typeface="Times New Roman" panose="02020603050405020304" pitchFamily="18" charset="0"/>
                      </a:endParaRPr>
                    </a:p>
                  </a:txBody>
                  <a:tcPr/>
                </a:tc>
              </a:tr>
              <a:tr h="1192002">
                <a:tc>
                  <a:txBody>
                    <a:bodyPr/>
                    <a:lstStyle/>
                    <a:p>
                      <a:r>
                        <a:rPr lang="en-US" sz="2000" dirty="0" smtClean="0">
                          <a:latin typeface="Times New Roman" panose="02020603050405020304" pitchFamily="18" charset="0"/>
                          <a:cs typeface="Times New Roman" panose="02020603050405020304" pitchFamily="18" charset="0"/>
                        </a:rPr>
                        <a:t>1.  Notify OMB of the senior accountable official (whether the agency head or the agency head’s designee) responsible for the implementation of Section 1(c) of the Executive Order.</a:t>
                      </a:r>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r"/>
                      <a:r>
                        <a:rPr lang="en-US" sz="2000" dirty="0" smtClean="0">
                          <a:latin typeface="Times New Roman" panose="02020603050405020304" pitchFamily="18" charset="0"/>
                          <a:cs typeface="Times New Roman" panose="02020603050405020304" pitchFamily="18" charset="0"/>
                        </a:rPr>
                        <a:t>May</a:t>
                      </a:r>
                      <a:r>
                        <a:rPr lang="en-US" sz="2000" baseline="0" dirty="0" smtClean="0">
                          <a:latin typeface="Times New Roman" panose="02020603050405020304" pitchFamily="18" charset="0"/>
                          <a:cs typeface="Times New Roman" panose="02020603050405020304" pitchFamily="18" charset="0"/>
                        </a:rPr>
                        <a:t> 26, 2017</a:t>
                      </a:r>
                      <a:endParaRPr lang="en-US" sz="2000" dirty="0">
                        <a:solidFill>
                          <a:srgbClr val="000000"/>
                        </a:solidFill>
                        <a:latin typeface="Times New Roman" panose="02020603050405020304" pitchFamily="18" charset="0"/>
                        <a:cs typeface="Times New Roman" panose="02020603050405020304" pitchFamily="18" charset="0"/>
                      </a:endParaRPr>
                    </a:p>
                  </a:txBody>
                  <a:tcPr/>
                </a:tc>
              </a:tr>
              <a:tr h="838200">
                <a:tc>
                  <a:txBody>
                    <a:bodyPr/>
                    <a:lstStyle/>
                    <a:p>
                      <a:r>
                        <a:rPr lang="en-US" sz="2000" dirty="0" smtClean="0">
                          <a:latin typeface="Times New Roman" panose="02020603050405020304" pitchFamily="18" charset="0"/>
                          <a:cs typeface="Times New Roman" panose="02020603050405020304" pitchFamily="18" charset="0"/>
                        </a:rPr>
                        <a:t>2. Submit responses to the FY 2017 Quarter 3 FISMA CIO metrics, through the DHS CyberScope system</a:t>
                      </a:r>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r"/>
                      <a:r>
                        <a:rPr lang="en-US" sz="2000" dirty="0" smtClean="0">
                          <a:latin typeface="Times New Roman" panose="02020603050405020304" pitchFamily="18" charset="0"/>
                          <a:cs typeface="Times New Roman" panose="02020603050405020304" pitchFamily="18" charset="0"/>
                        </a:rPr>
                        <a:t>July 14, 2017</a:t>
                      </a:r>
                      <a:endParaRPr lang="en-US" sz="2000" dirty="0">
                        <a:solidFill>
                          <a:srgbClr val="000000"/>
                        </a:solidFill>
                        <a:latin typeface="Times New Roman" panose="02020603050405020304" pitchFamily="18" charset="0"/>
                        <a:cs typeface="Times New Roman" panose="02020603050405020304" pitchFamily="18" charset="0"/>
                      </a:endParaRPr>
                    </a:p>
                  </a:txBody>
                  <a:tcPr/>
                </a:tc>
              </a:tr>
              <a:tr h="1436914">
                <a:tc>
                  <a:txBody>
                    <a:bodyPr/>
                    <a:lstStyle/>
                    <a:p>
                      <a:r>
                        <a:rPr lang="en-US" sz="2000" dirty="0" smtClean="0">
                          <a:latin typeface="Times New Roman" panose="02020603050405020304" pitchFamily="18" charset="0"/>
                          <a:cs typeface="Times New Roman" panose="02020603050405020304" pitchFamily="18" charset="0"/>
                        </a:rPr>
                        <a:t>3. Provide a written response to the assessment that is signed by the senior accountable official (agency head or the agency head’s designee) and describes how the agency plans to accept, avoid, transfer, or mitigate outstanding risks. </a:t>
                      </a:r>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r"/>
                      <a:r>
                        <a:rPr lang="en-US" sz="2000" dirty="0" smtClean="0">
                          <a:latin typeface="Times New Roman" panose="02020603050405020304" pitchFamily="18" charset="0"/>
                          <a:cs typeface="Times New Roman" panose="02020603050405020304" pitchFamily="18" charset="0"/>
                        </a:rPr>
                        <a:t>August 9, 2017</a:t>
                      </a:r>
                      <a:endParaRPr lang="en-US" sz="2000" dirty="0">
                        <a:solidFill>
                          <a:srgbClr val="000000"/>
                        </a:solidFill>
                        <a:latin typeface="Times New Roman" panose="02020603050405020304" pitchFamily="18" charset="0"/>
                        <a:cs typeface="Times New Roman" panose="02020603050405020304" pitchFamily="18" charset="0"/>
                      </a:endParaRPr>
                    </a:p>
                  </a:txBody>
                  <a:tcPr/>
                </a:tc>
              </a:tr>
              <a:tr h="472017">
                <a:tc>
                  <a:txBody>
                    <a:bodyPr/>
                    <a:lstStyle/>
                    <a:p>
                      <a:r>
                        <a:rPr lang="en-US" sz="2000" dirty="0" smtClean="0">
                          <a:latin typeface="Times New Roman" panose="02020603050405020304" pitchFamily="18" charset="0"/>
                          <a:cs typeface="Times New Roman" panose="02020603050405020304" pitchFamily="18" charset="0"/>
                        </a:rPr>
                        <a:t>4. Submit Framework Implementation Action Plan through DHS CyberScope.</a:t>
                      </a:r>
                      <a:endParaRPr lang="en-US" sz="2000" dirty="0">
                        <a:solidFill>
                          <a:srgbClr val="000000"/>
                        </a:solidFill>
                        <a:latin typeface="Times New Roman" panose="02020603050405020304" pitchFamily="18" charset="0"/>
                        <a:cs typeface="Times New Roman" panose="02020603050405020304" pitchFamily="18" charset="0"/>
                      </a:endParaRPr>
                    </a:p>
                  </a:txBody>
                  <a:tcPr/>
                </a:tc>
                <a:tc>
                  <a:txBody>
                    <a:bodyPr/>
                    <a:lstStyle/>
                    <a:p>
                      <a:pPr algn="r"/>
                      <a:r>
                        <a:rPr lang="en-US" sz="2000" dirty="0" smtClean="0">
                          <a:latin typeface="Times New Roman" panose="02020603050405020304" pitchFamily="18" charset="0"/>
                          <a:cs typeface="Times New Roman" panose="02020603050405020304" pitchFamily="18" charset="0"/>
                        </a:rPr>
                        <a:t>July 14,</a:t>
                      </a:r>
                      <a:r>
                        <a:rPr lang="en-US" sz="2000" baseline="0" dirty="0" smtClean="0">
                          <a:latin typeface="Times New Roman" panose="02020603050405020304" pitchFamily="18" charset="0"/>
                          <a:cs typeface="Times New Roman" panose="02020603050405020304" pitchFamily="18" charset="0"/>
                        </a:rPr>
                        <a:t> 2017</a:t>
                      </a:r>
                      <a:endParaRPr lang="en-US" sz="200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251795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Potential Next Steps</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31</a:t>
            </a:fld>
            <a:endParaRPr lang="en-US" dirty="0"/>
          </a:p>
        </p:txBody>
      </p:sp>
      <p:sp>
        <p:nvSpPr>
          <p:cNvPr id="6" name="Content Placeholder 2"/>
          <p:cNvSpPr>
            <a:spLocks noGrp="1"/>
          </p:cNvSpPr>
          <p:nvPr>
            <p:ph idx="1"/>
          </p:nvPr>
        </p:nvSpPr>
        <p:spPr>
          <a:xfrm>
            <a:off x="601957" y="1574462"/>
            <a:ext cx="10988086" cy="4392584"/>
          </a:xfrm>
        </p:spPr>
        <p:txBody>
          <a:bodyPr>
            <a:noAutofit/>
          </a:bodyPr>
          <a:lstStyle/>
          <a:p>
            <a:pPr lvl="1"/>
            <a:r>
              <a:rPr lang="en-US" sz="2800" dirty="0" smtClean="0">
                <a:solidFill>
                  <a:srgbClr val="000000"/>
                </a:solidFill>
                <a:latin typeface="Times New Roman" panose="02020603050405020304" pitchFamily="18" charset="0"/>
                <a:cs typeface="Times New Roman" panose="02020603050405020304" pitchFamily="18" charset="0"/>
              </a:rPr>
              <a:t>Develop an “evaluation guide” to include suggested test steps/indicators for IG use</a:t>
            </a:r>
          </a:p>
          <a:p>
            <a:pPr marL="457200" lvl="1" indent="0">
              <a:buNone/>
            </a:pPr>
            <a:endParaRPr lang="en-US" sz="2800" dirty="0" smtClean="0">
              <a:solidFill>
                <a:srgbClr val="000000"/>
              </a:solidFill>
              <a:latin typeface="Times New Roman" panose="02020603050405020304" pitchFamily="18" charset="0"/>
              <a:cs typeface="Times New Roman" panose="02020603050405020304" pitchFamily="18" charset="0"/>
            </a:endParaRPr>
          </a:p>
          <a:p>
            <a:pPr lvl="1"/>
            <a:r>
              <a:rPr lang="en-US" sz="2800" dirty="0" smtClean="0">
                <a:solidFill>
                  <a:srgbClr val="000000"/>
                </a:solidFill>
                <a:latin typeface="Times New Roman" panose="02020603050405020304" pitchFamily="18" charset="0"/>
                <a:cs typeface="Times New Roman" panose="02020603050405020304" pitchFamily="18" charset="0"/>
              </a:rPr>
              <a:t>Incorporate a more robust scoring methodology with weighting applied to attributes that are of greater risk or concern to stakeholders</a:t>
            </a:r>
          </a:p>
          <a:p>
            <a:pPr lvl="1"/>
            <a:endParaRPr lang="en-US" sz="2800" dirty="0">
              <a:solidFill>
                <a:srgbClr val="000000"/>
              </a:solidFill>
              <a:latin typeface="Times New Roman" panose="02020603050405020304" pitchFamily="18" charset="0"/>
              <a:cs typeface="Times New Roman" panose="02020603050405020304" pitchFamily="18" charset="0"/>
            </a:endParaRPr>
          </a:p>
          <a:p>
            <a:pPr lvl="1"/>
            <a:r>
              <a:rPr lang="en-US" sz="2800" dirty="0" smtClean="0">
                <a:solidFill>
                  <a:srgbClr val="000000"/>
                </a:solidFill>
                <a:latin typeface="Times New Roman" panose="02020603050405020304" pitchFamily="18" charset="0"/>
                <a:cs typeface="Times New Roman" panose="02020603050405020304" pitchFamily="18" charset="0"/>
              </a:rPr>
              <a:t>Evaluate options to tailor maturity attributes based on organizational missions/resources/risks</a:t>
            </a:r>
          </a:p>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800" dirty="0">
              <a:solidFill>
                <a:srgbClr val="000000"/>
              </a:solidFill>
              <a:latin typeface="Times New Roman" panose="02020603050405020304" pitchFamily="18" charset="0"/>
              <a:cs typeface="Times New Roman" panose="02020603050405020304" pitchFamily="18" charset="0"/>
            </a:endParaRPr>
          </a:p>
          <a:p>
            <a:pPr lvl="1"/>
            <a:endParaRPr lang="en-US" sz="28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pPr lvl="1"/>
            <a:endParaRPr lang="en-US" sz="22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933157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Times New Roman" panose="02020603050405020304" pitchFamily="18" charset="0"/>
                <a:cs typeface="Times New Roman" panose="02020603050405020304" pitchFamily="18" charset="0"/>
              </a:rPr>
              <a:t>Points of Contact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a:xfrm>
            <a:off x="4837108" y="6531220"/>
            <a:ext cx="1812175" cy="274320"/>
          </a:xfrm>
        </p:spPr>
        <p:txBody>
          <a:bodyPr/>
          <a:lstStyle/>
          <a:p>
            <a:fld id="{FB2FFFA2-1941-4F5E-94DB-596196519331}" type="slidenum">
              <a:rPr lang="en-US" smtClean="0"/>
              <a:pPr/>
              <a:t>32</a:t>
            </a:fld>
            <a:endParaRPr lang="en-US" dirty="0"/>
          </a:p>
        </p:txBody>
      </p:sp>
      <p:sp>
        <p:nvSpPr>
          <p:cNvPr id="6" name="Content Placeholder 2"/>
          <p:cNvSpPr>
            <a:spLocks noGrp="1"/>
          </p:cNvSpPr>
          <p:nvPr>
            <p:ph idx="1"/>
          </p:nvPr>
        </p:nvSpPr>
        <p:spPr>
          <a:xfrm>
            <a:off x="601957" y="1257939"/>
            <a:ext cx="10988086" cy="4392584"/>
          </a:xfrm>
        </p:spPr>
        <p:txBody>
          <a:bodyPr>
            <a:noAutofit/>
          </a:bodyPr>
          <a:lstStyle/>
          <a:p>
            <a:pPr marL="457200" lvl="1" indent="0">
              <a:buNone/>
            </a:pPr>
            <a:r>
              <a:rPr lang="en-US" dirty="0" smtClean="0">
                <a:solidFill>
                  <a:srgbClr val="000000"/>
                </a:solidFill>
                <a:latin typeface="Times New Roman" panose="02020603050405020304" pitchFamily="18" charset="0"/>
                <a:cs typeface="Times New Roman" panose="02020603050405020304" pitchFamily="18" charset="0"/>
              </a:rPr>
              <a:t>Peter Sheridan, Assistant Inspector General for IT, Board of Governors of the Federal Reserve System and Consumer Financial Protection Bureau and Chair, FAEC IT Committee, </a:t>
            </a:r>
            <a:r>
              <a:rPr lang="en-US" dirty="0" smtClean="0">
                <a:solidFill>
                  <a:srgbClr val="000000"/>
                </a:solidFill>
                <a:latin typeface="Times New Roman" panose="02020603050405020304" pitchFamily="18" charset="0"/>
                <a:cs typeface="Times New Roman" panose="02020603050405020304" pitchFamily="18" charset="0"/>
                <a:hlinkClick r:id="rId2"/>
              </a:rPr>
              <a:t>Peter.J.Sheridan@frb.gov</a:t>
            </a:r>
            <a:r>
              <a:rPr lang="en-US" dirty="0" smtClean="0">
                <a:solidFill>
                  <a:srgbClr val="000000"/>
                </a:solidFill>
                <a:latin typeface="Times New Roman" panose="02020603050405020304" pitchFamily="18" charset="0"/>
                <a:cs typeface="Times New Roman" panose="02020603050405020304" pitchFamily="18" charset="0"/>
              </a:rPr>
              <a:t> </a:t>
            </a:r>
          </a:p>
          <a:p>
            <a:pPr marL="457200" lvl="1" indent="0">
              <a:buNone/>
            </a:pPr>
            <a:endParaRPr lang="en-US" dirty="0">
              <a:solidFill>
                <a:srgbClr val="000000"/>
              </a:solidFill>
              <a:latin typeface="Times New Roman" panose="02020603050405020304" pitchFamily="18" charset="0"/>
              <a:cs typeface="Times New Roman" panose="02020603050405020304" pitchFamily="18" charset="0"/>
            </a:endParaRPr>
          </a:p>
          <a:p>
            <a:pPr marL="457200" lvl="1" indent="0">
              <a:buNone/>
            </a:pPr>
            <a:r>
              <a:rPr lang="en-US" dirty="0" smtClean="0">
                <a:solidFill>
                  <a:srgbClr val="000000"/>
                </a:solidFill>
                <a:latin typeface="Times New Roman" panose="02020603050405020304" pitchFamily="18" charset="0"/>
                <a:cs typeface="Times New Roman" panose="02020603050405020304" pitchFamily="18" charset="0"/>
              </a:rPr>
              <a:t>Khalid Hasan, Senior OIG Manager, </a:t>
            </a:r>
            <a:r>
              <a:rPr lang="en-US" dirty="0">
                <a:solidFill>
                  <a:srgbClr val="000000"/>
                </a:solidFill>
                <a:latin typeface="Times New Roman" panose="02020603050405020304" pitchFamily="18" charset="0"/>
                <a:cs typeface="Times New Roman" panose="02020603050405020304" pitchFamily="18" charset="0"/>
              </a:rPr>
              <a:t>Board of Governors of the Federal Reserve System and Consumer Financial Protection </a:t>
            </a:r>
            <a:r>
              <a:rPr lang="en-US" dirty="0" smtClean="0">
                <a:solidFill>
                  <a:srgbClr val="000000"/>
                </a:solidFill>
                <a:latin typeface="Times New Roman" panose="02020603050405020304" pitchFamily="18" charset="0"/>
                <a:cs typeface="Times New Roman" panose="02020603050405020304" pitchFamily="18" charset="0"/>
              </a:rPr>
              <a:t>Bureau, </a:t>
            </a:r>
            <a:r>
              <a:rPr lang="en-US" dirty="0" smtClean="0">
                <a:solidFill>
                  <a:srgbClr val="000000"/>
                </a:solidFill>
                <a:latin typeface="Times New Roman" panose="02020603050405020304" pitchFamily="18" charset="0"/>
                <a:cs typeface="Times New Roman" panose="02020603050405020304" pitchFamily="18" charset="0"/>
                <a:hlinkClick r:id="rId3"/>
              </a:rPr>
              <a:t>Khalid.A.Hasan@frb.gov</a:t>
            </a:r>
            <a:r>
              <a:rPr lang="en-US" dirty="0" smtClean="0">
                <a:solidFill>
                  <a:srgbClr val="000000"/>
                </a:solidFill>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a:p>
            <a:pPr marL="457200" lvl="1" indent="0">
              <a:buNone/>
            </a:pPr>
            <a:endParaRPr lang="en-US" dirty="0" smtClean="0"/>
          </a:p>
          <a:p>
            <a:pPr marL="457200" lvl="1" indent="0">
              <a:buNone/>
            </a:pPr>
            <a:r>
              <a:rPr lang="en-US" dirty="0">
                <a:solidFill>
                  <a:srgbClr val="000000"/>
                </a:solidFill>
                <a:latin typeface="Times New Roman" panose="02020603050405020304" pitchFamily="18" charset="0"/>
                <a:cs typeface="Times New Roman" panose="02020603050405020304" pitchFamily="18" charset="0"/>
              </a:rPr>
              <a:t>FISMA FNR Team: </a:t>
            </a:r>
            <a:r>
              <a:rPr lang="en-US" dirty="0">
                <a:solidFill>
                  <a:srgbClr val="000000"/>
                </a:solidFill>
                <a:latin typeface="Times New Roman" panose="02020603050405020304" pitchFamily="18" charset="0"/>
                <a:cs typeface="Times New Roman" panose="02020603050405020304" pitchFamily="18" charset="0"/>
                <a:hlinkClick r:id="rId4"/>
              </a:rPr>
              <a:t>FNR.FISMA@hq.dhs.gov</a:t>
            </a:r>
            <a:endParaRPr lang="en-US" dirty="0">
              <a:solidFill>
                <a:srgbClr val="000000"/>
              </a:solidFill>
              <a:latin typeface="Times New Roman" panose="02020603050405020304" pitchFamily="18" charset="0"/>
              <a:cs typeface="Times New Roman" panose="02020603050405020304" pitchFamily="18" charset="0"/>
            </a:endParaRPr>
          </a:p>
          <a:p>
            <a:pPr marL="457200" lvl="1" indent="0">
              <a:buNone/>
            </a:pPr>
            <a:r>
              <a:rPr lang="en-US" dirty="0">
                <a:solidFill>
                  <a:srgbClr val="000000"/>
                </a:solidFill>
                <a:latin typeface="Times New Roman" panose="02020603050405020304" pitchFamily="18" charset="0"/>
                <a:cs typeface="Times New Roman" panose="02020603050405020304" pitchFamily="18" charset="0"/>
              </a:rPr>
              <a:t>CyberScope Help Desk: </a:t>
            </a:r>
            <a:r>
              <a:rPr lang="en-US" dirty="0">
                <a:solidFill>
                  <a:srgbClr val="000000"/>
                </a:solidFill>
                <a:latin typeface="Times New Roman" panose="02020603050405020304" pitchFamily="18" charset="0"/>
                <a:cs typeface="Times New Roman" panose="02020603050405020304" pitchFamily="18" charset="0"/>
                <a:hlinkClick r:id="rId5"/>
              </a:rPr>
              <a:t>CyberScopeHelp@hq.dhs.gov</a:t>
            </a:r>
            <a:r>
              <a:rPr lang="en-US" dirty="0">
                <a:solidFill>
                  <a:srgbClr val="000000"/>
                </a:solidFill>
                <a:latin typeface="Times New Roman" panose="02020603050405020304" pitchFamily="18" charset="0"/>
                <a:cs typeface="Times New Roman" panose="02020603050405020304" pitchFamily="18" charset="0"/>
              </a:rPr>
              <a:t> </a:t>
            </a:r>
          </a:p>
          <a:p>
            <a:pPr marL="457200" lvl="1" indent="0">
              <a:buNone/>
            </a:pPr>
            <a:r>
              <a:rPr lang="en-US" dirty="0">
                <a:solidFill>
                  <a:srgbClr val="000000"/>
                </a:solidFill>
                <a:latin typeface="Times New Roman" panose="02020603050405020304" pitchFamily="18" charset="0"/>
                <a:cs typeface="Times New Roman" panose="02020603050405020304" pitchFamily="18" charset="0"/>
              </a:rPr>
              <a:t>CyberScope Max Portal Page: </a:t>
            </a:r>
            <a:r>
              <a:rPr lang="en-US" dirty="0">
                <a:solidFill>
                  <a:srgbClr val="000000"/>
                </a:solidFill>
                <a:latin typeface="Times New Roman" panose="02020603050405020304" pitchFamily="18" charset="0"/>
                <a:cs typeface="Times New Roman" panose="02020603050405020304" pitchFamily="18" charset="0"/>
                <a:hlinkClick r:id="rId6"/>
              </a:rPr>
              <a:t>https://community.max.gov/x/hQIJL</a:t>
            </a:r>
            <a:r>
              <a:rPr lang="en-US" dirty="0">
                <a:solidFill>
                  <a:srgbClr val="000000"/>
                </a:solidFill>
                <a:latin typeface="Times New Roman" panose="02020603050405020304" pitchFamily="18" charset="0"/>
                <a:cs typeface="Times New Roman" panose="02020603050405020304" pitchFamily="18" charset="0"/>
              </a:rPr>
              <a:t>    </a:t>
            </a:r>
          </a:p>
          <a:p>
            <a:pPr marL="457200" lvl="1" indent="0">
              <a:buNone/>
            </a:pPr>
            <a:endParaRPr lang="en-US" dirty="0" smtClean="0">
              <a:solidFill>
                <a:srgbClr val="000000"/>
              </a:solidFill>
              <a:latin typeface="Times New Roman" panose="02020603050405020304" pitchFamily="18" charset="0"/>
              <a:cs typeface="Times New Roman" panose="02020603050405020304" pitchFamily="18" charset="0"/>
            </a:endParaRPr>
          </a:p>
          <a:p>
            <a:pPr marL="457200" lvl="1" indent="0">
              <a:buNone/>
            </a:pPr>
            <a:endParaRPr lang="en-US" dirty="0">
              <a:solidFill>
                <a:srgbClr val="000000"/>
              </a:solidFill>
              <a:latin typeface="Times New Roman" panose="02020603050405020304" pitchFamily="18" charset="0"/>
              <a:cs typeface="Times New Roman" panose="02020603050405020304" pitchFamily="18" charset="0"/>
            </a:endParaRPr>
          </a:p>
          <a:p>
            <a:pPr lvl="1"/>
            <a:endParaRPr lang="en-US" dirty="0">
              <a:solidFill>
                <a:srgbClr val="000000"/>
              </a:solidFill>
              <a:latin typeface="Times New Roman" panose="02020603050405020304" pitchFamily="18" charset="0"/>
              <a:cs typeface="Times New Roman" panose="02020603050405020304" pitchFamily="18" charset="0"/>
            </a:endParaRPr>
          </a:p>
          <a:p>
            <a:pPr lvl="1"/>
            <a:endParaRPr lang="en-US" dirty="0" smtClean="0">
              <a:solidFill>
                <a:srgbClr val="000000"/>
              </a:solidFill>
              <a:latin typeface="Times New Roman" panose="02020603050405020304" pitchFamily="18" charset="0"/>
              <a:cs typeface="Times New Roman" panose="02020603050405020304" pitchFamily="18" charset="0"/>
            </a:endParaRPr>
          </a:p>
          <a:p>
            <a:pPr lvl="1"/>
            <a:endParaRPr lang="en-US" dirty="0" smtClean="0">
              <a:solidFill>
                <a:srgbClr val="000000"/>
              </a:solidFill>
              <a:latin typeface="Times New Roman" panose="02020603050405020304" pitchFamily="18" charset="0"/>
              <a:cs typeface="Times New Roman" panose="02020603050405020304" pitchFamily="18" charset="0"/>
            </a:endParaRPr>
          </a:p>
          <a:p>
            <a:pPr lvl="1"/>
            <a:endParaRPr lang="en-US"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7"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8"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173790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5" name="Slide Number Placeholder 4"/>
          <p:cNvSpPr>
            <a:spLocks noGrp="1"/>
          </p:cNvSpPr>
          <p:nvPr>
            <p:ph type="sldNum" sz="quarter" idx="13"/>
          </p:nvPr>
        </p:nvSpPr>
        <p:spPr>
          <a:xfrm>
            <a:off x="4951754" y="6525716"/>
            <a:ext cx="1812175" cy="274320"/>
          </a:xfrm>
        </p:spPr>
        <p:txBody>
          <a:bodyPr/>
          <a:lstStyle/>
          <a:p>
            <a:fld id="{208E6449-1E61-4FC4-A922-18A04DC5A089}" type="slidenum">
              <a:rPr lang="en-US" smtClean="0"/>
              <a:t>33</a:t>
            </a:fld>
            <a:endParaRPr lang="en-US" dirty="0"/>
          </a:p>
        </p:txBody>
      </p:sp>
      <p:sp>
        <p:nvSpPr>
          <p:cNvPr id="6" name="Text Placeholder 12"/>
          <p:cNvSpPr txBox="1">
            <a:spLocks/>
          </p:cNvSpPr>
          <p:nvPr/>
        </p:nvSpPr>
        <p:spPr>
          <a:xfrm>
            <a:off x="10010775" y="6571884"/>
            <a:ext cx="2181225" cy="309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Tree>
    <p:extLst>
      <p:ext uri="{BB962C8B-B14F-4D97-AF65-F5344CB8AC3E}">
        <p14:creationId xmlns:p14="http://schemas.microsoft.com/office/powerpoint/2010/main" val="1516484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Key FISMA Responsibilities</a:t>
            </a:r>
            <a:endParaRPr lang="en-US"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4</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154" y="1036428"/>
            <a:ext cx="9624646" cy="525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Manual Operation 3"/>
          <p:cNvSpPr/>
          <p:nvPr/>
        </p:nvSpPr>
        <p:spPr>
          <a:xfrm>
            <a:off x="202223" y="5654003"/>
            <a:ext cx="1271954" cy="504092"/>
          </a:xfrm>
          <a:prstGeom prst="flowChartManualOperat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CIGIE </a:t>
            </a:r>
            <a:endParaRPr lang="en-US" sz="14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312985" y="6025662"/>
            <a:ext cx="550984"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4" name="Flowchart: Manual Operation 13"/>
          <p:cNvSpPr/>
          <p:nvPr/>
        </p:nvSpPr>
        <p:spPr>
          <a:xfrm>
            <a:off x="164123" y="4647634"/>
            <a:ext cx="1271954" cy="504092"/>
          </a:xfrm>
          <a:prstGeom prst="flowChartManualOperat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CIO Council </a:t>
            </a:r>
            <a:endParaRPr lang="en-US" sz="14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1312985" y="5017477"/>
            <a:ext cx="726830" cy="888572"/>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10285" y="2274277"/>
            <a:ext cx="1115767" cy="1172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6840" y="2274277"/>
            <a:ext cx="0" cy="239680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12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838200" y="1431386"/>
            <a:ext cx="10515600" cy="5078952"/>
          </a:xfrm>
        </p:spPr>
        <p:txBody>
          <a:bodyPr>
            <a:normAutofit/>
          </a:bodyPr>
          <a:lstStyle/>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5</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26126"/>
            <a:ext cx="3521075" cy="258532"/>
          </a:xfrm>
        </p:spPr>
        <p:txBody>
          <a:bodyPr/>
          <a:lstStyle/>
          <a:p>
            <a:r>
              <a:rPr lang="en-US" dirty="0">
                <a:latin typeface="Times New Roman" panose="02020603050405020304" pitchFamily="18" charset="0"/>
                <a:cs typeface="Times New Roman" panose="02020603050405020304" pitchFamily="18" charset="0"/>
              </a:rPr>
              <a:t>FAEC Bimonthly Meeting and Training</a:t>
            </a: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a:latin typeface="Times New Roman" panose="02020603050405020304" pitchFamily="18" charset="0"/>
                <a:cs typeface="Times New Roman" panose="02020603050405020304" pitchFamily="18" charset="0"/>
              </a:rPr>
              <a:t>June 27, 2017</a:t>
            </a:r>
          </a:p>
          <a:p>
            <a:pPr marL="0" indent="0" algn="r">
              <a:buNone/>
            </a:pPr>
            <a:endParaRPr lang="en-US" sz="12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585787" y="21250"/>
            <a:ext cx="10515600" cy="934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FISMA of 2002 vs. FISMA of 2014</a:t>
            </a:r>
            <a:endParaRPr lang="en-US" dirty="0">
              <a:latin typeface="Times New Roman" panose="02020603050405020304" pitchFamily="18" charset="0"/>
              <a:cs typeface="Times New Roman" panose="02020603050405020304" pitchFamily="18" charset="0"/>
            </a:endParaRPr>
          </a:p>
        </p:txBody>
      </p:sp>
      <p:sp>
        <p:nvSpPr>
          <p:cNvPr id="9" name="Content Placeholder 6"/>
          <p:cNvSpPr txBox="1">
            <a:spLocks/>
          </p:cNvSpPr>
          <p:nvPr/>
        </p:nvSpPr>
        <p:spPr>
          <a:xfrm>
            <a:off x="152400" y="2025649"/>
            <a:ext cx="5845175" cy="43751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Perform an annual independent evaluation of information security program and practices</a:t>
            </a:r>
          </a:p>
          <a:p>
            <a:pPr lvl="1"/>
            <a:r>
              <a:rPr lang="en-US" dirty="0" smtClean="0">
                <a:latin typeface="Times New Roman" panose="02020603050405020304" pitchFamily="18" charset="0"/>
                <a:cs typeface="Times New Roman" panose="02020603050405020304" pitchFamily="18" charset="0"/>
              </a:rPr>
              <a:t>Testing effectiveness of policies and procedures for subset of systems</a:t>
            </a:r>
          </a:p>
          <a:p>
            <a:pPr lvl="1"/>
            <a:r>
              <a:rPr lang="en-US" dirty="0" smtClean="0">
                <a:latin typeface="Times New Roman" panose="02020603050405020304" pitchFamily="18" charset="0"/>
                <a:cs typeface="Times New Roman" panose="02020603050405020304" pitchFamily="18" charset="0"/>
              </a:rPr>
              <a:t>An assessment of </a:t>
            </a:r>
            <a:r>
              <a:rPr lang="en-US" b="1" u="sng" dirty="0" smtClean="0">
                <a:latin typeface="Times New Roman" panose="02020603050405020304" pitchFamily="18" charset="0"/>
                <a:cs typeface="Times New Roman" panose="02020603050405020304" pitchFamily="18" charset="0"/>
              </a:rPr>
              <a:t>compliance </a:t>
            </a:r>
            <a:r>
              <a:rPr lang="en-US" dirty="0" smtClean="0">
                <a:latin typeface="Times New Roman" panose="02020603050405020304" pitchFamily="18" charset="0"/>
                <a:cs typeface="Times New Roman" panose="02020603050405020304" pitchFamily="18" charset="0"/>
              </a:rPr>
              <a:t>with FISMA and related policies, procedures, standards, and guidelines </a:t>
            </a:r>
            <a:endParaRPr lang="en-US" dirty="0">
              <a:latin typeface="Times New Roman" panose="02020603050405020304" pitchFamily="18" charset="0"/>
              <a:cs typeface="Times New Roman" panose="02020603050405020304" pitchFamily="18" charset="0"/>
            </a:endParaRPr>
          </a:p>
        </p:txBody>
      </p:sp>
      <p:sp>
        <p:nvSpPr>
          <p:cNvPr id="12" name="Text Placeholder 5"/>
          <p:cNvSpPr txBox="1">
            <a:spLocks/>
          </p:cNvSpPr>
          <p:nvPr/>
        </p:nvSpPr>
        <p:spPr>
          <a:xfrm>
            <a:off x="685800" y="1120060"/>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latin typeface="Times New Roman" panose="02020603050405020304" pitchFamily="18" charset="0"/>
                <a:cs typeface="Times New Roman" panose="02020603050405020304" pitchFamily="18" charset="0"/>
              </a:rPr>
              <a:t>FISMA of 2002		</a:t>
            </a:r>
            <a:r>
              <a:rPr lang="en-US" dirty="0" smtClean="0"/>
              <a:t>	</a:t>
            </a:r>
            <a:endParaRPr lang="en-US" dirty="0"/>
          </a:p>
        </p:txBody>
      </p:sp>
      <p:sp>
        <p:nvSpPr>
          <p:cNvPr id="13" name="Text Placeholder 7"/>
          <p:cNvSpPr txBox="1">
            <a:spLocks/>
          </p:cNvSpPr>
          <p:nvPr/>
        </p:nvSpPr>
        <p:spPr>
          <a:xfrm>
            <a:off x="6172200" y="1147345"/>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rgbClr val="000000"/>
                </a:solidFill>
                <a:latin typeface="Times New Roman" panose="02020603050405020304" pitchFamily="18" charset="0"/>
                <a:cs typeface="Times New Roman" panose="02020603050405020304" pitchFamily="18" charset="0"/>
              </a:rPr>
              <a:t>FISMA of 2014</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4" name="Content Placeholder 8"/>
          <p:cNvSpPr txBox="1">
            <a:spLocks/>
          </p:cNvSpPr>
          <p:nvPr/>
        </p:nvSpPr>
        <p:spPr>
          <a:xfrm>
            <a:off x="6172200" y="1971833"/>
            <a:ext cx="5867400" cy="43751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0000"/>
                </a:solidFill>
                <a:latin typeface="Times New Roman" panose="02020603050405020304" pitchFamily="18" charset="0"/>
                <a:cs typeface="Times New Roman" panose="02020603050405020304" pitchFamily="18" charset="0"/>
              </a:rPr>
              <a:t>Perform an annual independent evaluation of information security program and practices</a:t>
            </a:r>
          </a:p>
          <a:p>
            <a:pPr lvl="1"/>
            <a:r>
              <a:rPr lang="en-US" dirty="0" smtClean="0">
                <a:solidFill>
                  <a:srgbClr val="000000"/>
                </a:solidFill>
                <a:latin typeface="Times New Roman" panose="02020603050405020304" pitchFamily="18" charset="0"/>
                <a:cs typeface="Times New Roman" panose="02020603050405020304" pitchFamily="18" charset="0"/>
              </a:rPr>
              <a:t>Testing effectiveness of policies and procedures for subset of systems</a:t>
            </a:r>
          </a:p>
          <a:p>
            <a:pPr lvl="1"/>
            <a:r>
              <a:rPr lang="en-US" dirty="0" smtClean="0">
                <a:solidFill>
                  <a:srgbClr val="000000"/>
                </a:solidFill>
                <a:latin typeface="Times New Roman" panose="02020603050405020304" pitchFamily="18" charset="0"/>
                <a:cs typeface="Times New Roman" panose="02020603050405020304" pitchFamily="18" charset="0"/>
              </a:rPr>
              <a:t>An assessment of </a:t>
            </a:r>
            <a:r>
              <a:rPr lang="en-US" b="1" u="sng" dirty="0" smtClean="0">
                <a:solidFill>
                  <a:srgbClr val="000000"/>
                </a:solidFill>
                <a:latin typeface="Times New Roman" panose="02020603050405020304" pitchFamily="18" charset="0"/>
                <a:cs typeface="Times New Roman" panose="02020603050405020304" pitchFamily="18" charset="0"/>
              </a:rPr>
              <a:t>the effectiveness</a:t>
            </a:r>
            <a:r>
              <a:rPr lang="en-US" dirty="0" smtClean="0">
                <a:solidFill>
                  <a:srgbClr val="000000"/>
                </a:solidFill>
                <a:latin typeface="Times New Roman" panose="02020603050405020304" pitchFamily="18" charset="0"/>
                <a:cs typeface="Times New Roman" panose="02020603050405020304" pitchFamily="18" charset="0"/>
              </a:rPr>
              <a:t> of the information security policies, procedures, and practices of the agency </a:t>
            </a:r>
          </a:p>
          <a:p>
            <a:endParaRPr lang="en-US" dirty="0"/>
          </a:p>
        </p:txBody>
      </p:sp>
    </p:spTree>
    <p:extLst>
      <p:ext uri="{BB962C8B-B14F-4D97-AF65-F5344CB8AC3E}">
        <p14:creationId xmlns:p14="http://schemas.microsoft.com/office/powerpoint/2010/main" val="2163114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Security Control Effectiveness</a:t>
            </a:r>
            <a:endParaRPr lang="en-US" dirty="0">
              <a:latin typeface="Times New Roman" panose="02020603050405020304" pitchFamily="18" charset="0"/>
              <a:cs typeface="Times New Roman" panose="02020603050405020304" pitchFamily="18" charset="0"/>
            </a:endParaRPr>
          </a:p>
        </p:txBody>
      </p:sp>
      <p:sp>
        <p:nvSpPr>
          <p:cNvPr id="23" name="Content Placeholder 22"/>
          <p:cNvSpPr>
            <a:spLocks noGrp="1"/>
          </p:cNvSpPr>
          <p:nvPr>
            <p:ph idx="1"/>
          </p:nvPr>
        </p:nvSpPr>
        <p:spPr>
          <a:xfrm>
            <a:off x="838200" y="1473516"/>
            <a:ext cx="10515600" cy="3971320"/>
          </a:xfrm>
        </p:spPr>
        <p:txBody>
          <a:bodyPr>
            <a:normAutofit/>
          </a:bodyPr>
          <a:lstStyle/>
          <a:p>
            <a:pPr marL="0" indent="0">
              <a:buNone/>
            </a:pPr>
            <a:r>
              <a:rPr lang="en-US" sz="3600" dirty="0">
                <a:solidFill>
                  <a:srgbClr val="000000"/>
                </a:solidFill>
                <a:latin typeface="Times New Roman" panose="02020603050405020304" pitchFamily="18" charset="0"/>
                <a:cs typeface="Times New Roman" panose="02020603050405020304" pitchFamily="18" charset="0"/>
              </a:rPr>
              <a:t>Security control </a:t>
            </a:r>
            <a:r>
              <a:rPr lang="en-US" sz="3600" i="1" dirty="0">
                <a:solidFill>
                  <a:srgbClr val="000000"/>
                </a:solidFill>
                <a:latin typeface="Times New Roman" panose="02020603050405020304" pitchFamily="18" charset="0"/>
                <a:cs typeface="Times New Roman" panose="02020603050405020304" pitchFamily="18" charset="0"/>
              </a:rPr>
              <a:t>effectiveness </a:t>
            </a:r>
            <a:r>
              <a:rPr lang="en-US" sz="3600" dirty="0">
                <a:solidFill>
                  <a:srgbClr val="000000"/>
                </a:solidFill>
                <a:latin typeface="Times New Roman" panose="02020603050405020304" pitchFamily="18" charset="0"/>
                <a:cs typeface="Times New Roman" panose="02020603050405020304" pitchFamily="18" charset="0"/>
              </a:rPr>
              <a:t>addresses the extent to which the controls are </a:t>
            </a:r>
            <a:r>
              <a:rPr lang="en-US" sz="3600" dirty="0">
                <a:solidFill>
                  <a:schemeClr val="tx1">
                    <a:lumMod val="60000"/>
                    <a:lumOff val="40000"/>
                  </a:schemeClr>
                </a:solidFill>
                <a:latin typeface="Times New Roman" panose="02020603050405020304" pitchFamily="18" charset="0"/>
                <a:cs typeface="Times New Roman" panose="02020603050405020304" pitchFamily="18" charset="0"/>
              </a:rPr>
              <a:t>implemented correctly</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a:solidFill>
                  <a:schemeClr val="tx1">
                    <a:lumMod val="60000"/>
                    <a:lumOff val="40000"/>
                  </a:schemeClr>
                </a:solidFill>
                <a:latin typeface="Times New Roman" panose="02020603050405020304" pitchFamily="18" charset="0"/>
                <a:cs typeface="Times New Roman" panose="02020603050405020304" pitchFamily="18" charset="0"/>
              </a:rPr>
              <a:t>operating as intended</a:t>
            </a:r>
            <a:r>
              <a:rPr lang="en-US" sz="3600" dirty="0">
                <a:solidFill>
                  <a:srgbClr val="000000"/>
                </a:solidFill>
                <a:latin typeface="Times New Roman" panose="02020603050405020304" pitchFamily="18" charset="0"/>
                <a:cs typeface="Times New Roman" panose="02020603050405020304" pitchFamily="18" charset="0"/>
              </a:rPr>
              <a:t>, and producing the </a:t>
            </a:r>
            <a:r>
              <a:rPr lang="en-US" sz="3600" dirty="0">
                <a:solidFill>
                  <a:schemeClr val="tx1">
                    <a:lumMod val="60000"/>
                    <a:lumOff val="40000"/>
                  </a:schemeClr>
                </a:solidFill>
                <a:latin typeface="Times New Roman" panose="02020603050405020304" pitchFamily="18" charset="0"/>
                <a:cs typeface="Times New Roman" panose="02020603050405020304" pitchFamily="18" charset="0"/>
              </a:rPr>
              <a:t>desired outcome</a:t>
            </a:r>
            <a:r>
              <a:rPr lang="en-US" sz="3600" dirty="0">
                <a:solidFill>
                  <a:srgbClr val="000000"/>
                </a:solidFill>
                <a:latin typeface="Times New Roman" panose="02020603050405020304" pitchFamily="18" charset="0"/>
                <a:cs typeface="Times New Roman" panose="02020603050405020304" pitchFamily="18" charset="0"/>
              </a:rPr>
              <a:t> with respect to meeting the security requirements for the information system in its operational environment or enforcing/mediating established security </a:t>
            </a:r>
            <a:r>
              <a:rPr lang="en-US" sz="3600" dirty="0" smtClean="0">
                <a:solidFill>
                  <a:srgbClr val="000000"/>
                </a:solidFill>
                <a:latin typeface="Times New Roman" panose="02020603050405020304" pitchFamily="18" charset="0"/>
                <a:cs typeface="Times New Roman" panose="02020603050405020304" pitchFamily="18" charset="0"/>
              </a:rPr>
              <a:t>policies</a:t>
            </a:r>
            <a:endParaRPr lang="en-US" sz="3600" dirty="0">
              <a:latin typeface="Times New Roman" panose="02020603050405020304" pitchFamily="18" charset="0"/>
              <a:cs typeface="Times New Roman" panose="02020603050405020304" pitchFamily="18" charset="0"/>
            </a:endParaRPr>
          </a:p>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6</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52468"/>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7" name="TextBox 6"/>
          <p:cNvSpPr txBox="1"/>
          <p:nvPr/>
        </p:nvSpPr>
        <p:spPr>
          <a:xfrm>
            <a:off x="1760537" y="5881924"/>
            <a:ext cx="8541204"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Source:  NIST Special Publication 800-53, Rev. 4, </a:t>
            </a:r>
            <a:r>
              <a:rPr lang="en-US" sz="1200" i="1" dirty="0" smtClean="0">
                <a:latin typeface="Times New Roman" panose="02020603050405020304" pitchFamily="18" charset="0"/>
                <a:cs typeface="Times New Roman" panose="02020603050405020304" pitchFamily="18" charset="0"/>
              </a:rPr>
              <a:t>Security and Privacy Controls for Federal Information Systems and Organizations</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85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Previous Years’ FISMA Reporting Approach</a:t>
            </a:r>
          </a:p>
        </p:txBody>
      </p:sp>
      <p:sp>
        <p:nvSpPr>
          <p:cNvPr id="23" name="Content Placeholder 22"/>
          <p:cNvSpPr>
            <a:spLocks noGrp="1"/>
          </p:cNvSpPr>
          <p:nvPr>
            <p:ph idx="1"/>
          </p:nvPr>
        </p:nvSpPr>
        <p:spPr>
          <a:xfrm>
            <a:off x="838200" y="1473516"/>
            <a:ext cx="10515600" cy="5078952"/>
          </a:xfrm>
        </p:spPr>
        <p:txBody>
          <a:bodyPr>
            <a:normAutofit/>
          </a:bodyPr>
          <a:lstStyle/>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7</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10338"/>
            <a:ext cx="3521075" cy="847411"/>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7" name="Content Placeholder 2"/>
          <p:cNvSpPr txBox="1">
            <a:spLocks/>
          </p:cNvSpPr>
          <p:nvPr/>
        </p:nvSpPr>
        <p:spPr>
          <a:xfrm>
            <a:off x="446314" y="1287079"/>
            <a:ext cx="10907486" cy="5181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0000"/>
                </a:solidFill>
                <a:latin typeface="Times New Roman" panose="02020603050405020304" pitchFamily="18" charset="0"/>
                <a:cs typeface="Times New Roman" panose="02020603050405020304" pitchFamily="18" charset="0"/>
              </a:rPr>
              <a:t>FISMA reporting guidance for IGs has generally included compliance-based measures across various domains that IGs must respond to with a “Yes” or “No”</a:t>
            </a:r>
          </a:p>
          <a:p>
            <a:pPr lvl="1">
              <a:lnSpc>
                <a:spcPct val="100000"/>
              </a:lnSpc>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Information security continuous monitoring </a:t>
            </a:r>
          </a:p>
          <a:p>
            <a:pPr lvl="1">
              <a:lnSpc>
                <a:spcPct val="100000"/>
              </a:lnSpc>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Configuration management</a:t>
            </a:r>
          </a:p>
          <a:p>
            <a:pPr lvl="1">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Identity and access management</a:t>
            </a:r>
          </a:p>
          <a:p>
            <a:pPr lvl="1">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Incident response and reporting</a:t>
            </a:r>
          </a:p>
          <a:p>
            <a:pPr lvl="1">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Risk management</a:t>
            </a:r>
          </a:p>
          <a:p>
            <a:pPr lvl="1">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Security training</a:t>
            </a:r>
          </a:p>
          <a:p>
            <a:pPr lvl="1">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Plan of action and milestones</a:t>
            </a:r>
          </a:p>
          <a:p>
            <a:pPr lvl="1">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Contingency planning</a:t>
            </a:r>
          </a:p>
          <a:p>
            <a:pPr lvl="1">
              <a:buFont typeface="Wingdings" panose="05000000000000000000" pitchFamily="2" charset="2"/>
              <a:buChar char="§"/>
            </a:pPr>
            <a:r>
              <a:rPr lang="en-US" dirty="0" smtClean="0">
                <a:solidFill>
                  <a:srgbClr val="000000"/>
                </a:solidFill>
                <a:latin typeface="Times New Roman" panose="02020603050405020304" pitchFamily="18" charset="0"/>
                <a:cs typeface="Times New Roman" panose="02020603050405020304" pitchFamily="18" charset="0"/>
              </a:rPr>
              <a:t>Contractor systems</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p:txBody>
      </p:sp>
      <p:pic>
        <p:nvPicPr>
          <p:cNvPr id="9" name="Picture 8" descr="Screen Clipping"/>
          <p:cNvPicPr>
            <a:picLocks noChangeAspect="1"/>
          </p:cNvPicPr>
          <p:nvPr/>
        </p:nvPicPr>
        <p:blipFill rotWithShape="1">
          <a:blip r:embed="rId2">
            <a:extLst>
              <a:ext uri="{28A0092B-C50C-407E-A947-70E740481C1C}">
                <a14:useLocalDpi xmlns:a14="http://schemas.microsoft.com/office/drawing/2010/main" val="0"/>
              </a:ext>
            </a:extLst>
          </a:blip>
          <a:srcRect l="4364" t="5487" r="1442" b="2864"/>
          <a:stretch/>
        </p:blipFill>
        <p:spPr>
          <a:xfrm>
            <a:off x="5404199" y="3118748"/>
            <a:ext cx="6682293" cy="3298372"/>
          </a:xfrm>
          <a:prstGeom prst="rect">
            <a:avLst/>
          </a:prstGeom>
        </p:spPr>
      </p:pic>
    </p:spTree>
    <p:extLst>
      <p:ext uri="{BB962C8B-B14F-4D97-AF65-F5344CB8AC3E}">
        <p14:creationId xmlns:p14="http://schemas.microsoft.com/office/powerpoint/2010/main" val="80952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23" y="86545"/>
            <a:ext cx="11189677" cy="92212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Government-wide FISMA Compliance “Scorecard”</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(2012 – 2015)</a:t>
            </a:r>
            <a:endParaRPr lang="en-US" dirty="0">
              <a:latin typeface="Times New Roman" panose="02020603050405020304" pitchFamily="18" charset="0"/>
              <a:cs typeface="Times New Roman" panose="02020603050405020304" pitchFamily="18" charset="0"/>
            </a:endParaRPr>
          </a:p>
        </p:txBody>
      </p:sp>
      <p:sp>
        <p:nvSpPr>
          <p:cNvPr id="23" name="Content Placeholder 22"/>
          <p:cNvSpPr>
            <a:spLocks noGrp="1"/>
          </p:cNvSpPr>
          <p:nvPr>
            <p:ph idx="1"/>
          </p:nvPr>
        </p:nvSpPr>
        <p:spPr>
          <a:xfrm>
            <a:off x="838200" y="1473516"/>
            <a:ext cx="10515600" cy="5078952"/>
          </a:xfrm>
        </p:spPr>
        <p:txBody>
          <a:bodyPr>
            <a:normAutofit/>
          </a:bodyPr>
          <a:lstStyle/>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8</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52468"/>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sp>
        <p:nvSpPr>
          <p:cNvPr id="7" name="Content Placeholder 2"/>
          <p:cNvSpPr txBox="1">
            <a:spLocks/>
          </p:cNvSpPr>
          <p:nvPr/>
        </p:nvSpPr>
        <p:spPr>
          <a:xfrm>
            <a:off x="446314" y="1287079"/>
            <a:ext cx="10907486" cy="5181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p:txBody>
      </p:sp>
      <p:graphicFrame>
        <p:nvGraphicFramePr>
          <p:cNvPr id="14" name="Chart 13"/>
          <p:cNvGraphicFramePr>
            <a:graphicFrameLocks/>
          </p:cNvGraphicFramePr>
          <p:nvPr>
            <p:extLst>
              <p:ext uri="{D42A27DB-BD31-4B8C-83A1-F6EECF244321}">
                <p14:modId xmlns:p14="http://schemas.microsoft.com/office/powerpoint/2010/main" val="2742407090"/>
              </p:ext>
            </p:extLst>
          </p:nvPr>
        </p:nvGraphicFramePr>
        <p:xfrm>
          <a:off x="838201" y="1473516"/>
          <a:ext cx="10427676" cy="4483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0390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Does This Mean?</a:t>
            </a:r>
          </a:p>
        </p:txBody>
      </p:sp>
      <p:sp>
        <p:nvSpPr>
          <p:cNvPr id="23" name="Content Placeholder 22"/>
          <p:cNvSpPr>
            <a:spLocks noGrp="1"/>
          </p:cNvSpPr>
          <p:nvPr>
            <p:ph idx="1"/>
          </p:nvPr>
        </p:nvSpPr>
        <p:spPr>
          <a:xfrm>
            <a:off x="838200" y="1473516"/>
            <a:ext cx="10515600" cy="5078952"/>
          </a:xfrm>
        </p:spPr>
        <p:txBody>
          <a:bodyPr>
            <a:normAutofit/>
          </a:bodyPr>
          <a:lstStyle/>
          <a:p>
            <a:pPr marL="0" indent="0">
              <a:buNone/>
            </a:pPr>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smtClean="0">
              <a:solidFill>
                <a:srgbClr val="000000"/>
              </a:solidFill>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sp>
        <p:nvSpPr>
          <p:cNvPr id="10" name="Slide Number Placeholder 6"/>
          <p:cNvSpPr>
            <a:spLocks noGrp="1"/>
          </p:cNvSpPr>
          <p:nvPr>
            <p:ph type="sldNum" sz="quarter" idx="13"/>
          </p:nvPr>
        </p:nvSpPr>
        <p:spPr>
          <a:xfrm>
            <a:off x="4773423" y="6510338"/>
            <a:ext cx="1812175" cy="274320"/>
          </a:xfrm>
          <a:prstGeom prst="rect">
            <a:avLst/>
          </a:prstGeom>
        </p:spPr>
        <p:txBody>
          <a:bodyPr/>
          <a:lstStyle/>
          <a:p>
            <a:pPr algn="ctr"/>
            <a:fld id="{80C9F0AC-EAAF-4E90-9E8F-E623E6B29D7B}" type="slidenum">
              <a:rPr lang="en-US" sz="1200">
                <a:latin typeface="Times New Roman" panose="02020603050405020304" pitchFamily="18" charset="0"/>
                <a:cs typeface="Times New Roman" panose="02020603050405020304" pitchFamily="18" charset="0"/>
              </a:rPr>
              <a:t>9</a:t>
            </a:fld>
            <a:endParaRPr lang="en-US" sz="12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2"/>
          </p:nvPr>
        </p:nvSpPr>
        <p:spPr>
          <a:xfrm>
            <a:off x="0" y="6552468"/>
            <a:ext cx="3521075" cy="552972"/>
          </a:xfrm>
        </p:spPr>
        <p:txBody>
          <a:bodyPr/>
          <a:lstStyle/>
          <a:p>
            <a:r>
              <a:rPr lang="en-US" dirty="0">
                <a:latin typeface="Times New Roman" panose="02020603050405020304" pitchFamily="18" charset="0"/>
                <a:cs typeface="Times New Roman" panose="02020603050405020304" pitchFamily="18" charset="0"/>
              </a:rPr>
              <a:t>FAEC Bimonthly Meeting and Training</a:t>
            </a:r>
          </a:p>
          <a:p>
            <a:endParaRPr lang="en-US" dirty="0">
              <a:latin typeface="Times New Roman" panose="02020603050405020304" pitchFamily="18" charset="0"/>
              <a:cs typeface="Times New Roman" panose="02020603050405020304" pitchFamily="18" charset="0"/>
            </a:endParaRPr>
          </a:p>
        </p:txBody>
      </p:sp>
      <p:sp>
        <p:nvSpPr>
          <p:cNvPr id="11" name="Text Placeholder 12"/>
          <p:cNvSpPr>
            <a:spLocks noGrp="1"/>
          </p:cNvSpPr>
          <p:nvPr>
            <p:ph type="body" sz="quarter" idx="4294967295"/>
          </p:nvPr>
        </p:nvSpPr>
        <p:spPr>
          <a:xfrm>
            <a:off x="10010775" y="6571884"/>
            <a:ext cx="2181225" cy="309562"/>
          </a:xfrm>
          <a:prstGeom prst="rect">
            <a:avLst/>
          </a:prstGeom>
        </p:spPr>
        <p:txBody>
          <a:bodyPr/>
          <a:lstStyle/>
          <a:p>
            <a:pPr marL="0" indent="0" algn="r">
              <a:buNone/>
            </a:pPr>
            <a:r>
              <a:rPr lang="en-US" sz="1200" dirty="0">
                <a:latin typeface="Times New Roman" panose="02020603050405020304" pitchFamily="18" charset="0"/>
                <a:cs typeface="Times New Roman" panose="02020603050405020304" pitchFamily="18" charset="0"/>
              </a:rPr>
              <a:t>June 27, 2017</a:t>
            </a:r>
          </a:p>
        </p:txBody>
      </p:sp>
      <p:pic>
        <p:nvPicPr>
          <p:cNvPr id="7" name="Picture 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2895"/>
            <a:ext cx="5957707" cy="2206836"/>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97217"/>
            <a:ext cx="5957708" cy="3236240"/>
          </a:xfrm>
          <a:prstGeom prst="rect">
            <a:avLst/>
          </a:prstGeom>
        </p:spPr>
      </p:pic>
      <p:pic>
        <p:nvPicPr>
          <p:cNvPr id="12" name="Picture 11" descr="Screen Clipping"/>
          <p:cNvPicPr>
            <a:picLocks noChangeAspect="1"/>
          </p:cNvPicPr>
          <p:nvPr/>
        </p:nvPicPr>
        <p:blipFill rotWithShape="1">
          <a:blip r:embed="rId4">
            <a:extLst>
              <a:ext uri="{28A0092B-C50C-407E-A947-70E740481C1C}">
                <a14:useLocalDpi xmlns:a14="http://schemas.microsoft.com/office/drawing/2010/main" val="0"/>
              </a:ext>
            </a:extLst>
          </a:blip>
          <a:srcRect l="30954"/>
          <a:stretch/>
        </p:blipFill>
        <p:spPr>
          <a:xfrm>
            <a:off x="5957707" y="1072895"/>
            <a:ext cx="6234294" cy="3346720"/>
          </a:xfrm>
          <a:prstGeom prst="rect">
            <a:avLst/>
          </a:prstGeom>
        </p:spPr>
      </p:pic>
      <p:pic>
        <p:nvPicPr>
          <p:cNvPr id="13" name="Picture 1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108162"/>
            <a:ext cx="6081893" cy="2343272"/>
          </a:xfrm>
          <a:prstGeom prst="rect">
            <a:avLst/>
          </a:prstGeom>
        </p:spPr>
      </p:pic>
    </p:spTree>
    <p:extLst>
      <p:ext uri="{BB962C8B-B14F-4D97-AF65-F5344CB8AC3E}">
        <p14:creationId xmlns:p14="http://schemas.microsoft.com/office/powerpoint/2010/main" val="253516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nal FR">
  <a:themeElements>
    <a:clrScheme name="OIG Screen Colors">
      <a:dk1>
        <a:srgbClr val="23356B"/>
      </a:dk1>
      <a:lt1>
        <a:srgbClr val="FFFFFF"/>
      </a:lt1>
      <a:dk2>
        <a:srgbClr val="23356B"/>
      </a:dk2>
      <a:lt2>
        <a:srgbClr val="FFFFFF"/>
      </a:lt2>
      <a:accent1>
        <a:srgbClr val="C6D9F1"/>
      </a:accent1>
      <a:accent2>
        <a:srgbClr val="AC2B37"/>
      </a:accent2>
      <a:accent3>
        <a:srgbClr val="00683E"/>
      </a:accent3>
      <a:accent4>
        <a:srgbClr val="1F497D"/>
      </a:accent4>
      <a:accent5>
        <a:srgbClr val="32553B"/>
      </a:accent5>
      <a:accent6>
        <a:srgbClr val="BB9121"/>
      </a:accent6>
      <a:hlink>
        <a:srgbClr val="BB9121"/>
      </a:hlink>
      <a:folHlink>
        <a:srgbClr val="BB9121"/>
      </a:folHlink>
    </a:clrScheme>
    <a:fontScheme name="OIG Screen Fonts">
      <a:majorFont>
        <a:latin typeface="Constantia"/>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und-2-ppt-base-internal.potx" id="{8EB79907-AF6F-40BA-8E19-F33C9E6EDFA7}" vid="{79BD3B38-7DEC-4175-B2FE-C10A0389CD8D}"/>
    </a:ext>
  </a:extLst>
</a:theme>
</file>

<file path=ppt/theme/theme2.xml><?xml version="1.0" encoding="utf-8"?>
<a:theme xmlns:a="http://schemas.openxmlformats.org/drawingml/2006/main" name="Office Theme">
  <a:themeElements>
    <a:clrScheme name="OIG Screen Colors">
      <a:dk1>
        <a:srgbClr val="23356B"/>
      </a:dk1>
      <a:lt1>
        <a:srgbClr val="FFFFFF"/>
      </a:lt1>
      <a:dk2>
        <a:srgbClr val="23356B"/>
      </a:dk2>
      <a:lt2>
        <a:srgbClr val="FFFFFF"/>
      </a:lt2>
      <a:accent1>
        <a:srgbClr val="C6D9F1"/>
      </a:accent1>
      <a:accent2>
        <a:srgbClr val="AC2B37"/>
      </a:accent2>
      <a:accent3>
        <a:srgbClr val="00683E"/>
      </a:accent3>
      <a:accent4>
        <a:srgbClr val="1F497D"/>
      </a:accent4>
      <a:accent5>
        <a:srgbClr val="32553B"/>
      </a:accent5>
      <a:accent6>
        <a:srgbClr val="BB9121"/>
      </a:accent6>
      <a:hlink>
        <a:srgbClr val="BB9121"/>
      </a:hlink>
      <a:folHlink>
        <a:srgbClr val="BB912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IG Screen Colors">
      <a:dk1>
        <a:srgbClr val="23356B"/>
      </a:dk1>
      <a:lt1>
        <a:srgbClr val="FFFFFF"/>
      </a:lt1>
      <a:dk2>
        <a:srgbClr val="23356B"/>
      </a:dk2>
      <a:lt2>
        <a:srgbClr val="FFFFFF"/>
      </a:lt2>
      <a:accent1>
        <a:srgbClr val="C6D9F1"/>
      </a:accent1>
      <a:accent2>
        <a:srgbClr val="AC2B37"/>
      </a:accent2>
      <a:accent3>
        <a:srgbClr val="00683E"/>
      </a:accent3>
      <a:accent4>
        <a:srgbClr val="1F497D"/>
      </a:accent4>
      <a:accent5>
        <a:srgbClr val="32553B"/>
      </a:accent5>
      <a:accent6>
        <a:srgbClr val="BB9121"/>
      </a:accent6>
      <a:hlink>
        <a:srgbClr val="BB9121"/>
      </a:hlink>
      <a:folHlink>
        <a:srgbClr val="BB912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OIG-internal</Template>
  <TotalTime>2424</TotalTime>
  <Words>2064</Words>
  <Application>Microsoft Office PowerPoint</Application>
  <PresentationFormat>Widescreen</PresentationFormat>
  <Paragraphs>464</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Constantia</vt:lpstr>
      <vt:lpstr>Calibri</vt:lpstr>
      <vt:lpstr>Palatino Linotype</vt:lpstr>
      <vt:lpstr>Times New Roman</vt:lpstr>
      <vt:lpstr>Gill Sans MT</vt:lpstr>
      <vt:lpstr>Arial</vt:lpstr>
      <vt:lpstr>Wingdings</vt:lpstr>
      <vt:lpstr>Trebuchet MS</vt:lpstr>
      <vt:lpstr>Internal FR</vt:lpstr>
      <vt:lpstr>2017 Inspector General  FISMA Metrics</vt:lpstr>
      <vt:lpstr>Who are We?</vt:lpstr>
      <vt:lpstr>Agenda</vt:lpstr>
      <vt:lpstr>Key FISMA Responsibilities</vt:lpstr>
      <vt:lpstr>PowerPoint Presentation</vt:lpstr>
      <vt:lpstr>Security Control Effectiveness</vt:lpstr>
      <vt:lpstr>Previous Years’ FISMA Reporting Approach</vt:lpstr>
      <vt:lpstr>Government-wide FISMA Compliance “Scorecard” (2012 – 2015)</vt:lpstr>
      <vt:lpstr>What Does This Mean?</vt:lpstr>
      <vt:lpstr>Maturity Models</vt:lpstr>
      <vt:lpstr>Maturity Model Approach to FISMA Evaluations</vt:lpstr>
      <vt:lpstr>FISMA Evaluation Maturity Model</vt:lpstr>
      <vt:lpstr>Effectiveness within the Maturity Model</vt:lpstr>
      <vt:lpstr>2015 ISCM Evaluation Results</vt:lpstr>
      <vt:lpstr>Maturity Model Enhancements</vt:lpstr>
      <vt:lpstr>NIST Cybersecurity Framework (CSF)</vt:lpstr>
      <vt:lpstr>NIST CSF and Relation to FISMA Metrics</vt:lpstr>
      <vt:lpstr>Example Maturity Indicator for Risk Management</vt:lpstr>
      <vt:lpstr>Example Maturity Indicator for Configuration Management</vt:lpstr>
      <vt:lpstr>Scoring Methodology</vt:lpstr>
      <vt:lpstr>What Results are we Seeing?</vt:lpstr>
      <vt:lpstr>Agency Cybersecurity Performance Summaries</vt:lpstr>
      <vt:lpstr>Cyberscope</vt:lpstr>
      <vt:lpstr>PowerPoint Presentation</vt:lpstr>
      <vt:lpstr>Cyberscope (cont.)</vt:lpstr>
      <vt:lpstr>PowerPoint Presentation</vt:lpstr>
      <vt:lpstr>PowerPoint Presentation</vt:lpstr>
      <vt:lpstr>Cyberscope Summary</vt:lpstr>
      <vt:lpstr>Cybersecurity Executive Order</vt:lpstr>
      <vt:lpstr>OMB Implementation Guidance</vt:lpstr>
      <vt:lpstr>Potential Next Steps</vt:lpstr>
      <vt:lpstr>Points of Contact</vt:lpstr>
      <vt:lpstr>PowerPoint Presentation</vt:lpstr>
    </vt:vector>
  </TitlesOfParts>
  <Company>Federal Reserve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Messaging the Meets Most Rating</dc:title>
  <dc:creator>Jaclyn Zhu</dc:creator>
  <cp:lastModifiedBy>Khalid Hasan</cp:lastModifiedBy>
  <cp:revision>180</cp:revision>
  <dcterms:created xsi:type="dcterms:W3CDTF">2016-05-02T12:36:32Z</dcterms:created>
  <dcterms:modified xsi:type="dcterms:W3CDTF">2017-06-26T16:48:29Z</dcterms:modified>
</cp:coreProperties>
</file>