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97" r:id="rId1"/>
    <p:sldMasterId id="2147483914" r:id="rId2"/>
    <p:sldMasterId id="2147485311" r:id="rId3"/>
  </p:sldMasterIdLst>
  <p:notesMasterIdLst>
    <p:notesMasterId r:id="rId55"/>
  </p:notesMasterIdLst>
  <p:handoutMasterIdLst>
    <p:handoutMasterId r:id="rId56"/>
  </p:handoutMasterIdLst>
  <p:sldIdLst>
    <p:sldId id="669" r:id="rId4"/>
    <p:sldId id="670" r:id="rId5"/>
    <p:sldId id="428" r:id="rId6"/>
    <p:sldId id="673" r:id="rId7"/>
    <p:sldId id="762" r:id="rId8"/>
    <p:sldId id="672" r:id="rId9"/>
    <p:sldId id="674" r:id="rId10"/>
    <p:sldId id="686" r:id="rId11"/>
    <p:sldId id="731" r:id="rId12"/>
    <p:sldId id="734" r:id="rId13"/>
    <p:sldId id="758" r:id="rId14"/>
    <p:sldId id="671" r:id="rId15"/>
    <p:sldId id="675" r:id="rId16"/>
    <p:sldId id="677" r:id="rId17"/>
    <p:sldId id="569" r:id="rId18"/>
    <p:sldId id="761" r:id="rId19"/>
    <p:sldId id="729" r:id="rId20"/>
    <p:sldId id="683" r:id="rId21"/>
    <p:sldId id="685" r:id="rId22"/>
    <p:sldId id="727" r:id="rId23"/>
    <p:sldId id="701" r:id="rId24"/>
    <p:sldId id="703" r:id="rId25"/>
    <p:sldId id="723" r:id="rId26"/>
    <p:sldId id="728" r:id="rId27"/>
    <p:sldId id="724" r:id="rId28"/>
    <p:sldId id="726" r:id="rId29"/>
    <p:sldId id="732" r:id="rId30"/>
    <p:sldId id="737" r:id="rId31"/>
    <p:sldId id="736" r:id="rId32"/>
    <p:sldId id="740" r:id="rId33"/>
    <p:sldId id="749" r:id="rId34"/>
    <p:sldId id="738" r:id="rId35"/>
    <p:sldId id="739" r:id="rId36"/>
    <p:sldId id="759" r:id="rId37"/>
    <p:sldId id="741" r:id="rId38"/>
    <p:sldId id="742" r:id="rId39"/>
    <p:sldId id="750" r:id="rId40"/>
    <p:sldId id="743" r:id="rId41"/>
    <p:sldId id="744" r:id="rId42"/>
    <p:sldId id="745" r:id="rId43"/>
    <p:sldId id="751" r:id="rId44"/>
    <p:sldId id="753" r:id="rId45"/>
    <p:sldId id="747" r:id="rId46"/>
    <p:sldId id="754" r:id="rId47"/>
    <p:sldId id="752" r:id="rId48"/>
    <p:sldId id="760" r:id="rId49"/>
    <p:sldId id="567" r:id="rId50"/>
    <p:sldId id="589" r:id="rId51"/>
    <p:sldId id="590" r:id="rId52"/>
    <p:sldId id="756" r:id="rId53"/>
    <p:sldId id="757" r:id="rId54"/>
  </p:sldIdLst>
  <p:sldSz cx="12179300" cy="9134475" type="ledger"/>
  <p:notesSz cx="6881813" cy="9167813"/>
  <p:defaultTextStyle>
    <a:defPPr>
      <a:defRPr lang="en-US"/>
    </a:defPPr>
    <a:lvl1pPr algn="l" rtl="0" eaLnBrk="0" fontAlgn="base" hangingPunct="0">
      <a:spcBef>
        <a:spcPct val="0"/>
      </a:spcBef>
      <a:spcAft>
        <a:spcPct val="0"/>
      </a:spcAft>
      <a:defRPr sz="3200" kern="1200">
        <a:solidFill>
          <a:schemeClr val="tx1"/>
        </a:solidFill>
        <a:latin typeface="Times"/>
        <a:ea typeface="+mn-ea"/>
        <a:cs typeface="+mn-cs"/>
      </a:defRPr>
    </a:lvl1pPr>
    <a:lvl2pPr marL="608685" algn="l" rtl="0" eaLnBrk="0" fontAlgn="base" hangingPunct="0">
      <a:spcBef>
        <a:spcPct val="0"/>
      </a:spcBef>
      <a:spcAft>
        <a:spcPct val="0"/>
      </a:spcAft>
      <a:defRPr sz="3200" kern="1200">
        <a:solidFill>
          <a:schemeClr val="tx1"/>
        </a:solidFill>
        <a:latin typeface="Times"/>
        <a:ea typeface="+mn-ea"/>
        <a:cs typeface="+mn-cs"/>
      </a:defRPr>
    </a:lvl2pPr>
    <a:lvl3pPr marL="1217369" algn="l" rtl="0" eaLnBrk="0" fontAlgn="base" hangingPunct="0">
      <a:spcBef>
        <a:spcPct val="0"/>
      </a:spcBef>
      <a:spcAft>
        <a:spcPct val="0"/>
      </a:spcAft>
      <a:defRPr sz="3200" kern="1200">
        <a:solidFill>
          <a:schemeClr val="tx1"/>
        </a:solidFill>
        <a:latin typeface="Times"/>
        <a:ea typeface="+mn-ea"/>
        <a:cs typeface="+mn-cs"/>
      </a:defRPr>
    </a:lvl3pPr>
    <a:lvl4pPr marL="1826051" algn="l" rtl="0" eaLnBrk="0" fontAlgn="base" hangingPunct="0">
      <a:spcBef>
        <a:spcPct val="0"/>
      </a:spcBef>
      <a:spcAft>
        <a:spcPct val="0"/>
      </a:spcAft>
      <a:defRPr sz="3200" kern="1200">
        <a:solidFill>
          <a:schemeClr val="tx1"/>
        </a:solidFill>
        <a:latin typeface="Times"/>
        <a:ea typeface="+mn-ea"/>
        <a:cs typeface="+mn-cs"/>
      </a:defRPr>
    </a:lvl4pPr>
    <a:lvl5pPr marL="2434736" algn="l" rtl="0" eaLnBrk="0" fontAlgn="base" hangingPunct="0">
      <a:spcBef>
        <a:spcPct val="0"/>
      </a:spcBef>
      <a:spcAft>
        <a:spcPct val="0"/>
      </a:spcAft>
      <a:defRPr sz="3200" kern="1200">
        <a:solidFill>
          <a:schemeClr val="tx1"/>
        </a:solidFill>
        <a:latin typeface="Times"/>
        <a:ea typeface="+mn-ea"/>
        <a:cs typeface="+mn-cs"/>
      </a:defRPr>
    </a:lvl5pPr>
    <a:lvl6pPr marL="3043421" algn="l" defTabSz="1217369" rtl="0" eaLnBrk="1" latinLnBrk="0" hangingPunct="1">
      <a:defRPr sz="3200" kern="1200">
        <a:solidFill>
          <a:schemeClr val="tx1"/>
        </a:solidFill>
        <a:latin typeface="Times"/>
        <a:ea typeface="+mn-ea"/>
        <a:cs typeface="+mn-cs"/>
      </a:defRPr>
    </a:lvl6pPr>
    <a:lvl7pPr marL="3652104" algn="l" defTabSz="1217369" rtl="0" eaLnBrk="1" latinLnBrk="0" hangingPunct="1">
      <a:defRPr sz="3200" kern="1200">
        <a:solidFill>
          <a:schemeClr val="tx1"/>
        </a:solidFill>
        <a:latin typeface="Times"/>
        <a:ea typeface="+mn-ea"/>
        <a:cs typeface="+mn-cs"/>
      </a:defRPr>
    </a:lvl7pPr>
    <a:lvl8pPr marL="4260789" algn="l" defTabSz="1217369" rtl="0" eaLnBrk="1" latinLnBrk="0" hangingPunct="1">
      <a:defRPr sz="3200" kern="1200">
        <a:solidFill>
          <a:schemeClr val="tx1"/>
        </a:solidFill>
        <a:latin typeface="Times"/>
        <a:ea typeface="+mn-ea"/>
        <a:cs typeface="+mn-cs"/>
      </a:defRPr>
    </a:lvl8pPr>
    <a:lvl9pPr marL="4869472" algn="l" defTabSz="1217369" rtl="0" eaLnBrk="1" latinLnBrk="0" hangingPunct="1">
      <a:defRPr sz="32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B17"/>
    <a:srgbClr val="CC0099"/>
    <a:srgbClr val="006600"/>
    <a:srgbClr val="6600CC"/>
    <a:srgbClr val="00FF00"/>
    <a:srgbClr val="FF6600"/>
    <a:srgbClr val="CCECFF"/>
    <a:srgbClr val="CCFFFF"/>
    <a:srgbClr val="FAECA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67028" autoAdjust="0"/>
  </p:normalViewPr>
  <p:slideViewPr>
    <p:cSldViewPr snapToGrid="0">
      <p:cViewPr>
        <p:scale>
          <a:sx n="52" d="100"/>
          <a:sy n="52" d="100"/>
        </p:scale>
        <p:origin x="-1842" y="-72"/>
      </p:cViewPr>
      <p:guideLst>
        <p:guide orient="horz" pos="3095"/>
        <p:guide pos="38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varScale="1">
        <p:scale>
          <a:sx n="39" d="100"/>
          <a:sy n="39" d="100"/>
        </p:scale>
        <p:origin x="-3078" y="-132"/>
      </p:cViewPr>
      <p:guideLst>
        <p:guide orient="horz" pos="288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3600"/>
          </a:pPr>
          <a:endParaRPr lang="en-US"/>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5241289047258714E-2"/>
          <c:y val="0.17113083216307626"/>
          <c:w val="0.53952059727290158"/>
          <c:h val="0.74748730964467003"/>
        </c:manualLayout>
      </c:layout>
      <c:pie3DChart>
        <c:varyColors val="1"/>
        <c:ser>
          <c:idx val="0"/>
          <c:order val="0"/>
          <c:tx>
            <c:strRef>
              <c:f>Sheet1!$B$1</c:f>
              <c:strCache>
                <c:ptCount val="1"/>
                <c:pt idx="0">
                  <c:v>DHS FY14 Budget</c:v>
                </c:pt>
              </c:strCache>
            </c:strRef>
          </c:tx>
          <c:spPr>
            <a:effectLst>
              <a:outerShdw blurRad="152400" dist="317500" dir="5400000" sx="90000" sy="-19000" rotWithShape="0">
                <a:prstClr val="black">
                  <a:alpha val="15000"/>
                </a:prstClr>
              </a:outerShdw>
            </a:effectLst>
          </c:spPr>
          <c:dPt>
            <c:idx val="0"/>
            <c:bubble3D val="0"/>
            <c:spPr>
              <a:solidFill>
                <a:srgbClr val="006600"/>
              </a:solidFill>
              <a:effectLst>
                <a:outerShdw blurRad="152400" dist="317500" dir="5400000" sx="90000" sy="-19000" rotWithShape="0">
                  <a:prstClr val="black">
                    <a:alpha val="15000"/>
                  </a:prstClr>
                </a:outerShdw>
              </a:effectLst>
            </c:spPr>
          </c:dPt>
          <c:dPt>
            <c:idx val="1"/>
            <c:bubble3D val="0"/>
            <c:spPr>
              <a:solidFill>
                <a:srgbClr val="FF6600"/>
              </a:solidFill>
              <a:effectLst>
                <a:outerShdw blurRad="152400" dist="317500" dir="5400000" sx="90000" sy="-19000" rotWithShape="0">
                  <a:prstClr val="black">
                    <a:alpha val="15000"/>
                  </a:prstClr>
                </a:outerShdw>
              </a:effectLst>
            </c:spPr>
          </c:dPt>
          <c:dPt>
            <c:idx val="2"/>
            <c:bubble3D val="0"/>
            <c:spPr>
              <a:solidFill>
                <a:srgbClr val="FFFF00"/>
              </a:solidFill>
              <a:effectLst>
                <a:outerShdw blurRad="152400" dist="317500" dir="5400000" sx="90000" sy="-19000" rotWithShape="0">
                  <a:prstClr val="black">
                    <a:alpha val="15000"/>
                  </a:prstClr>
                </a:outerShdw>
              </a:effectLst>
            </c:spPr>
          </c:dPt>
          <c:dPt>
            <c:idx val="3"/>
            <c:bubble3D val="0"/>
            <c:spPr>
              <a:solidFill>
                <a:srgbClr val="FF0000"/>
              </a:solidFill>
              <a:effectLst>
                <a:outerShdw blurRad="152400" dist="317500" dir="5400000" sx="90000" sy="-19000" rotWithShape="0">
                  <a:prstClr val="black">
                    <a:alpha val="15000"/>
                  </a:prstClr>
                </a:outerShdw>
              </a:effectLst>
            </c:spPr>
          </c:dPt>
          <c:dLbls>
            <c:dLbl>
              <c:idx val="0"/>
              <c:layout>
                <c:manualLayout>
                  <c:x val="-0.13911276589519941"/>
                  <c:y val="-0.16073975144140837"/>
                </c:manualLayout>
              </c:layout>
              <c:tx>
                <c:rich>
                  <a:bodyPr/>
                  <a:lstStyle/>
                  <a:p>
                    <a:r>
                      <a:rPr lang="en-US" sz="3600" dirty="0" smtClean="0">
                        <a:solidFill>
                          <a:schemeClr val="bg1"/>
                        </a:solidFill>
                      </a:rPr>
                      <a:t>6</a:t>
                    </a:r>
                    <a:r>
                      <a:rPr lang="en-US" dirty="0" smtClean="0">
                        <a:solidFill>
                          <a:schemeClr val="bg1"/>
                        </a:solidFill>
                      </a:rPr>
                      <a:t>6%</a:t>
                    </a:r>
                    <a:endParaRPr lang="en-US" dirty="0">
                      <a:solidFill>
                        <a:schemeClr val="bg1"/>
                      </a:solidFill>
                    </a:endParaRPr>
                  </a:p>
                </c:rich>
              </c:tx>
              <c:showLegendKey val="0"/>
              <c:showVal val="1"/>
              <c:showCatName val="0"/>
              <c:showSerName val="0"/>
              <c:showPercent val="0"/>
              <c:showBubbleSize val="0"/>
            </c:dLbl>
            <c:dLbl>
              <c:idx val="1"/>
              <c:layout>
                <c:manualLayout>
                  <c:x val="0.13075415334403684"/>
                  <c:y val="5.6590404674993433E-2"/>
                </c:manualLayout>
              </c:layout>
              <c:tx>
                <c:rich>
                  <a:bodyPr/>
                  <a:lstStyle/>
                  <a:p>
                    <a:r>
                      <a:rPr lang="en-US" sz="3600" dirty="0" smtClean="0">
                        <a:solidFill>
                          <a:schemeClr val="bg1"/>
                        </a:solidFill>
                      </a:rPr>
                      <a:t>3</a:t>
                    </a:r>
                    <a:r>
                      <a:rPr lang="en-US" dirty="0" smtClean="0">
                        <a:solidFill>
                          <a:schemeClr val="bg1"/>
                        </a:solidFill>
                      </a:rPr>
                      <a:t>1.6%</a:t>
                    </a:r>
                    <a:endParaRPr lang="en-US" dirty="0">
                      <a:solidFill>
                        <a:schemeClr val="bg1"/>
                      </a:solidFill>
                    </a:endParaRPr>
                  </a:p>
                </c:rich>
              </c:tx>
              <c:showLegendKey val="0"/>
              <c:showVal val="1"/>
              <c:showCatName val="0"/>
              <c:showSerName val="0"/>
              <c:showPercent val="0"/>
              <c:showBubbleSize val="0"/>
            </c:dLbl>
            <c:dLbl>
              <c:idx val="2"/>
              <c:layout>
                <c:manualLayout>
                  <c:x val="-7.5574681133459123E-2"/>
                  <c:y val="-6.6095317653893912E-2"/>
                </c:manualLayout>
              </c:layout>
              <c:tx>
                <c:rich>
                  <a:bodyPr/>
                  <a:lstStyle/>
                  <a:p>
                    <a:r>
                      <a:rPr lang="en-US" sz="3600" smtClean="0"/>
                      <a:t>1</a:t>
                    </a:r>
                    <a:r>
                      <a:rPr lang="en-US" smtClean="0"/>
                      <a:t>.6%</a:t>
                    </a:r>
                    <a:endParaRPr lang="en-US" dirty="0"/>
                  </a:p>
                </c:rich>
              </c:tx>
              <c:showLegendKey val="0"/>
              <c:showVal val="1"/>
              <c:showCatName val="0"/>
              <c:showSerName val="0"/>
              <c:showPercent val="0"/>
              <c:showBubbleSize val="0"/>
            </c:dLbl>
            <c:dLbl>
              <c:idx val="3"/>
              <c:layout>
                <c:manualLayout>
                  <c:x val="8.44532084525456E-2"/>
                  <c:y val="-5.8818619988545137E-2"/>
                </c:manualLayout>
              </c:layout>
              <c:tx>
                <c:rich>
                  <a:bodyPr/>
                  <a:lstStyle/>
                  <a:p>
                    <a:r>
                      <a:rPr lang="en-US" sz="3600" dirty="0" smtClean="0"/>
                      <a:t>1/3</a:t>
                    </a:r>
                    <a:r>
                      <a:rPr lang="en-US" sz="3600" baseline="0" dirty="0" smtClean="0"/>
                      <a:t> </a:t>
                    </a:r>
                    <a:r>
                      <a:rPr lang="en-US" sz="3600" dirty="0" smtClean="0"/>
                      <a:t>%</a:t>
                    </a:r>
                    <a:endParaRPr lang="en-US" sz="3600" dirty="0"/>
                  </a:p>
                </c:rich>
              </c:tx>
              <c:dLblPos val="bestFit"/>
              <c:showLegendKey val="0"/>
              <c:showVal val="0"/>
              <c:showCatName val="0"/>
              <c:showSerName val="0"/>
              <c:showPercent val="0"/>
              <c:showBubbleSize val="0"/>
            </c:dLbl>
            <c:txPr>
              <a:bodyPr/>
              <a:lstStyle/>
              <a:p>
                <a:pPr>
                  <a:defRPr sz="3600"/>
                </a:pPr>
                <a:endParaRPr lang="en-US"/>
              </a:p>
            </c:txPr>
            <c:showLegendKey val="0"/>
            <c:showVal val="1"/>
            <c:showCatName val="0"/>
            <c:showSerName val="0"/>
            <c:showPercent val="0"/>
            <c:showBubbleSize val="0"/>
            <c:showLeaderLines val="1"/>
          </c:dLbls>
          <c:cat>
            <c:strRef>
              <c:f>Sheet1!$A$2:$A$5</c:f>
              <c:strCache>
                <c:ptCount val="4"/>
                <c:pt idx="0">
                  <c:v>Total Budget = $60 Billion</c:v>
                </c:pt>
                <c:pt idx="1">
                  <c:v>Total Acquisition = $20 Billion</c:v>
                </c:pt>
                <c:pt idx="2">
                  <c:v>5% Lost to Fraud = $1 Billion</c:v>
                </c:pt>
                <c:pt idx="3">
                  <c:v>1% Lost to Fraud = $200 Million</c:v>
                </c:pt>
              </c:strCache>
            </c:strRef>
          </c:cat>
          <c:val>
            <c:numRef>
              <c:f>Sheet1!$B$2:$B$5</c:f>
              <c:numCache>
                <c:formatCode>General</c:formatCode>
                <c:ptCount val="4"/>
                <c:pt idx="0">
                  <c:v>40</c:v>
                </c:pt>
                <c:pt idx="1">
                  <c:v>19</c:v>
                </c:pt>
                <c:pt idx="2">
                  <c:v>0.8</c:v>
                </c:pt>
                <c:pt idx="3">
                  <c:v>0.2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4642508233371645"/>
          <c:y val="0.15910554766923329"/>
          <c:w val="0.43612150287630402"/>
          <c:h val="0.64225978979366516"/>
        </c:manualLayout>
      </c:layout>
      <c:overlay val="0"/>
      <c:txPr>
        <a:bodyPr/>
        <a:lstStyle/>
        <a:p>
          <a:pPr>
            <a:defRPr sz="28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hdr" sz="quarter"/>
          </p:nvPr>
        </p:nvSpPr>
        <p:spPr bwMode="auto">
          <a:xfrm>
            <a:off x="0" y="1"/>
            <a:ext cx="2981700" cy="458078"/>
          </a:xfrm>
          <a:prstGeom prst="rect">
            <a:avLst/>
          </a:prstGeom>
          <a:noFill/>
          <a:ln>
            <a:noFill/>
          </a:ln>
          <a:effectLst/>
          <a:extLst/>
        </p:spPr>
        <p:txBody>
          <a:bodyPr vert="horz" wrap="square" lIns="91893" tIns="45947" rIns="91893" bIns="45947" numCol="1" anchor="t" anchorCtr="0" compatLnSpc="1">
            <a:prstTxWarp prst="textNoShape">
              <a:avLst/>
            </a:prstTxWarp>
          </a:bodyPr>
          <a:lstStyle>
            <a:lvl1pPr defTabSz="918037">
              <a:defRPr sz="1200">
                <a:latin typeface="Times" pitchFamily="18" charset="0"/>
              </a:defRPr>
            </a:lvl1pPr>
          </a:lstStyle>
          <a:p>
            <a:pPr>
              <a:defRPr/>
            </a:pPr>
            <a:endParaRPr lang="en-US"/>
          </a:p>
        </p:txBody>
      </p:sp>
      <p:sp>
        <p:nvSpPr>
          <p:cNvPr id="23555" name="Rectangle 1027"/>
          <p:cNvSpPr>
            <a:spLocks noGrp="1" noChangeArrowheads="1"/>
          </p:cNvSpPr>
          <p:nvPr>
            <p:ph type="dt" sz="quarter" idx="1"/>
          </p:nvPr>
        </p:nvSpPr>
        <p:spPr bwMode="auto">
          <a:xfrm>
            <a:off x="3900113" y="1"/>
            <a:ext cx="2981700" cy="458078"/>
          </a:xfrm>
          <a:prstGeom prst="rect">
            <a:avLst/>
          </a:prstGeom>
          <a:noFill/>
          <a:ln>
            <a:noFill/>
          </a:ln>
          <a:effectLst/>
          <a:extLst/>
        </p:spPr>
        <p:txBody>
          <a:bodyPr vert="horz" wrap="square" lIns="91893" tIns="45947" rIns="91893" bIns="45947" numCol="1" anchor="t" anchorCtr="0" compatLnSpc="1">
            <a:prstTxWarp prst="textNoShape">
              <a:avLst/>
            </a:prstTxWarp>
          </a:bodyPr>
          <a:lstStyle>
            <a:lvl1pPr algn="r" defTabSz="918037">
              <a:defRPr sz="1200">
                <a:latin typeface="Times" pitchFamily="18" charset="0"/>
              </a:defRPr>
            </a:lvl1pPr>
          </a:lstStyle>
          <a:p>
            <a:pPr>
              <a:defRPr/>
            </a:pPr>
            <a:endParaRPr lang="en-US"/>
          </a:p>
        </p:txBody>
      </p:sp>
      <p:sp>
        <p:nvSpPr>
          <p:cNvPr id="23556" name="Rectangle 1028"/>
          <p:cNvSpPr>
            <a:spLocks noGrp="1" noChangeArrowheads="1"/>
          </p:cNvSpPr>
          <p:nvPr>
            <p:ph type="ftr" sz="quarter" idx="2"/>
          </p:nvPr>
        </p:nvSpPr>
        <p:spPr bwMode="auto">
          <a:xfrm>
            <a:off x="0" y="8709736"/>
            <a:ext cx="2981700" cy="458077"/>
          </a:xfrm>
          <a:prstGeom prst="rect">
            <a:avLst/>
          </a:prstGeom>
          <a:noFill/>
          <a:ln>
            <a:noFill/>
          </a:ln>
          <a:effectLst/>
          <a:extLst/>
        </p:spPr>
        <p:txBody>
          <a:bodyPr vert="horz" wrap="square" lIns="91893" tIns="45947" rIns="91893" bIns="45947" numCol="1" anchor="b" anchorCtr="0" compatLnSpc="1">
            <a:prstTxWarp prst="textNoShape">
              <a:avLst/>
            </a:prstTxWarp>
          </a:bodyPr>
          <a:lstStyle>
            <a:lvl1pPr defTabSz="918037">
              <a:defRPr sz="1200">
                <a:latin typeface="Times" pitchFamily="18" charset="0"/>
              </a:defRPr>
            </a:lvl1pPr>
          </a:lstStyle>
          <a:p>
            <a:pPr>
              <a:defRPr/>
            </a:pPr>
            <a:endParaRPr lang="en-US"/>
          </a:p>
        </p:txBody>
      </p:sp>
      <p:sp>
        <p:nvSpPr>
          <p:cNvPr id="23557" name="Rectangle 1029"/>
          <p:cNvSpPr>
            <a:spLocks noGrp="1" noChangeArrowheads="1"/>
          </p:cNvSpPr>
          <p:nvPr>
            <p:ph type="sldNum" sz="quarter" idx="3"/>
          </p:nvPr>
        </p:nvSpPr>
        <p:spPr bwMode="auto">
          <a:xfrm>
            <a:off x="3900113" y="8709736"/>
            <a:ext cx="2981700" cy="458077"/>
          </a:xfrm>
          <a:prstGeom prst="rect">
            <a:avLst/>
          </a:prstGeom>
          <a:noFill/>
          <a:ln>
            <a:noFill/>
          </a:ln>
          <a:effectLst/>
          <a:extLst/>
        </p:spPr>
        <p:txBody>
          <a:bodyPr vert="horz" wrap="square" lIns="91893" tIns="45947" rIns="91893" bIns="45947" numCol="1" anchor="b" anchorCtr="0" compatLnSpc="1">
            <a:prstTxWarp prst="textNoShape">
              <a:avLst/>
            </a:prstTxWarp>
          </a:bodyPr>
          <a:lstStyle>
            <a:lvl1pPr algn="r" defTabSz="918037">
              <a:defRPr sz="1200">
                <a:latin typeface="Times" pitchFamily="18" charset="0"/>
              </a:defRPr>
            </a:lvl1pPr>
          </a:lstStyle>
          <a:p>
            <a:pPr>
              <a:defRPr/>
            </a:pPr>
            <a:fld id="{635CA8DE-6F27-437A-B995-624F1586663F}" type="slidenum">
              <a:rPr lang="en-US"/>
              <a:pPr>
                <a:defRPr/>
              </a:pPr>
              <a:t>‹#›</a:t>
            </a:fld>
            <a:endParaRPr lang="en-US"/>
          </a:p>
        </p:txBody>
      </p:sp>
    </p:spTree>
    <p:extLst>
      <p:ext uri="{BB962C8B-B14F-4D97-AF65-F5344CB8AC3E}">
        <p14:creationId xmlns:p14="http://schemas.microsoft.com/office/powerpoint/2010/main" val="28198973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2981700" cy="458078"/>
          </a:xfrm>
          <a:prstGeom prst="rect">
            <a:avLst/>
          </a:prstGeom>
          <a:noFill/>
          <a:ln>
            <a:noFill/>
          </a:ln>
          <a:effectLst/>
          <a:extLst/>
        </p:spPr>
        <p:txBody>
          <a:bodyPr vert="horz" wrap="square" lIns="91893" tIns="45947" rIns="91893" bIns="45947" numCol="1" anchor="t" anchorCtr="0" compatLnSpc="1">
            <a:prstTxWarp prst="textNoShape">
              <a:avLst/>
            </a:prstTxWarp>
          </a:bodyPr>
          <a:lstStyle>
            <a:lvl1pPr defTabSz="918037">
              <a:defRPr sz="1200">
                <a:latin typeface="Times" pitchFamily="18" charset="0"/>
              </a:defRPr>
            </a:lvl1pPr>
          </a:lstStyle>
          <a:p>
            <a:pPr>
              <a:defRPr/>
            </a:pPr>
            <a:endParaRPr lang="en-US"/>
          </a:p>
        </p:txBody>
      </p:sp>
      <p:sp>
        <p:nvSpPr>
          <p:cNvPr id="9219" name="Rectangle 3"/>
          <p:cNvSpPr>
            <a:spLocks noGrp="1" noChangeArrowheads="1"/>
          </p:cNvSpPr>
          <p:nvPr>
            <p:ph type="dt" idx="1"/>
          </p:nvPr>
        </p:nvSpPr>
        <p:spPr bwMode="auto">
          <a:xfrm>
            <a:off x="3900113" y="1"/>
            <a:ext cx="2981700" cy="458078"/>
          </a:xfrm>
          <a:prstGeom prst="rect">
            <a:avLst/>
          </a:prstGeom>
          <a:noFill/>
          <a:ln>
            <a:noFill/>
          </a:ln>
          <a:effectLst/>
          <a:extLst/>
        </p:spPr>
        <p:txBody>
          <a:bodyPr vert="horz" wrap="square" lIns="91893" tIns="45947" rIns="91893" bIns="45947" numCol="1" anchor="t" anchorCtr="0" compatLnSpc="1">
            <a:prstTxWarp prst="textNoShape">
              <a:avLst/>
            </a:prstTxWarp>
          </a:bodyPr>
          <a:lstStyle>
            <a:lvl1pPr algn="r" defTabSz="918037">
              <a:defRPr sz="1200">
                <a:latin typeface="Times" pitchFamily="18" charset="0"/>
              </a:defRPr>
            </a:lvl1pPr>
          </a:lstStyle>
          <a:p>
            <a:pPr>
              <a:defRPr/>
            </a:pPr>
            <a:endParaRPr lang="en-US"/>
          </a:p>
        </p:txBody>
      </p:sp>
      <p:sp>
        <p:nvSpPr>
          <p:cNvPr id="89092" name="Rectangle 4"/>
          <p:cNvSpPr>
            <a:spLocks noGrp="1" noRot="1" noChangeAspect="1" noChangeArrowheads="1" noTextEdit="1"/>
          </p:cNvSpPr>
          <p:nvPr>
            <p:ph type="sldImg" idx="2"/>
          </p:nvPr>
        </p:nvSpPr>
        <p:spPr bwMode="auto">
          <a:xfrm>
            <a:off x="1147763" y="685800"/>
            <a:ext cx="4586287" cy="3440113"/>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16843" y="4355649"/>
            <a:ext cx="5048131" cy="4125829"/>
          </a:xfrm>
          <a:prstGeom prst="rect">
            <a:avLst/>
          </a:prstGeom>
          <a:noFill/>
          <a:ln>
            <a:noFill/>
          </a:ln>
          <a:effectLst/>
          <a:extLst/>
        </p:spPr>
        <p:txBody>
          <a:bodyPr vert="horz" wrap="square" lIns="91893" tIns="45947" rIns="91893" bIns="459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709736"/>
            <a:ext cx="2981700" cy="458077"/>
          </a:xfrm>
          <a:prstGeom prst="rect">
            <a:avLst/>
          </a:prstGeom>
          <a:noFill/>
          <a:ln>
            <a:noFill/>
          </a:ln>
          <a:effectLst/>
          <a:extLst/>
        </p:spPr>
        <p:txBody>
          <a:bodyPr vert="horz" wrap="square" lIns="91893" tIns="45947" rIns="91893" bIns="45947" numCol="1" anchor="b" anchorCtr="0" compatLnSpc="1">
            <a:prstTxWarp prst="textNoShape">
              <a:avLst/>
            </a:prstTxWarp>
          </a:bodyPr>
          <a:lstStyle>
            <a:lvl1pPr defTabSz="918037">
              <a:defRPr sz="1200">
                <a:latin typeface="Times" pitchFamily="18" charset="0"/>
              </a:defRPr>
            </a:lvl1pPr>
          </a:lstStyle>
          <a:p>
            <a:pPr>
              <a:defRPr/>
            </a:pPr>
            <a:endParaRPr lang="en-US"/>
          </a:p>
        </p:txBody>
      </p:sp>
      <p:sp>
        <p:nvSpPr>
          <p:cNvPr id="9223" name="Rectangle 7"/>
          <p:cNvSpPr>
            <a:spLocks noGrp="1" noChangeArrowheads="1"/>
          </p:cNvSpPr>
          <p:nvPr>
            <p:ph type="sldNum" sz="quarter" idx="5"/>
          </p:nvPr>
        </p:nvSpPr>
        <p:spPr bwMode="auto">
          <a:xfrm>
            <a:off x="3900113" y="8709736"/>
            <a:ext cx="2981700" cy="458077"/>
          </a:xfrm>
          <a:prstGeom prst="rect">
            <a:avLst/>
          </a:prstGeom>
          <a:noFill/>
          <a:ln>
            <a:noFill/>
          </a:ln>
          <a:effectLst/>
          <a:extLst/>
        </p:spPr>
        <p:txBody>
          <a:bodyPr vert="horz" wrap="square" lIns="91893" tIns="45947" rIns="91893" bIns="45947" numCol="1" anchor="b" anchorCtr="0" compatLnSpc="1">
            <a:prstTxWarp prst="textNoShape">
              <a:avLst/>
            </a:prstTxWarp>
          </a:bodyPr>
          <a:lstStyle>
            <a:lvl1pPr algn="r" defTabSz="918037">
              <a:defRPr sz="1200">
                <a:latin typeface="Times" pitchFamily="18" charset="0"/>
              </a:defRPr>
            </a:lvl1pPr>
          </a:lstStyle>
          <a:p>
            <a:pPr>
              <a:defRPr/>
            </a:pPr>
            <a:fld id="{A40E1F51-6369-4CEC-BA86-4CDA07F7DBB7}" type="slidenum">
              <a:rPr lang="en-US"/>
              <a:pPr>
                <a:defRPr/>
              </a:pPr>
              <a:t>‹#›</a:t>
            </a:fld>
            <a:endParaRPr lang="en-US"/>
          </a:p>
        </p:txBody>
      </p:sp>
    </p:spTree>
    <p:extLst>
      <p:ext uri="{BB962C8B-B14F-4D97-AF65-F5344CB8AC3E}">
        <p14:creationId xmlns:p14="http://schemas.microsoft.com/office/powerpoint/2010/main" val="213498634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600" kern="1200">
        <a:solidFill>
          <a:schemeClr val="tx1"/>
        </a:solidFill>
        <a:latin typeface="Times" pitchFamily="18" charset="0"/>
        <a:ea typeface="+mn-ea"/>
        <a:cs typeface="+mn-cs"/>
      </a:defRPr>
    </a:lvl1pPr>
    <a:lvl2pPr marL="608685" algn="l" rtl="0" eaLnBrk="0" fontAlgn="base" hangingPunct="0">
      <a:spcBef>
        <a:spcPct val="30000"/>
      </a:spcBef>
      <a:spcAft>
        <a:spcPct val="0"/>
      </a:spcAft>
      <a:defRPr sz="1600" kern="1200">
        <a:solidFill>
          <a:schemeClr val="tx1"/>
        </a:solidFill>
        <a:latin typeface="Times" pitchFamily="18" charset="0"/>
        <a:ea typeface="+mn-ea"/>
        <a:cs typeface="+mn-cs"/>
      </a:defRPr>
    </a:lvl2pPr>
    <a:lvl3pPr marL="1217369" algn="l" rtl="0" eaLnBrk="0" fontAlgn="base" hangingPunct="0">
      <a:spcBef>
        <a:spcPct val="30000"/>
      </a:spcBef>
      <a:spcAft>
        <a:spcPct val="0"/>
      </a:spcAft>
      <a:defRPr sz="1600" kern="1200">
        <a:solidFill>
          <a:schemeClr val="tx1"/>
        </a:solidFill>
        <a:latin typeface="Times" pitchFamily="18" charset="0"/>
        <a:ea typeface="+mn-ea"/>
        <a:cs typeface="+mn-cs"/>
      </a:defRPr>
    </a:lvl3pPr>
    <a:lvl4pPr marL="1826051" algn="l" rtl="0" eaLnBrk="0" fontAlgn="base" hangingPunct="0">
      <a:spcBef>
        <a:spcPct val="30000"/>
      </a:spcBef>
      <a:spcAft>
        <a:spcPct val="0"/>
      </a:spcAft>
      <a:defRPr sz="1600" kern="1200">
        <a:solidFill>
          <a:schemeClr val="tx1"/>
        </a:solidFill>
        <a:latin typeface="Times" pitchFamily="18" charset="0"/>
        <a:ea typeface="+mn-ea"/>
        <a:cs typeface="+mn-cs"/>
      </a:defRPr>
    </a:lvl4pPr>
    <a:lvl5pPr marL="2434736" algn="l" rtl="0" eaLnBrk="0" fontAlgn="base" hangingPunct="0">
      <a:spcBef>
        <a:spcPct val="30000"/>
      </a:spcBef>
      <a:spcAft>
        <a:spcPct val="0"/>
      </a:spcAft>
      <a:defRPr sz="1600" kern="1200">
        <a:solidFill>
          <a:schemeClr val="tx1"/>
        </a:solidFill>
        <a:latin typeface="Times" pitchFamily="18" charset="0"/>
        <a:ea typeface="+mn-ea"/>
        <a:cs typeface="+mn-cs"/>
      </a:defRPr>
    </a:lvl5pPr>
    <a:lvl6pPr marL="3043421" algn="l" defTabSz="1217369" rtl="0" eaLnBrk="1" latinLnBrk="0" hangingPunct="1">
      <a:defRPr sz="1600" kern="1200">
        <a:solidFill>
          <a:schemeClr val="tx1"/>
        </a:solidFill>
        <a:latin typeface="+mn-lt"/>
        <a:ea typeface="+mn-ea"/>
        <a:cs typeface="+mn-cs"/>
      </a:defRPr>
    </a:lvl6pPr>
    <a:lvl7pPr marL="3652104" algn="l" defTabSz="1217369" rtl="0" eaLnBrk="1" latinLnBrk="0" hangingPunct="1">
      <a:defRPr sz="1600" kern="1200">
        <a:solidFill>
          <a:schemeClr val="tx1"/>
        </a:solidFill>
        <a:latin typeface="+mn-lt"/>
        <a:ea typeface="+mn-ea"/>
        <a:cs typeface="+mn-cs"/>
      </a:defRPr>
    </a:lvl7pPr>
    <a:lvl8pPr marL="4260789" algn="l" defTabSz="1217369" rtl="0" eaLnBrk="1" latinLnBrk="0" hangingPunct="1">
      <a:defRPr sz="1600" kern="1200">
        <a:solidFill>
          <a:schemeClr val="tx1"/>
        </a:solidFill>
        <a:latin typeface="+mn-lt"/>
        <a:ea typeface="+mn-ea"/>
        <a:cs typeface="+mn-cs"/>
      </a:defRPr>
    </a:lvl8pPr>
    <a:lvl9pPr marL="4869472" algn="l" defTabSz="1217369"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acquisition.gov/far/current/html/FARTOCP05.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acquisition.gov/far/current/html/Subpart%2019_15.html" TargetMode="External"/><Relationship Id="rId5" Type="http://schemas.openxmlformats.org/officeDocument/2006/relationships/hyperlink" Target="https://acquisition.gov/far/current/html/Subpart%204_6.html" TargetMode="External"/><Relationship Id="rId4" Type="http://schemas.openxmlformats.org/officeDocument/2006/relationships/hyperlink" Target="https://acquisition.gov/far/current/html/Subpart%204_12.html"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dirty="0" smtClean="0">
              <a:latin typeface="Time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r>
              <a:rPr lang="en-US" sz="1200" b="1" dirty="0" smtClean="0"/>
              <a:t>GAGAS Yellow book: 6.30, 31, 32</a:t>
            </a:r>
          </a:p>
          <a:p>
            <a:endParaRPr lang="en-US" sz="1200" b="1" dirty="0" smtClean="0"/>
          </a:p>
          <a:p>
            <a:r>
              <a:rPr lang="en-US" sz="1200" b="1" dirty="0" smtClean="0"/>
              <a:t>6.30 </a:t>
            </a:r>
            <a:r>
              <a:rPr lang="en-US" sz="1200" dirty="0" smtClean="0"/>
              <a:t>– Planning –assess risk of fraud occurring…</a:t>
            </a:r>
            <a:endParaRPr lang="en-US" sz="1200" b="1" dirty="0" smtClean="0"/>
          </a:p>
          <a:p>
            <a:r>
              <a:rPr lang="en-US" sz="1200" b="1" dirty="0" smtClean="0"/>
              <a:t>6.31 </a:t>
            </a:r>
            <a:r>
              <a:rPr lang="en-US" sz="1200" dirty="0" smtClean="0"/>
              <a:t>- …design procedures to obtain reasonable assurance of detecting any such fraud…</a:t>
            </a:r>
          </a:p>
          <a:p>
            <a:r>
              <a:rPr lang="en-US" sz="1200" b="1" dirty="0" smtClean="0"/>
              <a:t>6.32</a:t>
            </a:r>
            <a:r>
              <a:rPr lang="en-US" sz="1200" dirty="0" smtClean="0"/>
              <a:t> - …. If believe fraud… auditors should extend the audit steps and procedures, as necessary, to (1) determine whether fraud has likely occurred and (2) if so, determine its effect on the audit findings.</a:t>
            </a:r>
            <a:endParaRPr lang="en-US" sz="1200" b="1" dirty="0" smtClean="0"/>
          </a:p>
          <a:p>
            <a:endParaRPr lang="en-US" sz="1200" b="1" dirty="0" smtClean="0"/>
          </a:p>
          <a:p>
            <a:r>
              <a:rPr lang="en-US" sz="1200" b="1" dirty="0" smtClean="0"/>
              <a:t>---</a:t>
            </a:r>
          </a:p>
          <a:p>
            <a:endParaRPr lang="en-US" sz="1200" b="1" dirty="0" smtClean="0"/>
          </a:p>
          <a:p>
            <a:r>
              <a:rPr lang="en-US" sz="1200" b="1" dirty="0" smtClean="0"/>
              <a:t>6.30 </a:t>
            </a:r>
            <a:r>
              <a:rPr lang="en-US" sz="1200" dirty="0" smtClean="0"/>
              <a:t>- In planning the audit, auditors should assess risks of fraud occurring that is significant within the context of the audit objectives. Fraud involves obtaining something of value through willful misrepresentation.  Whether an act is, in fact, fraud is a determination to be made through the judicial or other adjudicative system and is beyond auditors’ professional responsibility. </a:t>
            </a:r>
          </a:p>
          <a:p>
            <a:endParaRPr lang="en-US" sz="1200" dirty="0" smtClean="0"/>
          </a:p>
          <a:p>
            <a:r>
              <a:rPr lang="en-US" sz="1200" dirty="0" smtClean="0"/>
              <a:t>Audit team members should discuss among the team fraud risks, including factors such as individuals’ incentives or pressures to commit fraud, the opportunity for fraud to occur, and rationalizations or attitudes that could allow individuals to commit fraud. Auditors should gather and assess information to identify risks of fraud that are significant within the scope of the audit objectives or that could affect the findings and conclusions. For example, auditors may obtain information through discussion with officials of the audited entity or through other means to determine the susceptibility of the program to fraud, the status of internal controls the audited entity has established to prevent and detect fraud, or the risk that officials of the audited entity could override internal control. An attitude of professional skepticism in assessing these risks assists auditors in assessing which factors or risks could significantly affect the audit objectives.</a:t>
            </a:r>
          </a:p>
          <a:p>
            <a:endParaRPr lang="en-US" sz="1200" b="1" dirty="0" smtClean="0"/>
          </a:p>
          <a:p>
            <a:r>
              <a:rPr lang="en-US" sz="1200" b="1" dirty="0" smtClean="0"/>
              <a:t>6.31 - </a:t>
            </a:r>
            <a:r>
              <a:rPr lang="en-US" sz="1200" dirty="0" smtClean="0"/>
              <a:t>When auditors identify factors or risks related to fraud that has occurred or is likely to have occurred that they believe are significant within the context of the audit objectives, they should design procedures to obtain reasonable assurance of detecting any such fraud. Assessing the risk of fraud is an ongoing process throughout the audit and relates not only to planning the audit but also to evaluating evidence obtained during the audit.</a:t>
            </a:r>
          </a:p>
          <a:p>
            <a:endParaRPr lang="en-US" sz="1200" dirty="0" smtClean="0"/>
          </a:p>
          <a:p>
            <a:r>
              <a:rPr lang="en-US" sz="1200" b="1" dirty="0" smtClean="0"/>
              <a:t>6.32 - </a:t>
            </a:r>
            <a:r>
              <a:rPr lang="en-US" sz="1200" dirty="0" smtClean="0"/>
              <a:t>When information comes to the auditors’ attention indicating that fraud, significant within the context of the audit objectives, </a:t>
            </a:r>
            <a:r>
              <a:rPr lang="en-US" sz="1200" b="1" i="1" dirty="0" smtClean="0"/>
              <a:t>may</a:t>
            </a:r>
            <a:r>
              <a:rPr lang="en-US" sz="1200" dirty="0" smtClean="0"/>
              <a:t> have occurred, auditors should extend the audit steps and procedures, as necessary, to (1) determine whether fraud has likely occurred and (2) if so, determine its effect on the audit findings. If the fraud that may have occurred is not significant within the context of the audit objectives, the auditors may conduct additional audit work as a separate engagement, or refer the matter to other parties with oversight responsibility or jurisdiction.</a:t>
            </a:r>
            <a:endParaRPr lang="en-US" dirty="0" smtClean="0">
              <a:latin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r>
              <a:rPr lang="en-US" sz="1200" b="1" dirty="0" smtClean="0"/>
              <a:t>From the really good HSAI course AQN 101 – DHS Fundamentals of Acquisition</a:t>
            </a:r>
          </a:p>
          <a:p>
            <a:endParaRPr lang="en-US" sz="1200" b="1" dirty="0" smtClean="0"/>
          </a:p>
          <a:p>
            <a:r>
              <a:rPr lang="en-US" sz="1200" b="1" dirty="0" smtClean="0"/>
              <a:t>Procurement – </a:t>
            </a:r>
          </a:p>
          <a:p>
            <a:r>
              <a:rPr lang="en-US" sz="1200" dirty="0" smtClean="0"/>
              <a:t>A procurement is basically a contractual purchase of products or services. Your procurement office requires supporting documentation (e.g. market research, Independent Government Cost Estimate (IGCE), acquisition plan) to demonstrate that you've properly planned your procurement request. In acquisition terms, a procurement consists of buying products (solutions) that already exist and are generally available to the public.</a:t>
            </a:r>
          </a:p>
          <a:p>
            <a:endParaRPr lang="en-US" sz="1200" dirty="0" smtClean="0"/>
          </a:p>
          <a:p>
            <a:r>
              <a:rPr lang="en-US" sz="1200" b="1" dirty="0" smtClean="0"/>
              <a:t>In DHS = generally $20 million or less </a:t>
            </a:r>
          </a:p>
          <a:p>
            <a:endParaRPr lang="en-US" sz="1200" dirty="0" smtClean="0"/>
          </a:p>
          <a:p>
            <a:r>
              <a:rPr lang="en-US" sz="1200" b="1" dirty="0" smtClean="0"/>
              <a:t>Acquisition</a:t>
            </a:r>
          </a:p>
          <a:p>
            <a:r>
              <a:rPr lang="en-US" sz="1200" dirty="0" smtClean="0"/>
              <a:t>An acquisition is a complex process to acquire the development of systems (products) designed to satisfy a specific set of user requirements. Acquisition is a much riskier activity than procurement, and it requires disciplined, </a:t>
            </a:r>
            <a:r>
              <a:rPr lang="en-US" sz="1200" dirty="0" err="1" smtClean="0"/>
              <a:t>crossfunctional</a:t>
            </a:r>
            <a:r>
              <a:rPr lang="en-US" sz="1200" dirty="0" smtClean="0"/>
              <a:t> program management activities, including managing risks, to ensure the desired outcome is achieved. When you think of acquisition, think "cradle to the grave"--designing, developing, buying, fielding, operating, and maintaining a solution that does not exist yet.</a:t>
            </a:r>
            <a:endParaRPr lang="en-US" dirty="0" smtClean="0">
              <a:latin typeface="Time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r>
              <a:rPr lang="en-US" sz="1200" b="1" dirty="0" smtClean="0"/>
              <a:t>Waste</a:t>
            </a:r>
            <a:r>
              <a:rPr lang="en-US" sz="1200" dirty="0" smtClean="0"/>
              <a:t> – involves the taxpayers not receiving reasonable value for money in connection with any government funded activities due to an inappropriate act or omission by players with control over or access to government resources.  Importantly, waste occurs before / below fraud and abuse and most waste does not involve a violation of law.  Rather, waste relates primarily to mismanagement, inappropriate actions, and inadequate oversight.  (Only stated 2x in the Yellow book, but never defined per se.)</a:t>
            </a:r>
          </a:p>
          <a:p>
            <a:r>
              <a:rPr lang="en-US" sz="1200" dirty="0" smtClean="0"/>
              <a:t> </a:t>
            </a:r>
          </a:p>
          <a:p>
            <a:r>
              <a:rPr lang="en-US" sz="1200" b="1" dirty="0" smtClean="0"/>
              <a:t>Abuse</a:t>
            </a:r>
            <a:r>
              <a:rPr lang="en-US" sz="1200" dirty="0" smtClean="0"/>
              <a:t> – involves behavior that is deficient or improper when compared with behavior that a prudent person would consider reasonable and necessary business practice given the facts and circumstances.  It is more a Conduct / Ethical issue. Abuse also includes misuse of authority or position for personal financial interests or those of an immediate or close family member or business associate.  </a:t>
            </a:r>
            <a:r>
              <a:rPr lang="en-US" sz="1200" i="1" dirty="0" smtClean="0"/>
              <a:t>Abuse can, but does not necessarily, involve fraud, violation of laws, regulations, or provisions of a contract or grant agreement.  (GAGAS 6.33-34, 7.21-23)</a:t>
            </a:r>
          </a:p>
          <a:p>
            <a:pPr defTabSz="914333">
              <a:defRPr/>
            </a:pPr>
            <a:endParaRPr lang="en-US" sz="1200" b="1" dirty="0" smtClean="0"/>
          </a:p>
          <a:p>
            <a:pPr defTabSz="914333">
              <a:defRPr/>
            </a:pPr>
            <a:r>
              <a:rPr lang="en-US" sz="1200" b="1" dirty="0" smtClean="0"/>
              <a:t>Fraud</a:t>
            </a:r>
            <a:r>
              <a:rPr lang="en-US" sz="1200" dirty="0" smtClean="0"/>
              <a:t> – (GAGAS) A type of </a:t>
            </a:r>
            <a:r>
              <a:rPr lang="en-US" sz="1200" b="1" dirty="0" smtClean="0"/>
              <a:t>illegal act </a:t>
            </a:r>
            <a:r>
              <a:rPr lang="en-US" sz="1200" dirty="0" smtClean="0"/>
              <a:t>involving the obtaining of something of value through </a:t>
            </a:r>
            <a:r>
              <a:rPr lang="en-US" sz="1200" b="1" i="1" dirty="0" smtClean="0"/>
              <a:t>willful misrepresentation</a:t>
            </a:r>
            <a:r>
              <a:rPr lang="en-US" sz="1200" dirty="0" smtClean="0"/>
              <a:t>.  Whether an act is, in fact, fraud is a determination to be made through the judicial or other adjudicative system, and is beyond the auditor’s professional responsibility </a:t>
            </a:r>
            <a:r>
              <a:rPr lang="en-US" sz="1200" i="1" dirty="0" smtClean="0"/>
              <a:t>to prosecute it, but it is an auditor’s responsibility to find it!</a:t>
            </a:r>
          </a:p>
          <a:p>
            <a:r>
              <a:rPr lang="en-US" sz="1200" dirty="0" smtClean="0"/>
              <a:t> </a:t>
            </a:r>
          </a:p>
          <a:p>
            <a:r>
              <a:rPr lang="en-US" sz="1200" b="1" dirty="0" smtClean="0"/>
              <a:t>Illegal Acts</a:t>
            </a:r>
            <a:r>
              <a:rPr lang="en-US" sz="1200" dirty="0" smtClean="0"/>
              <a:t> – are violations of laws or government regulations that have a direct and material effect on the determination of financial statement amounts.  </a:t>
            </a:r>
            <a:endParaRPr lang="en-US" dirty="0" smtClean="0">
              <a:latin typeface="Time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r>
              <a:rPr lang="en-US" sz="1200" dirty="0" smtClean="0"/>
              <a:t>In the </a:t>
            </a:r>
            <a:r>
              <a:rPr lang="en-US" sz="1200" b="1" dirty="0" smtClean="0"/>
              <a:t>Need phase</a:t>
            </a:r>
            <a:r>
              <a:rPr lang="en-US" sz="1200" dirty="0" smtClean="0"/>
              <a:t>, the user identifies a capability gap and documents this need in a </a:t>
            </a:r>
            <a:r>
              <a:rPr lang="en-US" sz="1200" b="1" i="1" dirty="0" smtClean="0"/>
              <a:t>Mission Needs Statement (MNS)</a:t>
            </a:r>
            <a:r>
              <a:rPr lang="en-US" sz="1200" dirty="0" smtClean="0"/>
              <a:t>, which kicks off the systems acquisition life cycle process.</a:t>
            </a:r>
          </a:p>
          <a:p>
            <a:endParaRPr lang="en-US" sz="1200" dirty="0" smtClean="0"/>
          </a:p>
          <a:p>
            <a:r>
              <a:rPr lang="en-US" sz="1200" dirty="0" smtClean="0"/>
              <a:t>In the </a:t>
            </a:r>
            <a:r>
              <a:rPr lang="en-US" sz="1200" b="1" dirty="0" smtClean="0"/>
              <a:t>Analyze/Select phase</a:t>
            </a:r>
            <a:r>
              <a:rPr lang="en-US" sz="1200" dirty="0" smtClean="0"/>
              <a:t>, a newly established program management office works with the user who drafted the MNS to explore alternative solutions for meeting the mission need, and then selects the best alternative to take forward.</a:t>
            </a:r>
          </a:p>
          <a:p>
            <a:endParaRPr lang="en-US" sz="1200" dirty="0" smtClean="0"/>
          </a:p>
          <a:p>
            <a:r>
              <a:rPr lang="en-US" sz="1200" dirty="0" smtClean="0"/>
              <a:t>In the </a:t>
            </a:r>
            <a:r>
              <a:rPr lang="en-US" sz="1200" b="1" dirty="0" smtClean="0"/>
              <a:t>Obtain phase</a:t>
            </a:r>
            <a:r>
              <a:rPr lang="en-US" sz="1200" dirty="0" smtClean="0"/>
              <a:t>, the PMO manages the </a:t>
            </a:r>
            <a:r>
              <a:rPr lang="en-US" sz="1200" b="1" i="1" dirty="0" smtClean="0"/>
              <a:t>design, development, prototyping, modeling, and testing of the system</a:t>
            </a:r>
            <a:r>
              <a:rPr lang="en-US" sz="1200" dirty="0" smtClean="0"/>
              <a:t>. The PMO may decide to start </a:t>
            </a:r>
            <a:r>
              <a:rPr lang="en-US" sz="1200" b="1" i="1" dirty="0" smtClean="0"/>
              <a:t>Low-rate Initial Production (LRIP) </a:t>
            </a:r>
            <a:r>
              <a:rPr lang="en-US" sz="1200" dirty="0" smtClean="0"/>
              <a:t>to test the manufacturing process and produce articles for operational test and evaluation by the user. The user/sponsor tests the system in an operational environment.</a:t>
            </a:r>
          </a:p>
          <a:p>
            <a:endParaRPr lang="en-US" sz="1200" dirty="0" smtClean="0"/>
          </a:p>
          <a:p>
            <a:r>
              <a:rPr lang="en-US" sz="1200" dirty="0" smtClean="0"/>
              <a:t>In the </a:t>
            </a:r>
            <a:r>
              <a:rPr lang="en-US" sz="1200" b="1" dirty="0" smtClean="0"/>
              <a:t>Produce/Deploy/Support phase</a:t>
            </a:r>
            <a:r>
              <a:rPr lang="en-US" sz="1200" dirty="0" smtClean="0"/>
              <a:t>, the PMO manages the </a:t>
            </a:r>
            <a:r>
              <a:rPr lang="en-US" sz="1200" b="1" i="1" dirty="0" smtClean="0"/>
              <a:t>full-rate production</a:t>
            </a:r>
            <a:r>
              <a:rPr lang="en-US" sz="1200" dirty="0" smtClean="0"/>
              <a:t> of the tested systems; the preparation of sites are prepared to accept the new systems, including </a:t>
            </a:r>
            <a:r>
              <a:rPr lang="en-US" sz="1200" b="1" i="1" dirty="0" smtClean="0"/>
              <a:t>training personnel </a:t>
            </a:r>
            <a:r>
              <a:rPr lang="en-US" sz="1200" dirty="0" smtClean="0"/>
              <a:t>to </a:t>
            </a:r>
            <a:r>
              <a:rPr lang="en-US" sz="1200" b="1" i="1" dirty="0" smtClean="0"/>
              <a:t>operate and maintain the equipment</a:t>
            </a:r>
            <a:r>
              <a:rPr lang="en-US" sz="1200" dirty="0" smtClean="0"/>
              <a:t>; and the deployment of the system. </a:t>
            </a:r>
          </a:p>
          <a:p>
            <a:endParaRPr lang="en-US" sz="1200" dirty="0" smtClean="0"/>
          </a:p>
          <a:p>
            <a:r>
              <a:rPr lang="en-US" sz="1200" dirty="0" smtClean="0"/>
              <a:t>Users execute their mission using the system, and use a support structure to maintain the system through its active life. Ultimately, the system must be </a:t>
            </a:r>
            <a:r>
              <a:rPr lang="en-US" sz="1200" b="1" i="1" dirty="0" smtClean="0"/>
              <a:t>disposed </a:t>
            </a:r>
            <a:r>
              <a:rPr lang="en-US" sz="1200" dirty="0" smtClean="0"/>
              <a:t>of in an environmentally conscious manner.</a:t>
            </a:r>
          </a:p>
          <a:p>
            <a:endParaRPr lang="en-US" sz="1200" dirty="0" smtClean="0"/>
          </a:p>
          <a:p>
            <a:r>
              <a:rPr lang="en-US" sz="1200" b="1" dirty="0" smtClean="0"/>
              <a:t>Acquisition Decision Events (ADEs)</a:t>
            </a:r>
          </a:p>
          <a:p>
            <a:endParaRPr lang="en-US" sz="1200" b="1" dirty="0" smtClean="0"/>
          </a:p>
          <a:p>
            <a:r>
              <a:rPr lang="en-US" sz="1200" b="1" dirty="0" smtClean="0"/>
              <a:t>ADE-0 </a:t>
            </a:r>
            <a:r>
              <a:rPr lang="en-US" sz="1200" dirty="0" smtClean="0"/>
              <a:t>-  Identify the need</a:t>
            </a:r>
          </a:p>
          <a:p>
            <a:r>
              <a:rPr lang="en-US" sz="1200" b="1" dirty="0" smtClean="0"/>
              <a:t>ADE-1 -  </a:t>
            </a:r>
            <a:r>
              <a:rPr lang="en-US" sz="1200" dirty="0" smtClean="0"/>
              <a:t>Validate the need</a:t>
            </a:r>
          </a:p>
          <a:p>
            <a:r>
              <a:rPr lang="en-US" sz="1200" b="1" dirty="0" smtClean="0"/>
              <a:t>ADE-2A  - </a:t>
            </a:r>
            <a:r>
              <a:rPr lang="en-US" sz="1200" dirty="0" smtClean="0"/>
              <a:t>Approve the program</a:t>
            </a:r>
          </a:p>
          <a:p>
            <a:r>
              <a:rPr lang="en-US" sz="1200" b="1" dirty="0" smtClean="0"/>
              <a:t>ADE-2B - </a:t>
            </a:r>
            <a:r>
              <a:rPr lang="en-US" sz="1200" dirty="0" smtClean="0"/>
              <a:t>Approve projects within the program</a:t>
            </a:r>
          </a:p>
          <a:p>
            <a:r>
              <a:rPr lang="en-US" sz="1200" b="1" dirty="0" smtClean="0"/>
              <a:t>ADE-2C - </a:t>
            </a:r>
            <a:r>
              <a:rPr lang="en-US" sz="1200" dirty="0" smtClean="0"/>
              <a:t>Approve Low Rate Initial Production</a:t>
            </a:r>
          </a:p>
          <a:p>
            <a:r>
              <a:rPr lang="en-US" sz="1200" b="1" dirty="0" smtClean="0"/>
              <a:t>ADE-3 - </a:t>
            </a:r>
            <a:r>
              <a:rPr lang="en-US" sz="1200" dirty="0" smtClean="0"/>
              <a:t>Approve Full Rate Production and deployment</a:t>
            </a:r>
            <a:endParaRPr lang="en-US" sz="1200" b="1" dirty="0" smtClean="0"/>
          </a:p>
          <a:p>
            <a:r>
              <a:rPr lang="en-US" sz="1200" b="1" dirty="0" smtClean="0"/>
              <a:t>ADE 4 (USCG) – </a:t>
            </a:r>
            <a:r>
              <a:rPr lang="en-US" sz="1200" dirty="0" smtClean="0"/>
              <a:t>Project Transition. Authorizes the project to move into sustainment and is then managed by the Support Program Manager. It is a CG unique milestone (MS).</a:t>
            </a:r>
          </a:p>
          <a:p>
            <a:endParaRPr lang="en-US" sz="1200" b="1" dirty="0" smtClean="0"/>
          </a:p>
          <a:p>
            <a:r>
              <a:rPr lang="en-US" sz="1200" b="1" dirty="0" smtClean="0"/>
              <a:t>From the really good HSAI course AQN 101 – DHS Fundamentals of Acquisition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r>
              <a:rPr lang="en-US" sz="1200" b="1" dirty="0" smtClean="0"/>
              <a:t>Preliminary Mission Needs Statement (P-MNS)</a:t>
            </a:r>
          </a:p>
          <a:p>
            <a:r>
              <a:rPr lang="en-US" sz="1200" b="1" dirty="0" smtClean="0"/>
              <a:t>---</a:t>
            </a:r>
          </a:p>
          <a:p>
            <a:r>
              <a:rPr lang="en-US" sz="1200" b="1" dirty="0" smtClean="0"/>
              <a:t>Missions Needs Statement (MNS)</a:t>
            </a:r>
          </a:p>
          <a:p>
            <a:r>
              <a:rPr lang="en-US" sz="1200" b="1" dirty="0" smtClean="0"/>
              <a:t>Capabilities Development Plan (CDP)</a:t>
            </a:r>
          </a:p>
          <a:p>
            <a:r>
              <a:rPr lang="en-US" sz="1200" b="1" dirty="0" smtClean="0"/>
              <a:t>Acquisition Plan (AP)</a:t>
            </a:r>
          </a:p>
          <a:p>
            <a:r>
              <a:rPr lang="en-US" sz="1200" b="1" dirty="0" smtClean="0"/>
              <a:t>---</a:t>
            </a:r>
          </a:p>
          <a:p>
            <a:r>
              <a:rPr lang="en-US" sz="1200" b="1" dirty="0" smtClean="0"/>
              <a:t>Acquisition Program Baseline (APB)</a:t>
            </a:r>
          </a:p>
          <a:p>
            <a:r>
              <a:rPr lang="en-US" sz="1200" b="1" dirty="0" smtClean="0"/>
              <a:t>Integrated Logistics Support Plan (ILSP)</a:t>
            </a:r>
          </a:p>
          <a:p>
            <a:r>
              <a:rPr lang="en-US" sz="1200" b="1" dirty="0" smtClean="0"/>
              <a:t>Operational Requirements Document (ORD)</a:t>
            </a:r>
          </a:p>
          <a:p>
            <a:r>
              <a:rPr lang="en-US" sz="1200" b="1" i="1" dirty="0" smtClean="0"/>
              <a:t>Life Cycle Cost Estimate (LCCE)</a:t>
            </a:r>
            <a:endParaRPr lang="en-US" sz="1200" b="1" dirty="0" smtClean="0"/>
          </a:p>
          <a:p>
            <a:r>
              <a:rPr lang="en-US" sz="1200" b="1" dirty="0" smtClean="0"/>
              <a:t>Concept of Operations (CONOPS)</a:t>
            </a:r>
          </a:p>
          <a:p>
            <a:r>
              <a:rPr lang="en-US" sz="1200" b="1" dirty="0" smtClean="0"/>
              <a:t>Analysis of Alternatives (</a:t>
            </a:r>
            <a:r>
              <a:rPr lang="en-US" sz="1200" b="1" dirty="0" err="1" smtClean="0"/>
              <a:t>AoA</a:t>
            </a:r>
            <a:r>
              <a:rPr lang="en-US" sz="1200" b="1" dirty="0" smtClean="0"/>
              <a:t>)</a:t>
            </a:r>
          </a:p>
          <a:p>
            <a:r>
              <a:rPr lang="en-US" sz="1200" b="1" dirty="0" smtClean="0"/>
              <a:t>----</a:t>
            </a:r>
          </a:p>
          <a:p>
            <a:r>
              <a:rPr lang="en-US" sz="1200" b="1" dirty="0" smtClean="0"/>
              <a:t>Test and Evaluation Master Plan (TEMP)</a:t>
            </a:r>
          </a:p>
          <a:p>
            <a:endParaRPr lang="en-US" sz="1200" b="1" i="1" dirty="0" smtClean="0"/>
          </a:p>
          <a:p>
            <a:endParaRPr lang="en-US" sz="1200" b="1" i="1" dirty="0" smtClean="0"/>
          </a:p>
          <a:p>
            <a:r>
              <a:rPr lang="en-US" sz="1200" b="1" dirty="0" smtClean="0"/>
              <a:t>From the really good HSAI course AQN 101 – DHS Fundamentals of Acquisition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pPr eaLnBrk="1" hangingPunct="1">
              <a:spcBef>
                <a:spcPct val="0"/>
              </a:spcBef>
            </a:pPr>
            <a:endParaRPr lang="en-US" dirty="0" smtClean="0">
              <a:latin typeface="Time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r>
              <a:rPr lang="en-US" baseline="0" dirty="0" smtClean="0">
                <a:latin typeface="Times"/>
              </a:rPr>
              <a:t>So this is the list of some of the most common fraud schemes. Remember…</a:t>
            </a:r>
          </a:p>
          <a:p>
            <a:pPr eaLnBrk="1" hangingPunct="1"/>
            <a:r>
              <a:rPr lang="en-US" baseline="0" dirty="0" smtClean="0">
                <a:latin typeface="Times"/>
              </a:rPr>
              <a:t> </a:t>
            </a:r>
          </a:p>
          <a:p>
            <a:pPr eaLnBrk="1" hangingPunct="1"/>
            <a:r>
              <a:rPr lang="en-US" baseline="0" dirty="0" smtClean="0">
                <a:latin typeface="Times"/>
              </a:rPr>
              <a:t>Fraud in the bid, fraud in the win, and the rest of the fraud therein!</a:t>
            </a:r>
          </a:p>
          <a:p>
            <a:pPr eaLnBrk="1" hangingPunct="1"/>
            <a:endParaRPr lang="en-US" baseline="0" dirty="0" smtClean="0">
              <a:latin typeface="Times"/>
            </a:endParaRPr>
          </a:p>
          <a:p>
            <a:pPr eaLnBrk="1" hangingPunct="1"/>
            <a:r>
              <a:rPr lang="en-US" baseline="0" dirty="0" smtClean="0">
                <a:latin typeface="Times"/>
              </a:rPr>
              <a:t>Toward the end we will note the actual LAWS that are being broken, and that folks get prosecuted for when caught implementing the schemes.</a:t>
            </a:r>
            <a:endParaRPr lang="en-US" dirty="0" smtClean="0">
              <a:latin typeface="Time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pPr defTabSz="751362">
              <a:defRPr/>
            </a:pPr>
            <a:r>
              <a:rPr lang="en-US" baseline="0" dirty="0" smtClean="0">
                <a:latin typeface="Times"/>
              </a:rPr>
              <a:t>What it really comes down to is - Fraud in the bid, fraud in the win, and the rest of the fraud therein…</a:t>
            </a:r>
            <a:endParaRPr lang="en-US" dirty="0" smtClean="0">
              <a:latin typeface="Time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endParaRPr lang="en-US" dirty="0" smtClean="0">
              <a:latin typeface="Time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r>
              <a:rPr lang="en-US" dirty="0" smtClean="0">
                <a:latin typeface="Times"/>
              </a:rPr>
              <a:t>Generally</a:t>
            </a:r>
            <a:r>
              <a:rPr lang="en-US" baseline="0" dirty="0" smtClean="0">
                <a:latin typeface="Times"/>
              </a:rPr>
              <a:t> where… </a:t>
            </a:r>
            <a:endParaRPr lang="en-US" dirty="0" smtClean="0">
              <a:latin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dirty="0" smtClean="0">
              <a:latin typeface="Time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defTabSz="914333" eaLnBrk="1" hangingPunct="1">
              <a:defRPr/>
            </a:pPr>
            <a:r>
              <a:rPr lang="en-US" sz="1200" b="1" dirty="0" smtClean="0"/>
              <a:t>Complimentary Bidding: </a:t>
            </a:r>
            <a:r>
              <a:rPr lang="en-US" sz="1200" dirty="0" smtClean="0"/>
              <a:t>occurs when some competitors agree to submit bids that are either too high to be accepted or contain special terms that will not be acceptable to the government.  Such bids are not intended to secure acceptance, but merely give the appearance of genuine competitive bidding.  Complementary bidding schemes are the most frequently occurring forms of bid rigging, and they defraud government by creating the appearance of competition to conceal secretly inflated prices.</a:t>
            </a:r>
          </a:p>
          <a:p>
            <a:pPr defTabSz="914333" eaLnBrk="1" hangingPunct="1">
              <a:defRPr/>
            </a:pPr>
            <a:endParaRPr lang="en-US" sz="1200" dirty="0" smtClean="0"/>
          </a:p>
          <a:p>
            <a:pPr defTabSz="914333" eaLnBrk="1" hangingPunct="1">
              <a:defRPr/>
            </a:pPr>
            <a:r>
              <a:rPr lang="en-US" sz="1200" b="1" dirty="0" smtClean="0"/>
              <a:t>Collusive Bidding:</a:t>
            </a:r>
            <a:r>
              <a:rPr lang="en-US" sz="1200" dirty="0" smtClean="0"/>
              <a:t> is defined as bidders secretly agreeing to submit complementary high bids to allow preselected contractors to win. Suppliers and contractors agree to prohibit or limit competition and manipulate prices to increase the amount of business available to each participant. </a:t>
            </a:r>
            <a:endParaRPr lang="en-US" sz="1200" b="1" dirty="0" smtClean="0"/>
          </a:p>
          <a:p>
            <a:pPr defTabSz="914333" eaLnBrk="1" hangingPunct="1">
              <a:defRPr/>
            </a:pPr>
            <a:endParaRPr lang="en-US" sz="1200" b="1" dirty="0" smtClean="0"/>
          </a:p>
          <a:p>
            <a:pPr defTabSz="914333" eaLnBrk="1" hangingPunct="1">
              <a:defRPr/>
            </a:pPr>
            <a:r>
              <a:rPr lang="en-US" sz="1200" b="1" dirty="0" smtClean="0"/>
              <a:t>Bid Rotation:</a:t>
            </a:r>
            <a:r>
              <a:rPr lang="en-US" sz="1200" dirty="0" smtClean="0"/>
              <a:t> In bid rotation schemes, all conspirators submit bids but take turns being the low bidder.  The terms of the rotation may vary; for example, competitors may take turns on contracts according to the size of the contract, allocating equal amounts to each conspirator or allocating volumes that correspond to the size of each conspirator company.  A strict bid rotation pattern defies the law of chance and suggests collusion is taking place.</a:t>
            </a:r>
          </a:p>
          <a:p>
            <a:pPr eaLnBrk="1" hangingPunct="1"/>
            <a:endParaRPr lang="en-US" baseline="0" dirty="0" smtClean="0">
              <a:latin typeface="Times"/>
            </a:endParaRPr>
          </a:p>
          <a:p>
            <a:pPr defTabSz="914333" eaLnBrk="1" hangingPunct="1">
              <a:defRPr/>
            </a:pPr>
            <a:r>
              <a:rPr lang="en-US" sz="1200" b="1" dirty="0" smtClean="0"/>
              <a:t>Bid Suppression:</a:t>
            </a:r>
            <a:r>
              <a:rPr lang="en-US" sz="1200" dirty="0" smtClean="0"/>
              <a:t> One or more competitors who otherwise would be expected to bid, or who have previously bid, agree to refrain from bidding or withdraw a previously submitted bid so that the designated winning competitor’s bid will be accepted.</a:t>
            </a:r>
          </a:p>
          <a:p>
            <a:pPr eaLnBrk="1" hangingPunct="1"/>
            <a:endParaRPr lang="en-US" baseline="0" dirty="0" smtClean="0">
              <a:latin typeface="Times"/>
            </a:endParaRPr>
          </a:p>
          <a:p>
            <a:pPr defTabSz="914333" eaLnBrk="1" hangingPunct="1">
              <a:defRPr/>
            </a:pPr>
            <a:r>
              <a:rPr lang="en-US" sz="1200" b="1" dirty="0" smtClean="0"/>
              <a:t>Leaking Bid Data: </a:t>
            </a:r>
            <a:r>
              <a:rPr lang="en-US" sz="1200" dirty="0" smtClean="0"/>
              <a:t>Leaking bid data is defined as contracting or other personnel involved in the process, sharing information to help a favored bidder formulate a proposal.</a:t>
            </a:r>
          </a:p>
          <a:p>
            <a:pPr defTabSz="914333" eaLnBrk="1" hangingPunct="1">
              <a:defRPr/>
            </a:pPr>
            <a:endParaRPr lang="en-US" sz="1200" dirty="0" smtClean="0"/>
          </a:p>
          <a:p>
            <a:pPr defTabSz="914333" eaLnBrk="1" hangingPunct="1">
              <a:defRPr/>
            </a:pPr>
            <a:r>
              <a:rPr lang="en-US" sz="1200" b="1" dirty="0" smtClean="0"/>
              <a:t>Rigged Specifications: </a:t>
            </a:r>
            <a:r>
              <a:rPr lang="en-US" sz="1200" dirty="0" smtClean="0"/>
              <a:t>Rigged specifications are defined as bids or proposals that contain specifications which are tailored to meet the qualifications or a particular bidder.  </a:t>
            </a:r>
          </a:p>
          <a:p>
            <a:pPr defTabSz="914333" eaLnBrk="1" hangingPunct="1">
              <a:defRPr/>
            </a:pPr>
            <a:endParaRPr lang="en-US" sz="1200" dirty="0" smtClean="0"/>
          </a:p>
          <a:p>
            <a:pPr defTabSz="914333" eaLnBrk="1" hangingPunct="1">
              <a:defRPr/>
            </a:pPr>
            <a:r>
              <a:rPr lang="en-US" sz="1200" b="1" dirty="0" smtClean="0"/>
              <a:t>Subcontracting Fraud:</a:t>
            </a:r>
            <a:r>
              <a:rPr lang="en-US" sz="1200" dirty="0" smtClean="0"/>
              <a:t> Subcontracting arrangements are often part of a bid-rigging scheme.  Competitors who agree not to bid or to submit a losing bid frequently receive subcontracts or supply contracts in exchange from the successful low bidder.  In some schemes, a low bidder will agree to withdraw its bid in favor of the next low bidder in exchange for a lucrative subcontract that divides the illegally obtained higher price between them.  Almost all forms of bid-rigging schemes have one thing in common: an agreement among some or all of bidders, which predetermines the winning bidder and limits or eliminates competition.</a:t>
            </a:r>
          </a:p>
          <a:p>
            <a:pPr defTabSz="914333" eaLnBrk="1" hangingPunct="1">
              <a:defRPr/>
            </a:pPr>
            <a:endParaRPr lang="en-US" sz="1200" dirty="0" smtClean="0"/>
          </a:p>
          <a:p>
            <a:pPr defTabSz="914333" eaLnBrk="1" hangingPunct="1">
              <a:defRPr/>
            </a:pPr>
            <a:r>
              <a:rPr lang="en-US" sz="1200" b="1" dirty="0" smtClean="0"/>
              <a:t>Unbalanced Bidding:</a:t>
            </a:r>
            <a:r>
              <a:rPr lang="en-US" sz="1200" dirty="0" smtClean="0"/>
              <a:t> is defined as contracting personnel advising a favored bidder that specific line items in a bid request will not be included in the contract and/or contracting personnel providing a favored bidder with information to meet vague or ambiguous terms in the bid request within the estimated budget.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defTabSz="914333" eaLnBrk="1" hangingPunct="1">
              <a:defRPr/>
            </a:pPr>
            <a:r>
              <a:rPr lang="en-US" sz="1200" b="1" dirty="0" smtClean="0"/>
              <a:t>Bribery &amp; Kickback: </a:t>
            </a:r>
            <a:r>
              <a:rPr lang="en-US" sz="1200" dirty="0" smtClean="0"/>
              <a:t>Occurs when a government employee or contractor accepts something of value in exchange for preferential treatment.  An example of bribery is if money is accepted in exchange for the awarding of a contract. </a:t>
            </a:r>
          </a:p>
          <a:p>
            <a:pPr eaLnBrk="1" hangingPunct="1"/>
            <a:endParaRPr lang="en-US" sz="1200" dirty="0" smtClean="0"/>
          </a:p>
          <a:p>
            <a:pPr eaLnBrk="1" hangingPunct="1"/>
            <a:r>
              <a:rPr lang="en-US" sz="1200" b="1" dirty="0" smtClean="0"/>
              <a:t>What’s the difference between a bribe and a kickback? Initial flow of the fraud…</a:t>
            </a:r>
          </a:p>
          <a:p>
            <a:pPr eaLnBrk="1" hangingPunct="1"/>
            <a:endParaRPr lang="en-US" sz="1200" dirty="0" smtClean="0"/>
          </a:p>
          <a:p>
            <a:pPr eaLnBrk="1" hangingPunct="1"/>
            <a:r>
              <a:rPr lang="en-US" sz="1200" b="1" dirty="0" smtClean="0"/>
              <a:t>Bribe </a:t>
            </a:r>
            <a:r>
              <a:rPr lang="en-US" sz="1200" dirty="0" smtClean="0"/>
              <a:t>– Kr bribes the CO</a:t>
            </a:r>
          </a:p>
          <a:p>
            <a:pPr eaLnBrk="1" hangingPunct="1"/>
            <a:r>
              <a:rPr lang="en-US" sz="1200" b="1" dirty="0" smtClean="0"/>
              <a:t>Kickback </a:t>
            </a:r>
            <a:r>
              <a:rPr lang="en-US" sz="1200" dirty="0" smtClean="0"/>
              <a:t>– CO hooks up the Kr for the kickback</a:t>
            </a:r>
            <a:endParaRPr lang="en-US" dirty="0" smtClean="0">
              <a:latin typeface="Time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rtl="0" eaLnBrk="1" fontAlgn="base" latinLnBrk="0" hangingPunct="1"/>
            <a:r>
              <a:rPr lang="en-US" sz="1200" b="1" u="sng" dirty="0" smtClean="0"/>
              <a:t>Bribery Indicators</a:t>
            </a:r>
            <a:endParaRPr lang="en-US" dirty="0" smtClean="0"/>
          </a:p>
          <a:p>
            <a:pPr rtl="0" eaLnBrk="1" fontAlgn="base" latinLnBrk="0" hangingPunct="1"/>
            <a:endParaRPr lang="en-US" sz="1200" dirty="0" smtClean="0"/>
          </a:p>
          <a:p>
            <a:pPr rtl="0" eaLnBrk="1" fontAlgn="base" latinLnBrk="0" hangingPunct="1"/>
            <a:r>
              <a:rPr lang="en-US" sz="1200" b="1" dirty="0" smtClean="0"/>
              <a:t>Corrupt recipients: </a:t>
            </a:r>
          </a:p>
          <a:p>
            <a:pPr rtl="0" eaLnBrk="1" fontAlgn="base" latinLnBrk="0" hangingPunct="1"/>
            <a:r>
              <a:rPr lang="en-US" sz="1200" dirty="0" smtClean="0"/>
              <a:t>Often spend big or pay off debts with large lump sums</a:t>
            </a:r>
            <a:endParaRPr lang="en-US" dirty="0" smtClean="0"/>
          </a:p>
          <a:p>
            <a:pPr rtl="0" eaLnBrk="1" fontAlgn="base" latinLnBrk="0" hangingPunct="1"/>
            <a:r>
              <a:rPr lang="en-US" sz="1200" dirty="0" smtClean="0"/>
              <a:t>Changes in behavior are common as individuals receiving bribes often live above their means</a:t>
            </a:r>
            <a:endParaRPr lang="en-US" dirty="0" smtClean="0"/>
          </a:p>
          <a:p>
            <a:pPr rtl="0" eaLnBrk="1" fontAlgn="base" latinLnBrk="0" hangingPunct="1"/>
            <a:r>
              <a:rPr lang="en-US" sz="1200" dirty="0" smtClean="0"/>
              <a:t>An employee suddenly begins dressing in expensive suits, driving a sports car, and taking exotic vacations</a:t>
            </a:r>
            <a:endParaRPr lang="en-US" dirty="0" smtClean="0"/>
          </a:p>
          <a:p>
            <a:pPr rtl="0" eaLnBrk="1" fontAlgn="base" latinLnBrk="0" hangingPunct="1"/>
            <a:r>
              <a:rPr lang="en-US" sz="1200" dirty="0" smtClean="0"/>
              <a:t>Corrupt recipients will often break rules or direct subordinates to ignore standard operating procedures</a:t>
            </a:r>
            <a:endParaRPr lang="en-US" dirty="0" smtClean="0"/>
          </a:p>
          <a:p>
            <a:pPr rtl="0" eaLnBrk="1" fontAlgn="base" latinLnBrk="0" hangingPunct="1"/>
            <a:endParaRPr lang="en-US" sz="1200" b="1" dirty="0" smtClean="0"/>
          </a:p>
          <a:p>
            <a:pPr rtl="0" eaLnBrk="1" fontAlgn="base" latinLnBrk="0" hangingPunct="1"/>
            <a:r>
              <a:rPr lang="en-US" sz="1200" b="1" dirty="0" smtClean="0"/>
              <a:t>Corrupt payers:</a:t>
            </a:r>
          </a:p>
          <a:p>
            <a:pPr rtl="0" eaLnBrk="1" fontAlgn="base" latinLnBrk="0" hangingPunct="1"/>
            <a:r>
              <a:rPr lang="en-US" sz="1200" dirty="0" smtClean="0"/>
              <a:t>Routinely offer inappropriate gifts or entertainment</a:t>
            </a:r>
            <a:endParaRPr lang="en-US" dirty="0" smtClean="0"/>
          </a:p>
          <a:p>
            <a:r>
              <a:rPr lang="en-US" sz="1200" dirty="0" smtClean="0"/>
              <a:t>Once the contract is in place, the quality of their product often deteriorates</a:t>
            </a:r>
            <a:endParaRPr lang="en-US" baseline="0" dirty="0" smtClean="0">
              <a:latin typeface="Times"/>
            </a:endParaRPr>
          </a:p>
          <a:p>
            <a:pPr eaLnBrk="1" hangingPunct="1"/>
            <a:endParaRPr lang="en-US" baseline="0" dirty="0" smtClean="0">
              <a:latin typeface="Times"/>
            </a:endParaRPr>
          </a:p>
          <a:p>
            <a:pPr defTabSz="914333" eaLnBrk="1" hangingPunct="1">
              <a:defRPr/>
            </a:pPr>
            <a:r>
              <a:rPr lang="en-US" sz="1200" b="1" u="sng" dirty="0" smtClean="0"/>
              <a:t>Kickback Indicators:</a:t>
            </a:r>
          </a:p>
          <a:p>
            <a:pPr defTabSz="914333" eaLnBrk="1" hangingPunct="1">
              <a:defRPr/>
            </a:pPr>
            <a:endParaRPr lang="en-US" sz="1200" b="1" u="sng" dirty="0" smtClean="0"/>
          </a:p>
          <a:p>
            <a:pPr>
              <a:buFont typeface="Arial" pitchFamily="34" charset="0"/>
              <a:buChar char="•"/>
            </a:pPr>
            <a:r>
              <a:rPr lang="en-US" dirty="0" smtClean="0"/>
              <a:t> Contractors favor specific subcontractors</a:t>
            </a:r>
          </a:p>
          <a:p>
            <a:pPr>
              <a:buFont typeface="Arial" pitchFamily="34" charset="0"/>
              <a:buChar char="•"/>
            </a:pPr>
            <a:r>
              <a:rPr lang="en-US" dirty="0" smtClean="0"/>
              <a:t> Poor or late service by a subcontractor is ignored or excused</a:t>
            </a:r>
          </a:p>
          <a:p>
            <a:pPr>
              <a:buFont typeface="Arial" pitchFamily="34" charset="0"/>
              <a:buChar char="•"/>
            </a:pPr>
            <a:r>
              <a:rPr lang="en-US" dirty="0" smtClean="0"/>
              <a:t> Product documentation is routinely late or incomplete</a:t>
            </a:r>
          </a:p>
          <a:p>
            <a:pPr defTabSz="914333" eaLnBrk="1" hangingPunct="1">
              <a:defRPr/>
            </a:pPr>
            <a:endParaRPr lang="en-US" sz="1200" dirty="0" smtClean="0"/>
          </a:p>
          <a:p>
            <a:pPr>
              <a:buFontTx/>
              <a:buChar char="•"/>
            </a:pPr>
            <a:r>
              <a:rPr lang="en-US" sz="1200" dirty="0" smtClean="0">
                <a:latin typeface="Arial" pitchFamily="34" charset="0"/>
              </a:rPr>
              <a:t> Coast Guard Officer Sentenced To 21 Months For Receiving Kickbacks From Contractors (June 19, 2012)</a:t>
            </a:r>
          </a:p>
          <a:p>
            <a:endParaRPr lang="en-US" sz="1200" dirty="0" smtClean="0">
              <a:latin typeface="Arial" pitchFamily="34" charset="0"/>
            </a:endParaRPr>
          </a:p>
          <a:p>
            <a:r>
              <a:rPr lang="en-US" sz="1200" dirty="0" smtClean="0">
                <a:latin typeface="Arial" pitchFamily="34" charset="0"/>
              </a:rPr>
              <a:t>The CG officer’s duties included recommending contractors for maintenance and repairs onboard CG cutters stationed on the Atlantic and Gulf Coasts, and overseeing those repairs to their completion. In 2009 the CG officer recommended five procurement requests for ship repairs to their cousins company. A company that had no expertise in ship repairs. There were others involved in this scheme (current and former CG employees). In totally, the CG officer and their co-defendants fraudulently obtained approx $150,000 in less than six months. </a:t>
            </a:r>
          </a:p>
          <a:p>
            <a:pPr defTabSz="914333" eaLnBrk="1" hangingPunct="1">
              <a:defRPr/>
            </a:pPr>
            <a:endParaRPr lang="en-US" sz="1200" dirty="0" smtClean="0"/>
          </a:p>
          <a:p>
            <a:pPr defTabSz="914333" eaLnBrk="1" hangingPunct="1">
              <a:defRPr/>
            </a:pPr>
            <a:r>
              <a:rPr lang="en-US" dirty="0" smtClean="0"/>
              <a:t>NCIS</a:t>
            </a:r>
            <a:r>
              <a:rPr lang="en-US" baseline="0" dirty="0" smtClean="0"/>
              <a:t> example - </a:t>
            </a:r>
            <a:r>
              <a:rPr lang="en-US" dirty="0" smtClean="0"/>
              <a:t>S/CARTER was a Project Engineer for a company called Force Protection Industries (FPI) in SC.  While working at FPI, he had a relationship with a company called Spartan Motors.  S/CARTER was able to ensure Spartan Motors worked as a subcontractor for FPI to assist with the delivery of MRAP vehicles.  As compensation, S/CARTER received $1,500 for every chassis FPI purchased from Spartan.  When FPI learned of this relationship, S/CARTER was immediately terminated.  In total, S/CARTER received approximately $101,500 in kickback payments from Spartan in exchange for FPI’s purchases of chassis units from Spartan.  S/CARTER pled guilty and was sentenced to a year and a day confinement.</a:t>
            </a:r>
          </a:p>
          <a:p>
            <a:pPr defTabSz="914333" eaLnBrk="1" hangingPunct="1">
              <a:defRPr/>
            </a:pPr>
            <a:endParaRPr lang="en-US" sz="1200" dirty="0" smtClean="0"/>
          </a:p>
          <a:p>
            <a:pPr eaLnBrk="1" hangingPunct="1"/>
            <a:endParaRPr lang="en-US" dirty="0" smtClean="0">
              <a:latin typeface="Time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r>
              <a:rPr lang="en-US" sz="1200" dirty="0" smtClean="0">
                <a:latin typeface="Arial" pitchFamily="34" charset="0"/>
              </a:rPr>
              <a:t>The CG officer’s duties included recommending contractors for maintenance and repairs onboard CG cutters stationed on the Atlantic and Gulf Coasts, and overseeing those repairs to their completion. In 2009 the CG officer recommended five procurement requests for ship repairs to their cousins company. A company that had no expertise in ship repairs. There were others involved in this scheme (current and former CG employees). In totally, the CG officer and their co-defendants fraudulently obtained approx $150,000 in less than six months.</a:t>
            </a:r>
          </a:p>
          <a:p>
            <a:endParaRPr lang="en-US" sz="1200" dirty="0" smtClean="0">
              <a:latin typeface="Arial" pitchFamily="34" charset="0"/>
            </a:endParaRPr>
          </a:p>
          <a:p>
            <a:r>
              <a:rPr lang="en-US" dirty="0" smtClean="0">
                <a:latin typeface="Calibri" pitchFamily="34" charset="0"/>
              </a:rPr>
              <a:t>“In early 2009, Ferreira recommended five procurement requests for ship repairs to Strategy One, LLC, a small corporation in Connecticut that had no expertise in ship repairs.</a:t>
            </a:r>
          </a:p>
          <a:p>
            <a:endParaRPr lang="en-US" dirty="0" smtClean="0">
              <a:latin typeface="Calibri" pitchFamily="34" charset="0"/>
            </a:endParaRPr>
          </a:p>
          <a:p>
            <a:r>
              <a:rPr lang="en-US" dirty="0" smtClean="0">
                <a:latin typeface="Calibri" pitchFamily="34" charset="0"/>
              </a:rPr>
              <a:t>Once the ship repairs were completed and the U.S. Treasury paid Strategy One, Christian-Young and </a:t>
            </a:r>
            <a:r>
              <a:rPr lang="en-US" dirty="0" err="1" smtClean="0">
                <a:latin typeface="Calibri" pitchFamily="34" charset="0"/>
              </a:rPr>
              <a:t>Haggins</a:t>
            </a:r>
            <a:r>
              <a:rPr lang="en-US" dirty="0" smtClean="0">
                <a:latin typeface="Calibri" pitchFamily="34" charset="0"/>
              </a:rPr>
              <a:t> deposited approximately $83,000 into two</a:t>
            </a:r>
            <a:r>
              <a:rPr lang="en-US" baseline="0" dirty="0" smtClean="0">
                <a:latin typeface="Calibri" pitchFamily="34" charset="0"/>
              </a:rPr>
              <a:t> </a:t>
            </a:r>
            <a:r>
              <a:rPr lang="en-US" dirty="0" smtClean="0">
                <a:latin typeface="Calibri" pitchFamily="34" charset="0"/>
              </a:rPr>
              <a:t>business accounts owned by Ferreira and her spouse, Henry Ferreira. These two business accounts bore the names Black Kai Boxing Academy and TEDD Electric, and therefore had no apparent relation to Ferreira and her spouse.”</a:t>
            </a:r>
          </a:p>
          <a:p>
            <a:pPr rtl="0" eaLnBrk="0" fontAlgn="base" hangingPunct="0"/>
            <a:endParaRPr lang="en-US" dirty="0" smtClean="0"/>
          </a:p>
          <a:p>
            <a:pPr defTabSz="914333" eaLnBrk="1" hangingPunct="1">
              <a:defRPr/>
            </a:pPr>
            <a:endParaRPr lang="en-US" sz="1200" dirty="0" smtClean="0"/>
          </a:p>
          <a:p>
            <a:pPr eaLnBrk="1" hangingPunct="1"/>
            <a:endParaRPr lang="en-US" dirty="0" smtClean="0">
              <a:latin typeface="Time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r>
              <a:rPr lang="en-US" b="1" u="sng" baseline="0" dirty="0" smtClean="0">
                <a:latin typeface="Times"/>
              </a:rPr>
              <a:t>Fraud Schemes and Related Terms</a:t>
            </a:r>
          </a:p>
          <a:p>
            <a:pPr eaLnBrk="1" hangingPunct="1"/>
            <a:r>
              <a:rPr lang="en-US" baseline="0" dirty="0" smtClean="0">
                <a:latin typeface="Times"/>
              </a:rPr>
              <a:t>Original source - http://www.dodig.mil/resources/fraud/a.html et seq.</a:t>
            </a:r>
          </a:p>
          <a:p>
            <a:pPr eaLnBrk="1" hangingPunct="1"/>
            <a:r>
              <a:rPr lang="en-US" baseline="0" dirty="0" smtClean="0">
                <a:latin typeface="Times"/>
              </a:rPr>
              <a:t>(Pulled December 31, 2013 by Andrew C. Smith)</a:t>
            </a:r>
          </a:p>
          <a:p>
            <a:pPr eaLnBrk="1" hangingPunct="1"/>
            <a:endParaRPr lang="en-US" baseline="0" dirty="0" smtClean="0">
              <a:latin typeface="Times"/>
            </a:endParaRPr>
          </a:p>
          <a:p>
            <a:pPr eaLnBrk="1" hangingPunct="1"/>
            <a:r>
              <a:rPr lang="en-US" b="1" baseline="0" dirty="0" smtClean="0">
                <a:latin typeface="Times"/>
              </a:rPr>
              <a:t>Conflicts of Interest: </a:t>
            </a:r>
            <a:r>
              <a:rPr lang="en-US" baseline="0" dirty="0" smtClean="0">
                <a:latin typeface="Times"/>
              </a:rPr>
              <a:t>can occur personally or organizationally.  Personal conflicts occur when an individual is in a position to perform his or her job or to make decisions in ways that may enhance his or her financial standing.  Organizational conflicts occur when a company is part of the development or specifications process for a product and another part of the company then tests or evaluates that product.  (Source: Defense Acquisition University, ”Procurement Fraud Indicators Training Module”)</a:t>
            </a:r>
          </a:p>
          <a:p>
            <a:pPr eaLnBrk="1" hangingPunct="1"/>
            <a:endParaRPr lang="en-US" baseline="0" dirty="0" smtClean="0">
              <a:latin typeface="Times"/>
            </a:endParaRPr>
          </a:p>
          <a:p>
            <a:pPr defTabSz="914333" eaLnBrk="1" hangingPunct="1">
              <a:defRPr/>
            </a:pPr>
            <a:r>
              <a:rPr lang="en-US" sz="1200" b="1" dirty="0" smtClean="0"/>
              <a:t>Manipulation of Bids:</a:t>
            </a:r>
            <a:r>
              <a:rPr lang="en-US" sz="1200" dirty="0" smtClean="0"/>
              <a:t> is defined as contracting personnel tampering with bids after receipt to ensure that a favored contractor is selected.  (Source: Defense Acquisition University, ”Procurement Fraud Indicators Training Module”)</a:t>
            </a:r>
          </a:p>
          <a:p>
            <a:pPr defTabSz="914333" eaLnBrk="1" hangingPunct="1">
              <a:defRPr/>
            </a:pPr>
            <a:endParaRPr lang="en-US" sz="1200" dirty="0" smtClean="0"/>
          </a:p>
          <a:p>
            <a:pPr defTabSz="914333" eaLnBrk="1" hangingPunct="1">
              <a:defRPr/>
            </a:pPr>
            <a:r>
              <a:rPr lang="en-US" sz="1200" b="1" dirty="0" smtClean="0"/>
              <a:t>Defective Pricing: </a:t>
            </a:r>
            <a:r>
              <a:rPr lang="en-US" sz="1200" dirty="0" smtClean="0"/>
              <a:t>is defined as contractors decreasing their prices and/or inflating their costs in order to increase profits or limit losses.</a:t>
            </a:r>
          </a:p>
          <a:p>
            <a:pPr defTabSz="914333" eaLnBrk="1" hangingPunct="1">
              <a:defRPr/>
            </a:pPr>
            <a:endParaRPr lang="en-US" sz="1200" dirty="0" smtClean="0"/>
          </a:p>
          <a:p>
            <a:pPr defTabSz="914333" eaLnBrk="1" hangingPunct="1">
              <a:defRPr/>
            </a:pPr>
            <a:r>
              <a:rPr lang="en-US" sz="1200" b="1" dirty="0" smtClean="0"/>
              <a:t>Unjustified Sole Source:</a:t>
            </a:r>
            <a:r>
              <a:rPr lang="en-US" sz="1200" dirty="0" smtClean="0"/>
              <a:t> is defined as a fraudulent act involving procurement personnel who, in collusion with a supplier, improperly award a contract without competition or prior review.  (Source: Defense Acquisition University, ”Procurement Fraud Indicators Training Module”)</a:t>
            </a:r>
          </a:p>
          <a:p>
            <a:pPr defTabSz="914333" eaLnBrk="1" hangingPunct="1">
              <a:defRPr/>
            </a:pPr>
            <a:endParaRPr lang="en-US" sz="1200" dirty="0" smtClean="0"/>
          </a:p>
          <a:p>
            <a:pPr defTabSz="914333" eaLnBrk="1" hangingPunct="1">
              <a:buFontTx/>
              <a:buChar char="-"/>
              <a:defRPr/>
            </a:pPr>
            <a:r>
              <a:rPr lang="en-US" sz="1200" dirty="0" smtClean="0"/>
              <a:t>First thing I look for as an auditor – number of bids (2 or less… I question it).  </a:t>
            </a:r>
          </a:p>
          <a:p>
            <a:pPr defTabSz="914333" eaLnBrk="1" hangingPunct="1">
              <a:buFontTx/>
              <a:buChar char="-"/>
              <a:defRPr/>
            </a:pPr>
            <a:r>
              <a:rPr lang="en-US" sz="1200" dirty="0" smtClean="0"/>
              <a:t>Second thing – if sole source – two major actions you should have seen: </a:t>
            </a:r>
          </a:p>
          <a:p>
            <a:pPr marL="457167" lvl="1" defTabSz="914333" eaLnBrk="1" hangingPunct="1">
              <a:defRPr/>
            </a:pPr>
            <a:r>
              <a:rPr lang="en-US" sz="1200" dirty="0" smtClean="0"/>
              <a:t>Market Research on a massive scale, </a:t>
            </a:r>
          </a:p>
          <a:p>
            <a:pPr marL="457167" lvl="1" defTabSz="914333" eaLnBrk="1" hangingPunct="1">
              <a:defRPr/>
            </a:pPr>
            <a:r>
              <a:rPr lang="en-US" sz="1200" dirty="0" smtClean="0"/>
              <a:t>J&amp;A (Justification &amp; Approval) - A document required to justify and obtain appropriate level approvals to contract without providing for full and open competition as required by the Federal Acquisition Regulation (FAR).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a:buFontTx/>
              <a:buChar char="•"/>
            </a:pPr>
            <a:r>
              <a:rPr lang="en-US" sz="1000" dirty="0" smtClean="0">
                <a:latin typeface="Arial" pitchFamily="34" charset="0"/>
              </a:rPr>
              <a:t> Former FEMA Executive Pleads Guilty To Federal </a:t>
            </a:r>
            <a:r>
              <a:rPr lang="en-US" sz="1000" b="1" dirty="0" smtClean="0">
                <a:latin typeface="Arial" pitchFamily="34" charset="0"/>
              </a:rPr>
              <a:t>Conflict of Interest </a:t>
            </a:r>
            <a:r>
              <a:rPr lang="en-US" sz="1000" dirty="0" smtClean="0">
                <a:latin typeface="Arial" pitchFamily="34" charset="0"/>
              </a:rPr>
              <a:t>Charge -</a:t>
            </a:r>
            <a:r>
              <a:rPr lang="en-US" sz="1000" u="sng" dirty="0" smtClean="0">
                <a:latin typeface="Arial" pitchFamily="34" charset="0"/>
              </a:rPr>
              <a:t>Defendant Sought Job From Company That Did Work for FEMA</a:t>
            </a:r>
            <a:r>
              <a:rPr lang="en-US" sz="1000" dirty="0" smtClean="0">
                <a:latin typeface="Arial" pitchFamily="34" charset="0"/>
              </a:rPr>
              <a:t> (January 15, 2013)</a:t>
            </a:r>
          </a:p>
          <a:p>
            <a:pPr lvl="1"/>
            <a:r>
              <a:rPr lang="en-US" sz="1000" dirty="0" smtClean="0">
                <a:latin typeface="Arial" pitchFamily="34" charset="0"/>
              </a:rPr>
              <a:t>Former director of human resources at FEMA pleaded guilty to a ‘conflict of interest’ charge for negotiating employment with a polling and consulting services company that had a multimillion-dollar contract with FEMA. The fine carries a statutory maximum of 5 years in prison.</a:t>
            </a:r>
            <a:endParaRPr lang="en-US" sz="1000" u="sng" dirty="0" smtClean="0">
              <a:latin typeface="Arial" pitchFamily="34" charset="0"/>
            </a:endParaRPr>
          </a:p>
          <a:p>
            <a:pPr defTabSz="914333" eaLnBrk="1" hangingPunct="1">
              <a:defRPr/>
            </a:pPr>
            <a:endParaRPr lang="en-US" sz="1200" dirty="0" smtClean="0"/>
          </a:p>
          <a:p>
            <a:pPr eaLnBrk="1" hangingPunct="1"/>
            <a:r>
              <a:rPr lang="en-US" dirty="0" smtClean="0">
                <a:latin typeface="Times"/>
              </a:rPr>
              <a:t>ADD MORE DETAIL ON CASE TO WHICH</a:t>
            </a:r>
            <a:r>
              <a:rPr lang="en-US" baseline="0" dirty="0" smtClean="0">
                <a:latin typeface="Times"/>
              </a:rPr>
              <a:t> TO </a:t>
            </a:r>
            <a:r>
              <a:rPr lang="en-US" dirty="0" smtClean="0">
                <a:latin typeface="Times"/>
              </a:rPr>
              <a:t>TALK.</a:t>
            </a:r>
          </a:p>
          <a:p>
            <a:pPr eaLnBrk="1" hangingPunct="1"/>
            <a:endParaRPr lang="en-US" dirty="0" smtClean="0">
              <a:latin typeface="Times"/>
            </a:endParaRPr>
          </a:p>
          <a:p>
            <a:pPr eaLnBrk="1" hangingPunct="1"/>
            <a:r>
              <a:rPr lang="en-US" b="1" dirty="0" smtClean="0">
                <a:latin typeface="Times"/>
              </a:rPr>
              <a:t>18 U.S.C. § 208, </a:t>
            </a:r>
            <a:r>
              <a:rPr lang="en-US" dirty="0" smtClean="0">
                <a:latin typeface="Times"/>
              </a:rPr>
              <a:t>the basic criminal </a:t>
            </a:r>
            <a:r>
              <a:rPr lang="en-US" b="1" dirty="0" smtClean="0">
                <a:latin typeface="Times"/>
              </a:rPr>
              <a:t>“conflict of interest” statute</a:t>
            </a:r>
            <a:r>
              <a:rPr lang="en-US" dirty="0" smtClean="0">
                <a:latin typeface="Times"/>
              </a:rPr>
              <a:t>, prohibits an executive branch employee from participating personally and substantially in a particular Government matter that will affect his own financial interests, as well as the financial interests of: </a:t>
            </a:r>
          </a:p>
          <a:p>
            <a:pPr eaLnBrk="1" hangingPunct="1"/>
            <a:endParaRPr lang="en-US" dirty="0" smtClean="0">
              <a:latin typeface="Times"/>
            </a:endParaRPr>
          </a:p>
          <a:p>
            <a:pPr eaLnBrk="1" hangingPunct="1"/>
            <a:r>
              <a:rPr lang="en-US" dirty="0" smtClean="0">
                <a:latin typeface="Times"/>
              </a:rPr>
              <a:t>His spouse or minor child </a:t>
            </a:r>
          </a:p>
          <a:p>
            <a:pPr eaLnBrk="1" hangingPunct="1"/>
            <a:r>
              <a:rPr lang="en-US" dirty="0" smtClean="0">
                <a:latin typeface="Times"/>
              </a:rPr>
              <a:t>His general partner </a:t>
            </a:r>
          </a:p>
          <a:p>
            <a:pPr eaLnBrk="1" hangingPunct="1"/>
            <a:r>
              <a:rPr lang="en-US" dirty="0" smtClean="0">
                <a:latin typeface="Times"/>
              </a:rPr>
              <a:t>An organization in which he serves as an officer, director, trustee, general partner or employee, and </a:t>
            </a:r>
          </a:p>
          <a:p>
            <a:pPr eaLnBrk="1" hangingPunct="1"/>
            <a:r>
              <a:rPr lang="en-US" b="1" i="1" dirty="0" smtClean="0">
                <a:latin typeface="Times"/>
              </a:rPr>
              <a:t>A person with whom he is negotiating for or has an arrangement concerning prospective employment </a:t>
            </a:r>
          </a:p>
          <a:p>
            <a:pPr eaLnBrk="1" hangingPunct="1"/>
            <a:endParaRPr lang="en-US" dirty="0" smtClean="0">
              <a:latin typeface="Time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defTabSz="914333" eaLnBrk="1" hangingPunct="1">
              <a:defRPr/>
            </a:pPr>
            <a:r>
              <a:rPr lang="en-US" sz="1200" b="1" dirty="0" smtClean="0"/>
              <a:t>Cost Mischarging:</a:t>
            </a:r>
            <a:r>
              <a:rPr lang="en-US" sz="1200" dirty="0" smtClean="0"/>
              <a:t> is defined as improper allocation of cost contracts or charging at higher than allowed rates, charging to indirect accounts those charges that should be direct, or vice versa.  The result of cost mischarging is an improper overcharge to the Government for goods and services.</a:t>
            </a:r>
          </a:p>
          <a:p>
            <a:pPr defTabSz="914333" eaLnBrk="1" hangingPunct="1">
              <a:defRPr/>
            </a:pPr>
            <a:endParaRPr lang="en-US" baseline="0" dirty="0" smtClean="0">
              <a:latin typeface="Times"/>
            </a:endParaRPr>
          </a:p>
          <a:p>
            <a:pPr defTabSz="914333" eaLnBrk="1" hangingPunct="1">
              <a:defRPr/>
            </a:pPr>
            <a:r>
              <a:rPr lang="en-US" sz="1200" b="1" dirty="0" smtClean="0"/>
              <a:t>Co-mingling of Contract:</a:t>
            </a:r>
            <a:r>
              <a:rPr lang="en-US" sz="1200" dirty="0" smtClean="0"/>
              <a:t> is defined as contactors with multiple, similar work orders charging the same personnel, fees, or expenses to more than one of the work orders, resulting in overbilling.  </a:t>
            </a:r>
          </a:p>
          <a:p>
            <a:pPr defTabSz="914333" eaLnBrk="1" hangingPunct="1">
              <a:defRPr/>
            </a:pPr>
            <a:endParaRPr lang="en-US" baseline="0" dirty="0" smtClean="0">
              <a:latin typeface="Times"/>
            </a:endParaRPr>
          </a:p>
          <a:p>
            <a:r>
              <a:rPr lang="en-US" sz="1200" b="1" dirty="0" smtClean="0"/>
              <a:t>Failure to Meet Specifications:</a:t>
            </a:r>
            <a:r>
              <a:rPr lang="en-US" sz="1200" dirty="0" smtClean="0"/>
              <a:t> is defined as contractors intentionally failing to meet contract specifications, but indicating that the specifications have been met in order to increase profits by providing goods or services that are usually lower in cost, quantity, or by failing indicators.</a:t>
            </a:r>
          </a:p>
          <a:p>
            <a:r>
              <a:rPr lang="en-US" sz="1200" dirty="0" smtClean="0"/>
              <a:t> </a:t>
            </a:r>
          </a:p>
          <a:p>
            <a:r>
              <a:rPr lang="en-US" sz="1200" b="1" dirty="0" smtClean="0"/>
              <a:t>Product Substitution:</a:t>
            </a:r>
            <a:r>
              <a:rPr lang="en-US" sz="1200" dirty="0" smtClean="0"/>
              <a:t> is defined as contractors delivering goods to the Government which do not conform to contract requirements without informing the Government.  </a:t>
            </a:r>
          </a:p>
          <a:p>
            <a:r>
              <a:rPr lang="en-US" sz="1200" dirty="0" smtClean="0"/>
              <a:t> </a:t>
            </a:r>
          </a:p>
          <a:p>
            <a:r>
              <a:rPr lang="en-US" sz="1200" b="1" dirty="0" smtClean="0"/>
              <a:t>Purchase for Personal Use:</a:t>
            </a:r>
            <a:r>
              <a:rPr lang="en-US" sz="1200" dirty="0" smtClean="0"/>
              <a:t> is defined as a purchase or requisition of items by a government employee to convert for one’s own use or resale.</a:t>
            </a:r>
          </a:p>
          <a:p>
            <a:endParaRPr lang="en-US" sz="1200" b="1" dirty="0" smtClean="0"/>
          </a:p>
          <a:p>
            <a:pPr defTabSz="914333">
              <a:defRPr/>
            </a:pPr>
            <a:r>
              <a:rPr lang="en-US" sz="1200" b="1" dirty="0" smtClean="0"/>
              <a:t>Phantom Vendor:</a:t>
            </a:r>
            <a:r>
              <a:rPr lang="en-US" sz="1200" dirty="0" smtClean="0"/>
              <a:t> Phantom vendor is defined as government personnel with accounts payable or procurement responsibility creating and/or approving invoices for fictitious companies in order to embezzle funds or to personally appropriate the goods.</a:t>
            </a:r>
          </a:p>
          <a:p>
            <a:endParaRPr lang="en-US" sz="1200" b="1" dirty="0" smtClean="0"/>
          </a:p>
          <a:p>
            <a:r>
              <a:rPr lang="en-US" sz="1200" b="1" dirty="0" smtClean="0"/>
              <a:t>False Statements and Claims: </a:t>
            </a:r>
            <a:r>
              <a:rPr lang="en-US" sz="1200" dirty="0" smtClean="0"/>
              <a:t>are defined as a contractor who:</a:t>
            </a:r>
          </a:p>
          <a:p>
            <a:r>
              <a:rPr lang="en-US" sz="1200" dirty="0" smtClean="0"/>
              <a:t>• knowingly and willfully falsifies, conceals, or covers up by any trick, scheme, or device a material fact or,</a:t>
            </a:r>
          </a:p>
          <a:p>
            <a:r>
              <a:rPr lang="en-US" sz="1200" dirty="0" smtClean="0"/>
              <a:t>• makes any materially false, fictitious, or fraudulent statement or representation or,</a:t>
            </a:r>
          </a:p>
          <a:p>
            <a:r>
              <a:rPr lang="en-US" sz="1200" dirty="0" smtClean="0"/>
              <a:t>• makes or uses any false writing or document knowing the same to contain any materially false, fictitious, or fraudulent statement or entry.  (Source: Defense Acquisition University, ”Procurement Fraud Indicators Training Module”)</a:t>
            </a:r>
          </a:p>
          <a:p>
            <a:pPr eaLnBrk="1" hangingPunct="1"/>
            <a:endParaRPr lang="en-US" baseline="0" dirty="0" smtClean="0">
              <a:latin typeface="Time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defTabSz="914333" eaLnBrk="1" hangingPunct="1">
              <a:defRPr/>
            </a:pPr>
            <a:endParaRPr lang="en-US" sz="1200" dirty="0" smtClean="0"/>
          </a:p>
          <a:p>
            <a:r>
              <a:rPr lang="en-US" b="1" dirty="0" smtClean="0"/>
              <a:t>Former Simi Valley CEO convicted of selling Navy knock-off batteries used on subs and aircraft carriers</a:t>
            </a:r>
            <a:br>
              <a:rPr lang="en-US" b="1" dirty="0" smtClean="0"/>
            </a:br>
            <a:endParaRPr lang="en-US" b="1" dirty="0" smtClean="0"/>
          </a:p>
          <a:p>
            <a:r>
              <a:rPr lang="en-US" dirty="0" smtClean="0"/>
              <a:t>LOS ANGELES — A federal jury has convicted the former CEO of the Simi Valley-based battery distributor </a:t>
            </a:r>
            <a:r>
              <a:rPr lang="en-US" dirty="0" err="1" smtClean="0"/>
              <a:t>Powerline</a:t>
            </a:r>
            <a:r>
              <a:rPr lang="en-US" dirty="0" smtClean="0"/>
              <a:t> Inc. of defrauding the government by selling more than $2.6 million in cheap, knock-off batteries to the U.S. Department of Defense.</a:t>
            </a:r>
          </a:p>
          <a:p>
            <a:r>
              <a:rPr lang="en-US" dirty="0" smtClean="0"/>
              <a:t>Didier De </a:t>
            </a:r>
            <a:r>
              <a:rPr lang="en-US" dirty="0" err="1" smtClean="0"/>
              <a:t>Nier</a:t>
            </a:r>
            <a:r>
              <a:rPr lang="en-US" dirty="0" smtClean="0"/>
              <a:t>, 63, who lived in Simi Valley until he fled the U.S. nearly two years ago, was found guilty Wednesday of five counts of wire fraud and one count of conspiracy to defraud the United States.</a:t>
            </a:r>
          </a:p>
          <a:p>
            <a:endParaRPr lang="en-US" dirty="0" smtClean="0"/>
          </a:p>
          <a:p>
            <a:r>
              <a:rPr lang="en-US" dirty="0" smtClean="0"/>
              <a:t>The charges stem from a probe by </a:t>
            </a:r>
            <a:r>
              <a:rPr lang="en-US" b="1" dirty="0" smtClean="0"/>
              <a:t>U.S. Immigration and Customs Enforcement's Homeland Security Investigations </a:t>
            </a:r>
            <a:r>
              <a:rPr lang="en-US" dirty="0" smtClean="0"/>
              <a:t>and the Defense Criminal Investigative Service. The Defense Logistics Agency and the Defense Contract Audit Agency also provided significant support to this investigation.</a:t>
            </a:r>
          </a:p>
          <a:p>
            <a:endParaRPr lang="en-US" dirty="0" smtClean="0"/>
          </a:p>
          <a:p>
            <a:r>
              <a:rPr lang="en-US" dirty="0" smtClean="0"/>
              <a:t>From 2004 to 2011, </a:t>
            </a:r>
            <a:r>
              <a:rPr lang="en-US" dirty="0" err="1" smtClean="0"/>
              <a:t>Powerline</a:t>
            </a:r>
            <a:r>
              <a:rPr lang="en-US" dirty="0" smtClean="0"/>
              <a:t>, which also did business as Birdman Distribution Corp, sold more than 80,000 batteries and battery assemblies that the Navy used for emergency back-up power aboard nuclear aircraft carriers, minesweepers and ballistic submarines. The batteries were installed on numerous Naval vessels. </a:t>
            </a:r>
          </a:p>
          <a:p>
            <a:endParaRPr lang="en-US" dirty="0" smtClean="0"/>
          </a:p>
          <a:p>
            <a:r>
              <a:rPr lang="en-US" dirty="0" smtClean="0"/>
              <a:t>According to the evidence presented during a six-day trial, De </a:t>
            </a:r>
            <a:r>
              <a:rPr lang="en-US" dirty="0" err="1" smtClean="0"/>
              <a:t>Nier</a:t>
            </a:r>
            <a:r>
              <a:rPr lang="en-US" dirty="0" smtClean="0"/>
              <a:t> and his employees disguised the bogus nature of the batteries by affixing counterfeit labels that falsely identified the batteries as originating from approved manufacturers. </a:t>
            </a:r>
            <a:r>
              <a:rPr lang="en-US" dirty="0" err="1" smtClean="0"/>
              <a:t>Powerline</a:t>
            </a:r>
            <a:r>
              <a:rPr lang="en-US" dirty="0" smtClean="0"/>
              <a:t> employees also used chemicals to remove "Made in China" markings from the knock-off batteries.</a:t>
            </a:r>
          </a:p>
          <a:p>
            <a:r>
              <a:rPr lang="en-US" dirty="0" smtClean="0"/>
              <a:t>"Companies responsible for manufacturing equipment used by the U.S. military must be held to the highest standard - the lives of our service men and women depend on it," said Claude Arnold, special agent in charge for HSI Los Angeles. "HSI will continue to aggressively target and investigate those who jeopardize our nation's security or the welfare of those devoted to protecting it.“</a:t>
            </a:r>
          </a:p>
          <a:p>
            <a:endParaRPr lang="en-US" dirty="0" smtClean="0"/>
          </a:p>
          <a:p>
            <a:r>
              <a:rPr lang="en-US" dirty="0" smtClean="0"/>
              <a:t>De </a:t>
            </a:r>
            <a:r>
              <a:rPr lang="en-US" dirty="0" err="1" smtClean="0"/>
              <a:t>Nier's</a:t>
            </a:r>
            <a:r>
              <a:rPr lang="en-US" dirty="0" smtClean="0"/>
              <a:t> ex-wife Lisa De </a:t>
            </a:r>
            <a:r>
              <a:rPr lang="en-US" dirty="0" err="1" smtClean="0"/>
              <a:t>Nier</a:t>
            </a:r>
            <a:r>
              <a:rPr lang="en-US" dirty="0" smtClean="0"/>
              <a:t>, who had served for decades as </a:t>
            </a:r>
            <a:r>
              <a:rPr lang="en-US" dirty="0" err="1" smtClean="0"/>
              <a:t>Powerline's</a:t>
            </a:r>
            <a:r>
              <a:rPr lang="en-US" dirty="0" smtClean="0"/>
              <a:t> vice president of sales, previously pleaded guilty in this case to conspiracy to defraud the government.</a:t>
            </a:r>
          </a:p>
          <a:p>
            <a:r>
              <a:rPr lang="en-US" dirty="0" smtClean="0"/>
              <a:t>De </a:t>
            </a:r>
            <a:r>
              <a:rPr lang="en-US" dirty="0" err="1" smtClean="0"/>
              <a:t>Nier</a:t>
            </a:r>
            <a:r>
              <a:rPr lang="en-US" dirty="0" smtClean="0"/>
              <a:t> is scheduled to be sentenced by U.S. District Judge Dolly M. Gee Aug. 18. At sentencing, he faces a statutory maximum sentence of 110 years in federal prison. Lisa De </a:t>
            </a:r>
            <a:r>
              <a:rPr lang="en-US" dirty="0" err="1" smtClean="0"/>
              <a:t>Nier</a:t>
            </a:r>
            <a:r>
              <a:rPr lang="en-US" dirty="0" smtClean="0"/>
              <a:t> faces up to 10 years in prison. She is expected to be sentenced by Judge Gee later this year.</a:t>
            </a:r>
          </a:p>
          <a:p>
            <a:endParaRPr lang="en-US" dirty="0" smtClean="0"/>
          </a:p>
          <a:p>
            <a:r>
              <a:rPr lang="en-US" dirty="0" smtClean="0"/>
              <a:t>Shortly after federal agents searched </a:t>
            </a:r>
            <a:r>
              <a:rPr lang="en-US" dirty="0" err="1" smtClean="0"/>
              <a:t>Powerline's</a:t>
            </a:r>
            <a:r>
              <a:rPr lang="en-US" dirty="0" smtClean="0"/>
              <a:t> offices in July 2012, De </a:t>
            </a:r>
            <a:r>
              <a:rPr lang="en-US" dirty="0" err="1" smtClean="0"/>
              <a:t>Nier</a:t>
            </a:r>
            <a:r>
              <a:rPr lang="en-US" dirty="0" smtClean="0"/>
              <a:t> fled the Los Angeles area to live aboard his yacht near the Caribbean island of St. Martin, a French territory. In October 2013, federal agents arrested De </a:t>
            </a:r>
            <a:r>
              <a:rPr lang="en-US" dirty="0" err="1" smtClean="0"/>
              <a:t>Nier</a:t>
            </a:r>
            <a:r>
              <a:rPr lang="en-US" dirty="0" smtClean="0"/>
              <a:t>, a dual French-U.S. citizen, after he had sailed his yacht to the U.S. Virgin Islands.</a:t>
            </a:r>
          </a:p>
          <a:p>
            <a:endParaRPr lang="en-US" dirty="0" smtClean="0"/>
          </a:p>
          <a:p>
            <a:r>
              <a:rPr lang="en-US" dirty="0" smtClean="0"/>
              <a:t>This case is part of an ongoing initiative called Operation Chain Reaction (OCR) coordinated by the National Intellectual Property Rights Coordination Center (IPR Center) in Washington, D.C. OCR targets and facilitates the seizure and investigation of counterfeit and substandard parts infiltrating the military and government supply chain. The HSI-led IPR Center has 21-member agencies who share information, develop initiatives, coordinate enforcement actions – most of whom participate in OCR.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r>
              <a:rPr lang="en-US" baseline="0" dirty="0" smtClean="0">
                <a:latin typeface="Times"/>
              </a:rPr>
              <a:t>So this is the list of some of the most common fraud schemes. Remember…</a:t>
            </a:r>
          </a:p>
          <a:p>
            <a:pPr eaLnBrk="1" hangingPunct="1"/>
            <a:r>
              <a:rPr lang="en-US" baseline="0" dirty="0" smtClean="0">
                <a:latin typeface="Times"/>
              </a:rPr>
              <a:t> </a:t>
            </a:r>
          </a:p>
          <a:p>
            <a:pPr eaLnBrk="1" hangingPunct="1"/>
            <a:r>
              <a:rPr lang="en-US" baseline="0" dirty="0" smtClean="0">
                <a:latin typeface="Times"/>
              </a:rPr>
              <a:t>Fraud in the bid, fraud in the win, and the rest of the fraud therein!</a:t>
            </a:r>
          </a:p>
          <a:p>
            <a:pPr eaLnBrk="1" hangingPunct="1"/>
            <a:endParaRPr lang="en-US" baseline="0" dirty="0" smtClean="0">
              <a:latin typeface="Times"/>
            </a:endParaRPr>
          </a:p>
          <a:p>
            <a:pPr eaLnBrk="1" hangingPunct="1"/>
            <a:r>
              <a:rPr lang="en-US" baseline="0" dirty="0" smtClean="0">
                <a:latin typeface="Times"/>
              </a:rPr>
              <a:t>Toward the end we will note the actual LAWS that are being broken, and that folks get prosecuted for when they get caught implementing the schemes.</a:t>
            </a:r>
            <a:endParaRPr lang="en-US" dirty="0" smtClean="0">
              <a:latin typeface="Time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spcBef>
                <a:spcPct val="0"/>
              </a:spcBef>
            </a:pPr>
            <a:r>
              <a:rPr lang="en-US" dirty="0" smtClean="0">
                <a:latin typeface="Times"/>
              </a:rPr>
              <a:t>So how do we find the fraud</a:t>
            </a:r>
            <a:r>
              <a:rPr lang="en-US" baseline="0" dirty="0" smtClean="0">
                <a:latin typeface="Times"/>
              </a:rPr>
              <a:t> – evidence gathering and analysis. </a:t>
            </a:r>
            <a:r>
              <a:rPr lang="en-US" dirty="0" smtClean="0">
                <a:latin typeface="Times"/>
              </a:rPr>
              <a:t>Step 1 – remember</a:t>
            </a:r>
            <a:r>
              <a:rPr lang="en-US" baseline="0" dirty="0" smtClean="0">
                <a:latin typeface="Times"/>
              </a:rPr>
              <a:t> </a:t>
            </a:r>
            <a:r>
              <a:rPr lang="en-US" dirty="0" smtClean="0">
                <a:latin typeface="Times"/>
              </a:rPr>
              <a:t>my three rules!</a:t>
            </a:r>
          </a:p>
          <a:p>
            <a:pPr eaLnBrk="1" hangingPunct="1">
              <a:spcBef>
                <a:spcPct val="0"/>
              </a:spcBef>
            </a:pPr>
            <a:endParaRPr lang="en-US" dirty="0" smtClean="0">
              <a:latin typeface="Time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defTabSz="914333" eaLnBrk="1" hangingPunct="1">
              <a:defRPr/>
            </a:pPr>
            <a:r>
              <a:rPr lang="en-US" sz="1200" dirty="0" smtClean="0"/>
              <a:t>The objective of this brief is to gain a general overview of the acquisition process, identify various fraud indicators, and recognize where these occur within federal acquisitions. We will identify the legal requirements relevant to acquisitions and audits, occasions where common fraud schemes are perpetrated, audit processes and methods for detecting fraud, and the available administrative and legal remedies.  Several examples of recent DHS-OIG fraud cases will be discussed to show the steps taken to audit and prosecute these acquisition frauds.</a:t>
            </a:r>
          </a:p>
          <a:p>
            <a:pPr defTabSz="914333" eaLnBrk="1" hangingPunct="1">
              <a:defRPr/>
            </a:pPr>
            <a:endParaRPr lang="en-US" sz="12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spcBef>
                <a:spcPct val="0"/>
              </a:spcBef>
            </a:pPr>
            <a:r>
              <a:rPr lang="en-US" dirty="0" smtClean="0">
                <a:latin typeface="Times"/>
              </a:rPr>
              <a:t>ID the players…. </a:t>
            </a:r>
          </a:p>
          <a:p>
            <a:pPr eaLnBrk="1" hangingPunct="1">
              <a:spcBef>
                <a:spcPct val="0"/>
              </a:spcBef>
            </a:pPr>
            <a:endParaRPr lang="en-US" dirty="0" smtClean="0">
              <a:latin typeface="Times"/>
            </a:endParaRPr>
          </a:p>
          <a:p>
            <a:pPr eaLnBrk="1" hangingPunct="1">
              <a:spcBef>
                <a:spcPct val="0"/>
              </a:spcBef>
            </a:pPr>
            <a:endParaRPr lang="en-US" dirty="0" smtClean="0">
              <a:latin typeface="Times"/>
            </a:endParaRPr>
          </a:p>
          <a:p>
            <a:pPr defTabSz="914333" eaLnBrk="1" hangingPunct="1">
              <a:defRPr/>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spcBef>
                <a:spcPct val="0"/>
              </a:spcBef>
            </a:pPr>
            <a:r>
              <a:rPr lang="en-US" dirty="0" smtClean="0">
                <a:latin typeface="Times"/>
              </a:rPr>
              <a:t>Workflow the processes involved….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spcBef>
                <a:spcPct val="0"/>
              </a:spcBef>
            </a:pPr>
            <a:r>
              <a:rPr lang="en-US" dirty="0" smtClean="0">
                <a:latin typeface="Times"/>
              </a:rPr>
              <a:t>Remember GAGAS 6.30 planning for fraud hunting… how we do it in DHS-OIG….</a:t>
            </a:r>
          </a:p>
          <a:p>
            <a:pPr eaLnBrk="1" hangingPunct="1">
              <a:spcBef>
                <a:spcPct val="0"/>
              </a:spcBef>
            </a:pPr>
            <a:endParaRPr lang="en-US" dirty="0" smtClean="0">
              <a:latin typeface="Times"/>
            </a:endParaRPr>
          </a:p>
          <a:p>
            <a:r>
              <a:rPr lang="en-US" sz="1200" b="1" u="sng" dirty="0" smtClean="0"/>
              <a:t>NOTES: </a:t>
            </a:r>
          </a:p>
          <a:p>
            <a:endParaRPr lang="en-US" sz="1200" b="1" dirty="0" smtClean="0"/>
          </a:p>
          <a:p>
            <a:r>
              <a:rPr lang="en-US" sz="1200" b="1" dirty="0" smtClean="0"/>
              <a:t>GAGAS Yellow book:</a:t>
            </a:r>
          </a:p>
          <a:p>
            <a:endParaRPr lang="en-US" sz="1200" b="1" dirty="0" smtClean="0"/>
          </a:p>
          <a:p>
            <a:r>
              <a:rPr lang="en-US" sz="1200" b="1" dirty="0" smtClean="0"/>
              <a:t>6.30 </a:t>
            </a:r>
            <a:r>
              <a:rPr lang="en-US" sz="1200" dirty="0" smtClean="0"/>
              <a:t>- </a:t>
            </a:r>
            <a:r>
              <a:rPr lang="en-US" sz="1200" b="1" dirty="0" smtClean="0"/>
              <a:t>In planning the audit, auditors should assess risks of fraud occurring that is significant within the context of the audit objectives. </a:t>
            </a:r>
            <a:r>
              <a:rPr lang="en-US" sz="1200" dirty="0" smtClean="0"/>
              <a:t>…</a:t>
            </a:r>
          </a:p>
          <a:p>
            <a:endParaRPr lang="en-US" sz="1200" dirty="0" smtClean="0"/>
          </a:p>
          <a:p>
            <a:r>
              <a:rPr lang="en-US" sz="1200" b="1" dirty="0" smtClean="0"/>
              <a:t>Audit team members should discuss among the team fraud risks, including factors such as individuals’ incentives or pressures to commit fraud, the opportunity for fraud to occur, and rationalizations or attitudes that could allow individuals to commit fraud. Auditors should gather and assess information to identify risks of fraud that are significant within the scope of the audit objectives or that could affect the findings and conclusions</a:t>
            </a:r>
            <a:r>
              <a:rPr lang="en-US" sz="1200" dirty="0" smtClean="0"/>
              <a:t>. For example, auditors may obtain information through discussion with officials of the audited entity or through other means to determine the susceptibility of the program to fraud, the status of internal controls the audited entity has established to prevent and detect fraud, or the risk that officials of the audited entity could override internal control. An attitude of professional skepticism in assessing these risks assists auditors in assessing which factors or risks could significantly affect the audit objectives.</a:t>
            </a:r>
          </a:p>
          <a:p>
            <a:endParaRPr lang="en-US" sz="1200" b="1"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spcBef>
                <a:spcPct val="0"/>
              </a:spcBef>
            </a:pPr>
            <a:endParaRPr lang="en-US" dirty="0" smtClean="0">
              <a:latin typeface="Times"/>
            </a:endParaRPr>
          </a:p>
          <a:p>
            <a:pPr marL="228583" indent="-228583" eaLnBrk="1" hangingPunct="1">
              <a:spcBef>
                <a:spcPct val="0"/>
              </a:spcBef>
              <a:buAutoNum type="arabicParenR"/>
            </a:pPr>
            <a:r>
              <a:rPr lang="en-US" b="1" baseline="0" dirty="0" smtClean="0">
                <a:latin typeface="Times"/>
              </a:rPr>
              <a:t>All info from FBO and FPDS…</a:t>
            </a:r>
          </a:p>
          <a:p>
            <a:pPr marL="228583" indent="-228583" eaLnBrk="1" hangingPunct="1">
              <a:spcBef>
                <a:spcPct val="0"/>
              </a:spcBef>
              <a:buAutoNum type="arabicParenR"/>
            </a:pPr>
            <a:endParaRPr lang="en-US" b="1" baseline="0" dirty="0" smtClean="0">
              <a:latin typeface="Times"/>
            </a:endParaRPr>
          </a:p>
          <a:p>
            <a:pPr marL="228583" indent="-228583" eaLnBrk="1" hangingPunct="1">
              <a:spcBef>
                <a:spcPct val="0"/>
              </a:spcBef>
            </a:pPr>
            <a:r>
              <a:rPr lang="en-US" b="0" u="sng" baseline="0" dirty="0" smtClean="0">
                <a:latin typeface="Times"/>
              </a:rPr>
              <a:t>Federal Business Opportunities </a:t>
            </a:r>
            <a:r>
              <a:rPr lang="en-US" b="0" baseline="0" dirty="0" smtClean="0">
                <a:latin typeface="Times"/>
              </a:rPr>
              <a:t>- https://www.fbo.gov/</a:t>
            </a:r>
          </a:p>
          <a:p>
            <a:pPr marL="228583" indent="-228583" eaLnBrk="1" hangingPunct="1">
              <a:spcBef>
                <a:spcPct val="0"/>
              </a:spcBef>
            </a:pPr>
            <a:endParaRPr lang="en-US" b="0" baseline="0" dirty="0" smtClean="0">
              <a:latin typeface="Times"/>
            </a:endParaRPr>
          </a:p>
          <a:p>
            <a:pPr marL="228583" indent="-228583" eaLnBrk="1" hangingPunct="1">
              <a:spcBef>
                <a:spcPct val="0"/>
              </a:spcBef>
            </a:pPr>
            <a:r>
              <a:rPr lang="en-US" b="0" baseline="0" dirty="0" smtClean="0">
                <a:latin typeface="Times"/>
              </a:rPr>
              <a:t>	For all solicitations through award…..</a:t>
            </a:r>
          </a:p>
          <a:p>
            <a:pPr marL="228583" indent="-228583" eaLnBrk="1" hangingPunct="1">
              <a:spcBef>
                <a:spcPct val="0"/>
              </a:spcBef>
            </a:pPr>
            <a:endParaRPr lang="en-US" b="0" baseline="0" dirty="0" smtClean="0">
              <a:latin typeface="Times"/>
            </a:endParaRPr>
          </a:p>
          <a:p>
            <a:pPr marL="228583" indent="-228583" eaLnBrk="1" hangingPunct="1">
              <a:spcBef>
                <a:spcPct val="0"/>
              </a:spcBef>
            </a:pPr>
            <a:r>
              <a:rPr lang="en-US" b="0" u="sng" baseline="0" dirty="0" smtClean="0">
                <a:latin typeface="Times"/>
              </a:rPr>
              <a:t>Federal Procurement Data System</a:t>
            </a:r>
            <a:r>
              <a:rPr lang="en-US" b="0" baseline="0" dirty="0" smtClean="0">
                <a:latin typeface="Times"/>
              </a:rPr>
              <a:t> - https://www.fpds.gov/fpdsng_cms/index.php/en/</a:t>
            </a:r>
          </a:p>
          <a:p>
            <a:pPr marL="228583" indent="-228583" eaLnBrk="1" hangingPunct="1">
              <a:spcBef>
                <a:spcPct val="0"/>
              </a:spcBef>
              <a:buAutoNum type="arabicParenR"/>
            </a:pPr>
            <a:endParaRPr lang="en-US" b="1" baseline="0" dirty="0" smtClean="0">
              <a:latin typeface="Times"/>
            </a:endParaRPr>
          </a:p>
          <a:p>
            <a:pPr marL="228583" indent="-228583" eaLnBrk="1" hangingPunct="1">
              <a:spcBef>
                <a:spcPct val="0"/>
              </a:spcBef>
            </a:pPr>
            <a:r>
              <a:rPr lang="en-US" b="0" baseline="0" dirty="0" smtClean="0">
                <a:latin typeface="Times"/>
              </a:rPr>
              <a:t>	For award and all other modifications / transactions</a:t>
            </a:r>
          </a:p>
          <a:p>
            <a:pPr marL="228583" indent="-228583" eaLnBrk="1" hangingPunct="1">
              <a:spcBef>
                <a:spcPct val="0"/>
              </a:spcBef>
              <a:buAutoNum type="arabicParenR"/>
            </a:pPr>
            <a:endParaRPr lang="en-US" b="1" baseline="0" dirty="0" smtClean="0">
              <a:latin typeface="Time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r>
              <a:rPr lang="en-US" b="1" dirty="0" smtClean="0"/>
              <a:t>a) Contracting office contract file. </a:t>
            </a:r>
          </a:p>
          <a:p>
            <a:r>
              <a:rPr lang="en-US" dirty="0" smtClean="0"/>
              <a:t>(1) Purchase request, acquisition planning information, and other </a:t>
            </a:r>
            <a:r>
              <a:rPr lang="en-US" dirty="0" err="1" smtClean="0"/>
              <a:t>presolicitation</a:t>
            </a:r>
            <a:r>
              <a:rPr lang="en-US" dirty="0" smtClean="0"/>
              <a:t> documents. </a:t>
            </a:r>
          </a:p>
          <a:p>
            <a:r>
              <a:rPr lang="en-US" dirty="0" smtClean="0"/>
              <a:t>(2) Justifications and approvals, determinations and findings, and associated documents. </a:t>
            </a:r>
          </a:p>
          <a:p>
            <a:r>
              <a:rPr lang="en-US" dirty="0" smtClean="0"/>
              <a:t>(3) Evidence of availability of funds. </a:t>
            </a:r>
          </a:p>
          <a:p>
            <a:r>
              <a:rPr lang="en-US" dirty="0" smtClean="0"/>
              <a:t>(4) Synopsis of proposed acquisition as required by </a:t>
            </a:r>
            <a:r>
              <a:rPr lang="en-US" dirty="0" smtClean="0">
                <a:hlinkClick r:id="rId3" action="ppaction://hlinkfile"/>
              </a:rPr>
              <a:t>Part 5</a:t>
            </a:r>
            <a:r>
              <a:rPr lang="en-US" dirty="0" smtClean="0"/>
              <a:t> or a reference to the synopsis. </a:t>
            </a:r>
          </a:p>
          <a:p>
            <a:r>
              <a:rPr lang="en-US" dirty="0" smtClean="0"/>
              <a:t>(5) The list of sources solicited, and a list of any firms or persons whose requests for copies of the solicitation were denied, together with the reasons for denial. </a:t>
            </a:r>
          </a:p>
          <a:p>
            <a:r>
              <a:rPr lang="en-US" dirty="0" smtClean="0"/>
              <a:t>(6) Set-aside decision including the type and extent of market research conducted. </a:t>
            </a:r>
          </a:p>
          <a:p>
            <a:r>
              <a:rPr lang="en-US" dirty="0" smtClean="0"/>
              <a:t>(7) Government estimate of contract price. </a:t>
            </a:r>
          </a:p>
          <a:p>
            <a:r>
              <a:rPr lang="en-US" dirty="0" smtClean="0"/>
              <a:t>(8) A copy of the solicitation and all amendments thereto. </a:t>
            </a:r>
          </a:p>
          <a:p>
            <a:r>
              <a:rPr lang="en-US" dirty="0" smtClean="0"/>
              <a:t>(9) Security requirements and evidence of required clearances. </a:t>
            </a:r>
          </a:p>
          <a:p>
            <a:r>
              <a:rPr lang="en-US" dirty="0" smtClean="0"/>
              <a:t>(10) A copy of each offer or quotation, the related abstract, and records of determinations concerning late offers or quotations. Unsuccessful offers or quotations may be maintained separately, if cross-referenced to the contract file. The only portions of the unsuccessful offer or quotation that need be retained are— </a:t>
            </a:r>
          </a:p>
          <a:p>
            <a:r>
              <a:rPr lang="en-US" dirty="0" smtClean="0"/>
              <a:t>(</a:t>
            </a:r>
            <a:r>
              <a:rPr lang="en-US" dirty="0" err="1" smtClean="0"/>
              <a:t>i</a:t>
            </a:r>
            <a:r>
              <a:rPr lang="en-US" dirty="0" smtClean="0"/>
              <a:t>) Completed solicitation sections A, B, and K; </a:t>
            </a:r>
          </a:p>
          <a:p>
            <a:r>
              <a:rPr lang="en-US" dirty="0" smtClean="0"/>
              <a:t>(ii) Technical and management proposals; </a:t>
            </a:r>
          </a:p>
          <a:p>
            <a:r>
              <a:rPr lang="en-US" dirty="0" smtClean="0"/>
              <a:t>(iii) Cost/price proposals; and </a:t>
            </a:r>
          </a:p>
          <a:p>
            <a:r>
              <a:rPr lang="en-US" dirty="0" smtClean="0"/>
              <a:t>(iv) Any other pages of the solicitation that the offeror or </a:t>
            </a:r>
            <a:r>
              <a:rPr lang="en-US" dirty="0" err="1" smtClean="0"/>
              <a:t>quoter</a:t>
            </a:r>
            <a:r>
              <a:rPr lang="en-US" dirty="0" smtClean="0"/>
              <a:t> has altered or annotated. </a:t>
            </a:r>
          </a:p>
          <a:p>
            <a:r>
              <a:rPr lang="en-US" dirty="0" smtClean="0"/>
              <a:t>(11) Contractor’s representations and certifications (see </a:t>
            </a:r>
            <a:r>
              <a:rPr lang="en-US" dirty="0" smtClean="0">
                <a:hlinkClick r:id="rId4" action="ppaction://hlinkfile"/>
              </a:rPr>
              <a:t>4.1201</a:t>
            </a:r>
            <a:r>
              <a:rPr lang="en-US" dirty="0" smtClean="0"/>
              <a:t>(c)). </a:t>
            </a:r>
          </a:p>
          <a:p>
            <a:r>
              <a:rPr lang="en-US" dirty="0" smtClean="0"/>
              <a:t>(12) </a:t>
            </a:r>
            <a:r>
              <a:rPr lang="en-US" dirty="0" err="1" smtClean="0"/>
              <a:t>Preaward</a:t>
            </a:r>
            <a:r>
              <a:rPr lang="en-US" dirty="0" smtClean="0"/>
              <a:t> survey reports or reference to previous </a:t>
            </a:r>
            <a:r>
              <a:rPr lang="en-US" dirty="0" err="1" smtClean="0"/>
              <a:t>preaward</a:t>
            </a:r>
            <a:r>
              <a:rPr lang="en-US" dirty="0" smtClean="0"/>
              <a:t> survey reports relied upon. </a:t>
            </a:r>
          </a:p>
          <a:p>
            <a:r>
              <a:rPr lang="en-US" dirty="0" smtClean="0"/>
              <a:t>(13) Source selection documentation. </a:t>
            </a:r>
          </a:p>
          <a:p>
            <a:r>
              <a:rPr lang="en-US" dirty="0" smtClean="0"/>
              <a:t>(14) Contracting officer’s determination of the contractor’s responsibility. </a:t>
            </a:r>
          </a:p>
          <a:p>
            <a:r>
              <a:rPr lang="en-US" dirty="0" smtClean="0"/>
              <a:t>(15) Small Business Administration Certificate of Competency. </a:t>
            </a:r>
          </a:p>
          <a:p>
            <a:r>
              <a:rPr lang="en-US" dirty="0" smtClean="0"/>
              <a:t>(16) Records of contractor’s compliance with labor policies including equal employment opportunity policies. </a:t>
            </a:r>
          </a:p>
          <a:p>
            <a:r>
              <a:rPr lang="en-US" dirty="0" smtClean="0"/>
              <a:t>(17) Data and information related to the contracting officer’s determination of a fair and reasonable price. This may include— </a:t>
            </a:r>
          </a:p>
          <a:p>
            <a:r>
              <a:rPr lang="en-US" dirty="0" smtClean="0"/>
              <a:t>(</a:t>
            </a:r>
            <a:r>
              <a:rPr lang="en-US" dirty="0" err="1" smtClean="0"/>
              <a:t>i</a:t>
            </a:r>
            <a:r>
              <a:rPr lang="en-US" dirty="0" smtClean="0"/>
              <a:t>) Certified cost or pricing data; </a:t>
            </a:r>
          </a:p>
          <a:p>
            <a:r>
              <a:rPr lang="en-US" dirty="0" smtClean="0"/>
              <a:t>(ii) Data other than certified cost or pricing data; </a:t>
            </a:r>
          </a:p>
          <a:p>
            <a:r>
              <a:rPr lang="en-US" dirty="0" smtClean="0"/>
              <a:t>(iii) Justification for waiver from the requirement to submit certified cost or pricing data; or </a:t>
            </a:r>
          </a:p>
          <a:p>
            <a:r>
              <a:rPr lang="en-US" dirty="0" smtClean="0"/>
              <a:t>(iv) Certificates of Current Cost or Pricing Data. </a:t>
            </a:r>
          </a:p>
          <a:p>
            <a:r>
              <a:rPr lang="en-US" dirty="0" smtClean="0"/>
              <a:t>(18) Packaging and transportation data. </a:t>
            </a:r>
          </a:p>
          <a:p>
            <a:r>
              <a:rPr lang="en-US" dirty="0" smtClean="0"/>
              <a:t>(19) Cost or price analysis. </a:t>
            </a:r>
          </a:p>
          <a:p>
            <a:r>
              <a:rPr lang="en-US" dirty="0" smtClean="0"/>
              <a:t>(20) Audit reports or reasons for waiver. </a:t>
            </a:r>
          </a:p>
          <a:p>
            <a:r>
              <a:rPr lang="en-US" dirty="0" smtClean="0"/>
              <a:t>(21) Record of negotiation. </a:t>
            </a:r>
          </a:p>
          <a:p>
            <a:r>
              <a:rPr lang="en-US" dirty="0" smtClean="0"/>
              <a:t>(22) Justification for type of contract. </a:t>
            </a:r>
          </a:p>
          <a:p>
            <a:r>
              <a:rPr lang="en-US" dirty="0" smtClean="0"/>
              <a:t>(23) Authority for deviations from this regulation, statutory requirements, or other restrictions. </a:t>
            </a:r>
          </a:p>
          <a:p>
            <a:r>
              <a:rPr lang="en-US" dirty="0" smtClean="0"/>
              <a:t>(24) Required approvals of award and evidence of legal review. </a:t>
            </a:r>
          </a:p>
          <a:p>
            <a:r>
              <a:rPr lang="en-US" dirty="0" smtClean="0"/>
              <a:t>(25) Notice of award. </a:t>
            </a:r>
          </a:p>
          <a:p>
            <a:r>
              <a:rPr lang="en-US" dirty="0" smtClean="0"/>
              <a:t>(26) The original of— </a:t>
            </a:r>
          </a:p>
          <a:p>
            <a:r>
              <a:rPr lang="en-US" dirty="0" smtClean="0"/>
              <a:t>(</a:t>
            </a:r>
            <a:r>
              <a:rPr lang="en-US" dirty="0" err="1" smtClean="0"/>
              <a:t>i</a:t>
            </a:r>
            <a:r>
              <a:rPr lang="en-US" dirty="0" smtClean="0"/>
              <a:t>) The signed contract or award; </a:t>
            </a:r>
          </a:p>
          <a:p>
            <a:r>
              <a:rPr lang="en-US" dirty="0" smtClean="0"/>
              <a:t>(ii) All contract modifications; and </a:t>
            </a:r>
          </a:p>
          <a:p>
            <a:r>
              <a:rPr lang="en-US" dirty="0" smtClean="0"/>
              <a:t>(iii) Documents supporting modifications executed by the contracting office. </a:t>
            </a:r>
          </a:p>
          <a:p>
            <a:r>
              <a:rPr lang="en-US" dirty="0" smtClean="0"/>
              <a:t>(27) Synopsis of award or reference thereto. </a:t>
            </a:r>
          </a:p>
          <a:p>
            <a:r>
              <a:rPr lang="en-US" dirty="0" smtClean="0"/>
              <a:t>(28) Notice to unsuccessful </a:t>
            </a:r>
            <a:r>
              <a:rPr lang="en-US" dirty="0" err="1" smtClean="0"/>
              <a:t>quoters</a:t>
            </a:r>
            <a:r>
              <a:rPr lang="en-US" dirty="0" smtClean="0"/>
              <a:t> or </a:t>
            </a:r>
            <a:r>
              <a:rPr lang="en-US" dirty="0" err="1" smtClean="0"/>
              <a:t>offerors</a:t>
            </a:r>
            <a:r>
              <a:rPr lang="en-US" dirty="0" smtClean="0"/>
              <a:t> and record of any debriefing. </a:t>
            </a:r>
          </a:p>
          <a:p>
            <a:r>
              <a:rPr lang="en-US" dirty="0" smtClean="0"/>
              <a:t>(29) Acquisition management reports (see </a:t>
            </a:r>
            <a:r>
              <a:rPr lang="en-US" dirty="0" smtClean="0">
                <a:hlinkClick r:id="rId5" action="ppaction://hlinkfile"/>
              </a:rPr>
              <a:t>Subpart 4.6</a:t>
            </a:r>
            <a:r>
              <a:rPr lang="en-US" dirty="0" smtClean="0"/>
              <a:t>). </a:t>
            </a:r>
          </a:p>
          <a:p>
            <a:r>
              <a:rPr lang="en-US" dirty="0" smtClean="0"/>
              <a:t>(30) Bid, performance, payment, or other bond documents, or a reference thereto, and notices to sureties. </a:t>
            </a:r>
          </a:p>
          <a:p>
            <a:r>
              <a:rPr lang="en-US" dirty="0" smtClean="0"/>
              <a:t>(31) Report of </a:t>
            </a:r>
            <a:r>
              <a:rPr lang="en-US" dirty="0" err="1" smtClean="0"/>
              <a:t>postaward</a:t>
            </a:r>
            <a:r>
              <a:rPr lang="en-US" dirty="0" smtClean="0"/>
              <a:t> conference. </a:t>
            </a:r>
          </a:p>
          <a:p>
            <a:r>
              <a:rPr lang="en-US" dirty="0" smtClean="0"/>
              <a:t>(32) Notice to proceed, stop orders, and any overtime premium approvals granted at the time of award. </a:t>
            </a:r>
          </a:p>
          <a:p>
            <a:r>
              <a:rPr lang="en-US" dirty="0" smtClean="0"/>
              <a:t>(33) Documents requesting and authorizing modification in the normal assignment of contract administration functions and responsibility. </a:t>
            </a:r>
          </a:p>
          <a:p>
            <a:r>
              <a:rPr lang="en-US" dirty="0" smtClean="0"/>
              <a:t>(34) Approvals or disapprovals of requests for waivers or deviations from contract requirements. </a:t>
            </a:r>
          </a:p>
          <a:p>
            <a:r>
              <a:rPr lang="en-US" dirty="0" smtClean="0"/>
              <a:t>(35) Rejected engineering change proposals. </a:t>
            </a:r>
          </a:p>
          <a:p>
            <a:r>
              <a:rPr lang="en-US" dirty="0" smtClean="0"/>
              <a:t>(36) Royalty, invention, and copyright reports (including invention disclosures) or reference thereto. </a:t>
            </a:r>
          </a:p>
          <a:p>
            <a:r>
              <a:rPr lang="en-US" dirty="0" smtClean="0"/>
              <a:t>(37) Contract completion documents. </a:t>
            </a:r>
          </a:p>
          <a:p>
            <a:r>
              <a:rPr lang="en-US" dirty="0" smtClean="0"/>
              <a:t>(38) Documentation regarding termination actions for which the contracting office is responsible. </a:t>
            </a:r>
          </a:p>
          <a:p>
            <a:r>
              <a:rPr lang="en-US" dirty="0" smtClean="0"/>
              <a:t>(39) Cross-references to pertinent documents that are filed elsewhere. </a:t>
            </a:r>
          </a:p>
          <a:p>
            <a:r>
              <a:rPr lang="en-US" dirty="0" smtClean="0"/>
              <a:t>(40) Any additional documents on which action was taken or that reflect actions by the contracting office pertinent to the contract. </a:t>
            </a:r>
          </a:p>
          <a:p>
            <a:r>
              <a:rPr lang="en-US" dirty="0" smtClean="0"/>
              <a:t>(41) A current chronological list identifying the awarding and successor contracting officers, with inclusive dates of responsibility. </a:t>
            </a:r>
          </a:p>
          <a:p>
            <a:r>
              <a:rPr lang="en-US" dirty="0" smtClean="0"/>
              <a:t>(42) When limiting competition to women-owned small business (WOSB) concerns eligible under the WOSB Program or economically disadvantaged women-owned small business (EDWOSB) concerns in accordance with subpart </a:t>
            </a:r>
            <a:r>
              <a:rPr lang="en-US" dirty="0" smtClean="0">
                <a:hlinkClick r:id="rId6" action="ppaction://hlinkfile"/>
              </a:rPr>
              <a:t>19.15</a:t>
            </a:r>
            <a:r>
              <a:rPr lang="en-US" dirty="0" smtClean="0"/>
              <a:t>, include documentation— </a:t>
            </a:r>
          </a:p>
          <a:p>
            <a:r>
              <a:rPr lang="en-US" dirty="0" smtClean="0"/>
              <a:t>(</a:t>
            </a:r>
            <a:r>
              <a:rPr lang="en-US" dirty="0" err="1" smtClean="0"/>
              <a:t>i</a:t>
            </a:r>
            <a:r>
              <a:rPr lang="en-US" dirty="0" smtClean="0"/>
              <a:t>) Of the type and extent of market research; and </a:t>
            </a:r>
          </a:p>
          <a:p>
            <a:r>
              <a:rPr lang="en-US" dirty="0" smtClean="0"/>
              <a:t>(ii) That the NAICS code assigned to the acquisition is for an industry that SBA has designated as— </a:t>
            </a:r>
          </a:p>
          <a:p>
            <a:r>
              <a:rPr lang="en-US" dirty="0" smtClean="0"/>
              <a:t>(A) Underrepresented for economically disadvantaged women-owned small business set-asides, or </a:t>
            </a:r>
          </a:p>
          <a:p>
            <a:r>
              <a:rPr lang="en-US" dirty="0" smtClean="0"/>
              <a:t>(B) Substantially underrepresented for women-owned small business set-asides. </a:t>
            </a:r>
          </a:p>
          <a:p>
            <a:endParaRPr lang="en-US" dirty="0" smtClean="0"/>
          </a:p>
          <a:p>
            <a:r>
              <a:rPr lang="en-US" b="1" dirty="0" smtClean="0"/>
              <a:t>(b) Contract administration office contract file (COR/PM). </a:t>
            </a:r>
          </a:p>
          <a:p>
            <a:r>
              <a:rPr lang="en-US" dirty="0" smtClean="0"/>
              <a:t>(1) Copy of the contract and all modifications, together with official record copies of supporting documents executed by the contract administration office. </a:t>
            </a:r>
          </a:p>
          <a:p>
            <a:r>
              <a:rPr lang="en-US" dirty="0" smtClean="0"/>
              <a:t>(2) Any document modifying the normal assignment of contract administration functions and responsibility. </a:t>
            </a:r>
          </a:p>
          <a:p>
            <a:r>
              <a:rPr lang="en-US" dirty="0" smtClean="0"/>
              <a:t>(3) Security requirements. </a:t>
            </a:r>
          </a:p>
          <a:p>
            <a:r>
              <a:rPr lang="en-US" dirty="0" smtClean="0"/>
              <a:t>(4) Certified cost or pricing data, Certificates of Current Cost or Pricing Data, or data other than certified cost or pricing data; cost or price analysis; and other documentation supporting contractual actions executed by the contract administration office. </a:t>
            </a:r>
          </a:p>
          <a:p>
            <a:r>
              <a:rPr lang="en-US" dirty="0" smtClean="0"/>
              <a:t>(5) </a:t>
            </a:r>
            <a:r>
              <a:rPr lang="en-US" dirty="0" err="1" smtClean="0"/>
              <a:t>Preaward</a:t>
            </a:r>
            <a:r>
              <a:rPr lang="en-US" dirty="0" smtClean="0"/>
              <a:t> survey information. </a:t>
            </a:r>
          </a:p>
          <a:p>
            <a:r>
              <a:rPr lang="en-US" dirty="0" smtClean="0"/>
              <a:t>(6) Purchasing system information. </a:t>
            </a:r>
          </a:p>
          <a:p>
            <a:r>
              <a:rPr lang="en-US" dirty="0" smtClean="0"/>
              <a:t>(7) Consent to subcontract or purchase. </a:t>
            </a:r>
          </a:p>
          <a:p>
            <a:r>
              <a:rPr lang="en-US" dirty="0" smtClean="0"/>
              <a:t>(8) Performance and payment bonds and surety information. </a:t>
            </a:r>
          </a:p>
          <a:p>
            <a:r>
              <a:rPr lang="en-US" dirty="0" smtClean="0"/>
              <a:t>(9) </a:t>
            </a:r>
            <a:r>
              <a:rPr lang="en-US" dirty="0" err="1" smtClean="0"/>
              <a:t>Postaward</a:t>
            </a:r>
            <a:r>
              <a:rPr lang="en-US" dirty="0" smtClean="0"/>
              <a:t> conference records. </a:t>
            </a:r>
          </a:p>
          <a:p>
            <a:r>
              <a:rPr lang="en-US" dirty="0" smtClean="0"/>
              <a:t>(10) Orders issued under the contract. </a:t>
            </a:r>
          </a:p>
          <a:p>
            <a:r>
              <a:rPr lang="en-US" dirty="0" smtClean="0"/>
              <a:t>(11) Notice to proceed and stop orders. </a:t>
            </a:r>
          </a:p>
          <a:p>
            <a:r>
              <a:rPr lang="en-US" dirty="0" smtClean="0"/>
              <a:t>(12) Insurance policies or certificates of insurance or references to them. </a:t>
            </a:r>
          </a:p>
          <a:p>
            <a:r>
              <a:rPr lang="en-US" dirty="0" smtClean="0"/>
              <a:t>(13) Documents supporting advance or progress payments. </a:t>
            </a:r>
          </a:p>
          <a:p>
            <a:r>
              <a:rPr lang="en-US" dirty="0" smtClean="0"/>
              <a:t>(14) Progressing, expediting, and production surveillance records. </a:t>
            </a:r>
          </a:p>
          <a:p>
            <a:r>
              <a:rPr lang="en-US" dirty="0" smtClean="0"/>
              <a:t>(15) Quality assurance records. </a:t>
            </a:r>
          </a:p>
          <a:p>
            <a:r>
              <a:rPr lang="en-US" dirty="0" smtClean="0"/>
              <a:t>(16) Property administration records. </a:t>
            </a:r>
          </a:p>
          <a:p>
            <a:r>
              <a:rPr lang="en-US" dirty="0" smtClean="0"/>
              <a:t>(17) Documentation regarding termination actions for which the contract administration office is responsible. </a:t>
            </a:r>
          </a:p>
          <a:p>
            <a:r>
              <a:rPr lang="en-US" dirty="0" smtClean="0"/>
              <a:t>(18) Cross reference to other pertinent documents that are filed elsewhere. </a:t>
            </a:r>
          </a:p>
          <a:p>
            <a:r>
              <a:rPr lang="en-US" dirty="0" smtClean="0"/>
              <a:t>(19) Any additional documents on which action was taken or that reflect actions by the contract administration office pertinent to the contract. </a:t>
            </a:r>
          </a:p>
          <a:p>
            <a:r>
              <a:rPr lang="en-US" dirty="0" smtClean="0"/>
              <a:t>(20) Contract completion documents. </a:t>
            </a:r>
          </a:p>
          <a:p>
            <a:endParaRPr lang="en-US" dirty="0" smtClean="0"/>
          </a:p>
          <a:p>
            <a:r>
              <a:rPr lang="en-US" b="1" dirty="0" smtClean="0"/>
              <a:t>(c) Paying office contract file</a:t>
            </a:r>
            <a:r>
              <a:rPr lang="en-US" b="1" baseline="0" dirty="0" smtClean="0"/>
              <a:t> (in the Financial Center…)</a:t>
            </a:r>
            <a:endParaRPr lang="en-US" b="1" dirty="0" smtClean="0"/>
          </a:p>
          <a:p>
            <a:r>
              <a:rPr lang="en-US" dirty="0" smtClean="0"/>
              <a:t>(1) Copy of the contract and any modifications. </a:t>
            </a:r>
          </a:p>
          <a:p>
            <a:r>
              <a:rPr lang="en-US" dirty="0" smtClean="0"/>
              <a:t>(2) Bills, invoices, vouchers, and supporting documents. </a:t>
            </a:r>
          </a:p>
          <a:p>
            <a:r>
              <a:rPr lang="en-US" dirty="0" smtClean="0"/>
              <a:t>(3) Record of payments or receipts. </a:t>
            </a:r>
          </a:p>
          <a:p>
            <a:r>
              <a:rPr lang="en-US" dirty="0" smtClean="0"/>
              <a:t>(4) Other pertinent documents. </a:t>
            </a:r>
          </a:p>
          <a:p>
            <a:pPr eaLnBrk="1" hangingPunct="1">
              <a:spcBef>
                <a:spcPct val="0"/>
              </a:spcBef>
            </a:pPr>
            <a:endParaRPr lang="en-US" b="0" baseline="0" dirty="0" smtClean="0">
              <a:latin typeface="Times"/>
            </a:endParaRPr>
          </a:p>
          <a:p>
            <a:pPr eaLnBrk="1" hangingPunct="1">
              <a:spcBef>
                <a:spcPct val="0"/>
              </a:spcBef>
            </a:pPr>
            <a:endParaRPr lang="en-US" b="1" baseline="0" dirty="0" smtClean="0">
              <a:latin typeface="Time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spcBef>
                <a:spcPct val="0"/>
              </a:spcBef>
            </a:pPr>
            <a:r>
              <a:rPr lang="en-US" b="1" baseline="0" dirty="0" smtClean="0">
                <a:latin typeface="Times"/>
              </a:rPr>
              <a:t>Get the entire contract file…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spcBef>
                <a:spcPct val="0"/>
              </a:spcBef>
            </a:pPr>
            <a:r>
              <a:rPr lang="en-US" b="1" baseline="0" dirty="0" smtClean="0">
                <a:latin typeface="Times"/>
              </a:rPr>
              <a:t>These documents are the minimum! </a:t>
            </a:r>
          </a:p>
          <a:p>
            <a:pPr eaLnBrk="1" hangingPunct="1">
              <a:spcBef>
                <a:spcPct val="0"/>
              </a:spcBef>
            </a:pPr>
            <a:endParaRPr lang="en-US" b="1" baseline="0" dirty="0" smtClean="0">
              <a:latin typeface="Times"/>
            </a:endParaRPr>
          </a:p>
          <a:p>
            <a:pPr eaLnBrk="1" hangingPunct="1">
              <a:spcBef>
                <a:spcPct val="0"/>
              </a:spcBef>
            </a:pPr>
            <a:r>
              <a:rPr lang="en-US" b="1" baseline="0" dirty="0" smtClean="0">
                <a:latin typeface="Times"/>
              </a:rPr>
              <a:t>Based on the FAR, and for DHS - the MD 102-001 Acquisition Instruction / Guidebook, the HSAR and HSAM …</a:t>
            </a:r>
          </a:p>
          <a:p>
            <a:pPr eaLnBrk="1" hangingPunct="1">
              <a:spcBef>
                <a:spcPct val="0"/>
              </a:spcBef>
            </a:pPr>
            <a:endParaRPr lang="en-US" b="1" baseline="0" dirty="0" smtClean="0">
              <a:latin typeface="Times"/>
            </a:endParaRPr>
          </a:p>
          <a:p>
            <a:pPr eaLnBrk="1" hangingPunct="1">
              <a:spcBef>
                <a:spcPct val="0"/>
              </a:spcBef>
            </a:pPr>
            <a:r>
              <a:rPr lang="en-US" b="1" baseline="0" dirty="0" smtClean="0">
                <a:latin typeface="Times"/>
              </a:rPr>
              <a:t>PLUS all the modifications to the contract (obligating money, verifying milestones, changing requirements, and current year estimates!)</a:t>
            </a:r>
            <a:endParaRPr lang="en-US" b="0" baseline="0" dirty="0" smtClean="0">
              <a:latin typeface="Times"/>
            </a:endParaRPr>
          </a:p>
          <a:p>
            <a:pPr eaLnBrk="1" hangingPunct="1">
              <a:spcBef>
                <a:spcPct val="0"/>
              </a:spcBef>
            </a:pPr>
            <a:endParaRPr lang="en-US" b="0" baseline="0" dirty="0" smtClean="0">
              <a:latin typeface="Times"/>
            </a:endParaRPr>
          </a:p>
          <a:p>
            <a:pPr eaLnBrk="1" hangingPunct="1">
              <a:spcBef>
                <a:spcPct val="0"/>
              </a:spcBef>
            </a:pPr>
            <a:endParaRPr lang="en-US" b="1" baseline="0" dirty="0" smtClean="0">
              <a:latin typeface="Time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spcBef>
                <a:spcPct val="0"/>
              </a:spcBef>
            </a:pPr>
            <a:r>
              <a:rPr lang="en-US" b="1" baseline="0" dirty="0" smtClean="0">
                <a:latin typeface="Times"/>
              </a:rPr>
              <a:t>Get the COR / PM Files… all of it…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spcBef>
                <a:spcPct val="0"/>
              </a:spcBef>
            </a:pPr>
            <a:r>
              <a:rPr lang="en-US" b="1" baseline="0" dirty="0" smtClean="0">
                <a:latin typeface="Times"/>
              </a:rPr>
              <a:t>Get a listing of all the invoices in detail from their SAP system</a:t>
            </a:r>
          </a:p>
          <a:p>
            <a:pPr eaLnBrk="1" hangingPunct="1">
              <a:spcBef>
                <a:spcPct val="0"/>
              </a:spcBef>
            </a:pPr>
            <a:endParaRPr lang="en-US" b="1" baseline="0" dirty="0" smtClean="0">
              <a:latin typeface="Times"/>
            </a:endParaRPr>
          </a:p>
          <a:p>
            <a:pPr eaLnBrk="1" hangingPunct="1">
              <a:spcBef>
                <a:spcPct val="0"/>
              </a:spcBef>
            </a:pPr>
            <a:r>
              <a:rPr lang="en-US" b="1" baseline="0" dirty="0" smtClean="0">
                <a:latin typeface="Times"/>
              </a:rPr>
              <a:t>ALSO get copies of individual invoices presented to the government (Fin Cen should have them on record).</a:t>
            </a:r>
          </a:p>
          <a:p>
            <a:pPr eaLnBrk="1" hangingPunct="1">
              <a:spcBef>
                <a:spcPct val="0"/>
              </a:spcBef>
            </a:pPr>
            <a:endParaRPr lang="en-US" b="1" baseline="0" dirty="0" smtClean="0">
              <a:latin typeface="Times"/>
            </a:endParaRPr>
          </a:p>
          <a:p>
            <a:pPr eaLnBrk="1" hangingPunct="1">
              <a:spcBef>
                <a:spcPct val="0"/>
              </a:spcBef>
            </a:pPr>
            <a:r>
              <a:rPr lang="en-US" b="1" baseline="0" dirty="0" smtClean="0">
                <a:latin typeface="Times"/>
              </a:rPr>
              <a:t>Compare to all labor / materials orders / requests / logs / etc.</a:t>
            </a:r>
          </a:p>
          <a:p>
            <a:pPr eaLnBrk="1" hangingPunct="1">
              <a:spcBef>
                <a:spcPct val="0"/>
              </a:spcBef>
            </a:pPr>
            <a:r>
              <a:rPr lang="en-US" b="1" baseline="0" dirty="0" smtClean="0">
                <a:latin typeface="Times"/>
              </a:rPr>
              <a:t>Using IDEA, Excel, ACL software as necessary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defTabSz="914333" eaLnBrk="1" hangingPunct="1">
              <a:spcBef>
                <a:spcPct val="0"/>
              </a:spcBef>
              <a:defRPr/>
            </a:pPr>
            <a:r>
              <a:rPr lang="en-US" b="1" baseline="0" dirty="0" smtClean="0">
                <a:latin typeface="Times"/>
              </a:rPr>
              <a:t>4) Check the SAM site - </a:t>
            </a:r>
            <a:r>
              <a:rPr lang="en-US" b="1" i="1" baseline="0" dirty="0" smtClean="0">
                <a:latin typeface="Times"/>
              </a:rPr>
              <a:t>Systems for Award Management</a:t>
            </a:r>
          </a:p>
          <a:p>
            <a:pPr eaLnBrk="1" hangingPunct="1">
              <a:spcBef>
                <a:spcPct val="0"/>
              </a:spcBef>
            </a:pPr>
            <a:endParaRPr lang="en-US" baseline="0" dirty="0" smtClean="0">
              <a:latin typeface="Times"/>
            </a:endParaRPr>
          </a:p>
          <a:p>
            <a:pPr eaLnBrk="1" hangingPunct="1">
              <a:spcBef>
                <a:spcPct val="0"/>
              </a:spcBef>
            </a:pPr>
            <a:r>
              <a:rPr lang="en-US" baseline="0" dirty="0" smtClean="0">
                <a:latin typeface="Times"/>
              </a:rPr>
              <a:t>https://www.sam.gov/portal/public/SAM/#1</a:t>
            </a:r>
          </a:p>
          <a:p>
            <a:pPr eaLnBrk="1" hangingPunct="1">
              <a:spcBef>
                <a:spcPct val="0"/>
              </a:spcBef>
            </a:pPr>
            <a:endParaRPr lang="en-US" baseline="0" dirty="0" smtClean="0">
              <a:latin typeface="Times"/>
            </a:endParaRPr>
          </a:p>
          <a:p>
            <a:r>
              <a:rPr lang="en-US" b="1" dirty="0" smtClean="0"/>
              <a:t>Search Records</a:t>
            </a:r>
          </a:p>
          <a:p>
            <a:r>
              <a:rPr lang="en-US" dirty="0" smtClean="0"/>
              <a:t>All entity records from Central Contractor Registry (CCR),</a:t>
            </a:r>
            <a:r>
              <a:rPr lang="en-US" baseline="0" dirty="0" smtClean="0"/>
              <a:t> the </a:t>
            </a:r>
            <a:r>
              <a:rPr lang="en-US" dirty="0" smtClean="0"/>
              <a:t>Federal Agency Registration (</a:t>
            </a:r>
            <a:r>
              <a:rPr lang="en-US" dirty="0" err="1" smtClean="0"/>
              <a:t>Fedreg</a:t>
            </a:r>
            <a:r>
              <a:rPr lang="en-US" dirty="0" smtClean="0"/>
              <a:t>), the Online Representations and Certifications Application (ORCA), and</a:t>
            </a:r>
            <a:r>
              <a:rPr lang="en-US" baseline="0" dirty="0" smtClean="0"/>
              <a:t> </a:t>
            </a:r>
            <a:r>
              <a:rPr lang="en-US" dirty="0" smtClean="0"/>
              <a:t>Excluded Parties List System (EPLS), active or expired, were moved to SAM. You can search these records and new ones created in SAM. If you are a government user logged in with your SAM user account, you will automatically have access to FOUO information.</a:t>
            </a:r>
          </a:p>
          <a:p>
            <a:pPr eaLnBrk="1" hangingPunct="1">
              <a:spcBef>
                <a:spcPct val="0"/>
              </a:spcBef>
            </a:pPr>
            <a:endParaRPr lang="en-US" baseline="0" dirty="0" smtClean="0">
              <a:latin typeface="Times"/>
            </a:endParaRPr>
          </a:p>
          <a:p>
            <a:pPr eaLnBrk="1" hangingPunct="1">
              <a:spcBef>
                <a:spcPct val="0"/>
              </a:spcBef>
            </a:pPr>
            <a:endParaRPr lang="en-US" baseline="0" dirty="0" smtClean="0">
              <a:latin typeface="Times"/>
            </a:endParaRPr>
          </a:p>
          <a:p>
            <a:pPr eaLnBrk="1" hangingPunct="1">
              <a:spcBef>
                <a:spcPct val="0"/>
              </a:spcBef>
            </a:pPr>
            <a:r>
              <a:rPr lang="en-US" b="1" u="sng" baseline="0" dirty="0" smtClean="0">
                <a:latin typeface="Times"/>
              </a:rPr>
              <a:t>EXTRA NOTES:</a:t>
            </a:r>
          </a:p>
          <a:p>
            <a:pPr eaLnBrk="1" hangingPunct="1">
              <a:spcBef>
                <a:spcPct val="0"/>
              </a:spcBef>
            </a:pPr>
            <a:endParaRPr lang="en-US" baseline="0" dirty="0" smtClean="0">
              <a:latin typeface="Times"/>
            </a:endParaRPr>
          </a:p>
          <a:p>
            <a:r>
              <a:rPr lang="en-US" b="1" dirty="0" smtClean="0"/>
              <a:t>What is SAM?</a:t>
            </a:r>
            <a:r>
              <a:rPr lang="en-US" dirty="0" smtClean="0"/>
              <a:t/>
            </a:r>
            <a:br>
              <a:rPr lang="en-US" dirty="0" smtClean="0"/>
            </a:br>
            <a:r>
              <a:rPr lang="en-US" dirty="0" smtClean="0"/>
              <a:t>The System for Award Management (SAM) is combining federal procurement systems and the Catalog of Federal Domestic Assistance into one new system. This consolidation is being done in phases. The first phase of SAM includes the functionality from the following systems:</a:t>
            </a:r>
          </a:p>
          <a:p>
            <a:endParaRPr lang="en-US" dirty="0" smtClean="0"/>
          </a:p>
          <a:p>
            <a:r>
              <a:rPr lang="en-US" dirty="0" smtClean="0"/>
              <a:t>* Central Contractor Registry (CCR)</a:t>
            </a:r>
            <a:br>
              <a:rPr lang="en-US" dirty="0" smtClean="0"/>
            </a:br>
            <a:r>
              <a:rPr lang="en-US" dirty="0" smtClean="0"/>
              <a:t>* Federal Agency Registration (</a:t>
            </a:r>
            <a:r>
              <a:rPr lang="en-US" dirty="0" err="1" smtClean="0"/>
              <a:t>Fedreg</a:t>
            </a:r>
            <a:r>
              <a:rPr lang="en-US" dirty="0" smtClean="0"/>
              <a:t>)</a:t>
            </a:r>
            <a:br>
              <a:rPr lang="en-US" dirty="0" smtClean="0"/>
            </a:br>
            <a:r>
              <a:rPr lang="en-US" dirty="0" smtClean="0"/>
              <a:t>* Online Representations and Certifications Application</a:t>
            </a:r>
            <a:br>
              <a:rPr lang="en-US" dirty="0" smtClean="0"/>
            </a:br>
            <a:r>
              <a:rPr lang="en-US" dirty="0" smtClean="0"/>
              <a:t>* Excluded Parties List System (EPLS) </a:t>
            </a:r>
            <a:br>
              <a:rPr lang="en-US" dirty="0" smtClean="0"/>
            </a:br>
            <a:endParaRPr lang="en-US" dirty="0" smtClean="0"/>
          </a:p>
          <a:p>
            <a:r>
              <a:rPr lang="en-US" b="1" dirty="0" smtClean="0"/>
              <a:t>How will SAM benefit me?</a:t>
            </a:r>
            <a:r>
              <a:rPr lang="en-US" dirty="0" smtClean="0"/>
              <a:t/>
            </a:r>
            <a:br>
              <a:rPr lang="en-US" dirty="0" smtClean="0"/>
            </a:br>
            <a:r>
              <a:rPr lang="en-US" dirty="0" smtClean="0"/>
              <a:t>The overarching benefits of SAM include streamlined and integrated processes, elimination of data redundancies, and reduced costs while providing improved capability. </a:t>
            </a:r>
            <a:br>
              <a:rPr lang="en-US" dirty="0" smtClean="0"/>
            </a:br>
            <a:r>
              <a:rPr lang="en-US" dirty="0" smtClean="0"/>
              <a:t/>
            </a:r>
            <a:br>
              <a:rPr lang="en-US" dirty="0" smtClean="0"/>
            </a:br>
            <a:endParaRPr lang="en-US" dirty="0" smtClean="0"/>
          </a:p>
          <a:p>
            <a:pPr eaLnBrk="1" hangingPunct="1">
              <a:spcBef>
                <a:spcPct val="0"/>
              </a:spcBef>
            </a:pPr>
            <a:endParaRPr lang="en-US" baseline="0" dirty="0" smtClean="0">
              <a:latin typeface="Time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rtl="0" eaLnBrk="0" fontAlgn="base" hangingPunct="0"/>
            <a:r>
              <a:rPr lang="en-US" sz="1200" dirty="0" smtClean="0"/>
              <a:t>U.S. organizations up to 5 – 7 % of their revenues each year.</a:t>
            </a:r>
          </a:p>
          <a:p>
            <a:pPr rtl="0" eaLnBrk="0" fontAlgn="base" hangingPunct="0"/>
            <a:r>
              <a:rPr lang="en-US" sz="1200" dirty="0" smtClean="0"/>
              <a:t>66% run for more than a year before they were detected.</a:t>
            </a:r>
            <a:endParaRPr lang="en-US" b="0" dirty="0" smtClean="0"/>
          </a:p>
          <a:p>
            <a:pPr rtl="0" eaLnBrk="0" fontAlgn="base" hangingPunct="0"/>
            <a:r>
              <a:rPr lang="en-US" sz="1200" dirty="0" smtClean="0"/>
              <a:t>13% ran for five years or longer before they were detected. </a:t>
            </a:r>
            <a:endParaRPr lang="en-US" b="0" dirty="0" smtClean="0"/>
          </a:p>
          <a:p>
            <a:endParaRPr lang="en-US" dirty="0" smtClean="0">
              <a:latin typeface="Times"/>
            </a:endParaRPr>
          </a:p>
          <a:p>
            <a:pPr rtl="0" eaLnBrk="1" fontAlgn="base" hangingPunct="1"/>
            <a:r>
              <a:rPr lang="en-US" sz="1200" dirty="0" smtClean="0"/>
              <a:t>Procurement fraud often starts out “under the radar screen” with a systematic abuse of trust sometimes combined with flawed internal controls.  If discovered, the tendency may be to characterize it as isolated instance when a more thorough examination would uncover a pattern. </a:t>
            </a:r>
            <a:endParaRPr lang="en-US" dirty="0" smtClean="0"/>
          </a:p>
          <a:p>
            <a:pPr rtl="0" eaLnBrk="1" fontAlgn="base" hangingPunct="1"/>
            <a:endParaRPr lang="en-US" sz="1200" dirty="0" smtClean="0"/>
          </a:p>
          <a:p>
            <a:pPr rtl="0" eaLnBrk="1" fontAlgn="base" hangingPunct="1"/>
            <a:r>
              <a:rPr lang="en-US" sz="1200" dirty="0" smtClean="0"/>
              <a:t>Depending on the organization being victimized; the consequences of procurement fraud will always involve the loss of money, but may also put at risk - personal safety, if the scheme involves defective products; counterfeit parts; or product substitution. </a:t>
            </a:r>
          </a:p>
          <a:p>
            <a:endParaRPr lang="en-US" dirty="0" smtClean="0">
              <a:latin typeface="Time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spcBef>
                <a:spcPct val="0"/>
              </a:spcBef>
            </a:pPr>
            <a:r>
              <a:rPr lang="en-US" b="1" baseline="0" dirty="0" smtClean="0">
                <a:latin typeface="Times"/>
              </a:rPr>
              <a:t>5) Get the GAT (RAT) Board to run an analysis for you (2-4 weeks depending); known associates </a:t>
            </a:r>
            <a:endParaRPr lang="en-US" b="1" dirty="0" smtClean="0">
              <a:latin typeface="Times"/>
            </a:endParaRPr>
          </a:p>
          <a:p>
            <a:pPr eaLnBrk="1" hangingPunct="1">
              <a:spcBef>
                <a:spcPct val="0"/>
              </a:spcBef>
              <a:buFontTx/>
              <a:buChar char="•"/>
            </a:pPr>
            <a:endParaRPr lang="en-US" dirty="0" smtClean="0">
              <a:latin typeface="Times"/>
            </a:endParaRPr>
          </a:p>
          <a:p>
            <a:pPr eaLnBrk="1" hangingPunct="1">
              <a:spcBef>
                <a:spcPct val="0"/>
              </a:spcBef>
              <a:buFontTx/>
              <a:buNone/>
            </a:pPr>
            <a:r>
              <a:rPr lang="en-US" dirty="0" smtClean="0">
                <a:latin typeface="Times"/>
              </a:rPr>
              <a:t>Recovery Accountability</a:t>
            </a:r>
            <a:r>
              <a:rPr lang="en-US" baseline="0" dirty="0" smtClean="0">
                <a:latin typeface="Times"/>
              </a:rPr>
              <a:t> &amp; Transparency Board supports the Recovery Operations Center (The ROC!)</a:t>
            </a:r>
          </a:p>
          <a:p>
            <a:pPr eaLnBrk="1" hangingPunct="1">
              <a:spcBef>
                <a:spcPct val="0"/>
              </a:spcBef>
              <a:buFontTx/>
              <a:buNone/>
            </a:pPr>
            <a:endParaRPr lang="en-US" baseline="0" dirty="0" smtClean="0">
              <a:latin typeface="Times"/>
            </a:endParaRPr>
          </a:p>
          <a:p>
            <a:pPr eaLnBrk="1" hangingPunct="1">
              <a:spcBef>
                <a:spcPct val="0"/>
              </a:spcBef>
              <a:buFontTx/>
              <a:buNone/>
            </a:pPr>
            <a:r>
              <a:rPr lang="en-US" dirty="0" smtClean="0">
                <a:latin typeface="Times"/>
              </a:rPr>
              <a:t>http://www.recovery.gov/Pages/default.aspx</a:t>
            </a:r>
          </a:p>
          <a:p>
            <a:pPr eaLnBrk="1" hangingPunct="1">
              <a:spcBef>
                <a:spcPct val="0"/>
              </a:spcBef>
              <a:buFontTx/>
              <a:buNone/>
            </a:pPr>
            <a:endParaRPr lang="en-US" dirty="0" smtClean="0">
              <a:latin typeface="Times"/>
            </a:endParaRPr>
          </a:p>
          <a:p>
            <a:pPr eaLnBrk="1" hangingPunct="1">
              <a:spcBef>
                <a:spcPct val="0"/>
              </a:spcBef>
              <a:buFontTx/>
              <a:buNone/>
            </a:pPr>
            <a:r>
              <a:rPr lang="en-US" dirty="0" smtClean="0">
                <a:latin typeface="Times"/>
              </a:rPr>
              <a:t>requestforassistance@ratb.gov</a:t>
            </a:r>
          </a:p>
          <a:p>
            <a:pPr eaLnBrk="1" hangingPunct="1">
              <a:spcBef>
                <a:spcPct val="0"/>
              </a:spcBef>
              <a:buFontTx/>
              <a:buNone/>
            </a:pPr>
            <a:endParaRPr lang="en-US" dirty="0" smtClean="0">
              <a:latin typeface="Times"/>
            </a:endParaRPr>
          </a:p>
          <a:p>
            <a:pPr eaLnBrk="1" hangingPunct="1">
              <a:spcBef>
                <a:spcPct val="0"/>
              </a:spcBef>
              <a:buFontTx/>
              <a:buChar char="•"/>
            </a:pPr>
            <a:endParaRPr lang="en-US" dirty="0" smtClean="0">
              <a:latin typeface="Times"/>
            </a:endParaRPr>
          </a:p>
          <a:p>
            <a:pPr eaLnBrk="1" hangingPunct="1">
              <a:spcBef>
                <a:spcPct val="0"/>
              </a:spcBef>
              <a:buFontTx/>
              <a:buNone/>
            </a:pPr>
            <a:r>
              <a:rPr lang="en-US" dirty="0" smtClean="0">
                <a:latin typeface="Times"/>
              </a:rPr>
              <a:t>Make your findings</a:t>
            </a:r>
          </a:p>
          <a:p>
            <a:pPr eaLnBrk="1" hangingPunct="1">
              <a:spcBef>
                <a:spcPct val="0"/>
              </a:spcBef>
              <a:buFontTx/>
              <a:buNone/>
            </a:pPr>
            <a:endParaRPr lang="en-US" dirty="0" smtClean="0">
              <a:latin typeface="Times"/>
            </a:endParaRPr>
          </a:p>
          <a:p>
            <a:pPr eaLnBrk="1" hangingPunct="1">
              <a:spcBef>
                <a:spcPct val="0"/>
              </a:spcBef>
              <a:buFontTx/>
              <a:buNone/>
            </a:pPr>
            <a:r>
              <a:rPr lang="en-US" dirty="0" smtClean="0">
                <a:latin typeface="Times"/>
              </a:rPr>
              <a:t>Make an RFI – using our DoD</a:t>
            </a:r>
            <a:r>
              <a:rPr lang="en-US" baseline="0" dirty="0" smtClean="0">
                <a:latin typeface="Times"/>
              </a:rPr>
              <a:t> based DHS request</a:t>
            </a:r>
          </a:p>
          <a:p>
            <a:pPr eaLnBrk="1" hangingPunct="1">
              <a:spcBef>
                <a:spcPct val="0"/>
              </a:spcBef>
              <a:buFontTx/>
              <a:buNone/>
            </a:pPr>
            <a:endParaRPr lang="en-US" baseline="0" dirty="0" smtClean="0">
              <a:latin typeface="Times"/>
            </a:endParaRPr>
          </a:p>
          <a:p>
            <a:pPr eaLnBrk="1" hangingPunct="1">
              <a:spcBef>
                <a:spcPct val="0"/>
              </a:spcBef>
              <a:buFontTx/>
              <a:buNone/>
            </a:pPr>
            <a:r>
              <a:rPr lang="en-US" baseline="0" dirty="0" smtClean="0">
                <a:latin typeface="Times"/>
              </a:rPr>
              <a:t>What are the remedies? </a:t>
            </a:r>
          </a:p>
          <a:p>
            <a:pPr eaLnBrk="1" hangingPunct="1">
              <a:spcBef>
                <a:spcPct val="0"/>
              </a:spcBef>
              <a:buFontTx/>
              <a:buNone/>
            </a:pPr>
            <a:r>
              <a:rPr lang="en-US" baseline="0" dirty="0" smtClean="0">
                <a:latin typeface="Times"/>
              </a:rPr>
              <a:t>Admin – GN – Criminal Act….</a:t>
            </a:r>
            <a:endParaRPr lang="en-US" dirty="0" smtClean="0">
              <a:latin typeface="Times"/>
            </a:endParaRPr>
          </a:p>
          <a:p>
            <a:pPr eaLnBrk="1" hangingPunct="1">
              <a:spcBef>
                <a:spcPct val="0"/>
              </a:spcBef>
              <a:buFontTx/>
              <a:buChar char="•"/>
            </a:pPr>
            <a:endParaRPr lang="en-US" dirty="0" smtClean="0">
              <a:latin typeface="Times"/>
            </a:endParaRPr>
          </a:p>
          <a:p>
            <a:pPr eaLnBrk="1" hangingPunct="1">
              <a:spcBef>
                <a:spcPct val="0"/>
              </a:spcBef>
            </a:pPr>
            <a:endParaRPr lang="en-US" dirty="0" smtClean="0">
              <a:latin typeface="Times"/>
            </a:endParaRPr>
          </a:p>
          <a:p>
            <a:pPr defTabSz="914333" eaLnBrk="1" hangingPunct="1">
              <a:defRPr/>
            </a:pP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spcBef>
                <a:spcPct val="0"/>
              </a:spcBef>
              <a:buFontTx/>
              <a:buNone/>
            </a:pPr>
            <a:r>
              <a:rPr lang="en-US" dirty="0" smtClean="0">
                <a:latin typeface="Times"/>
              </a:rPr>
              <a:t>Conduct your field work…. Based on Fraud Risk Assessments and Workflow processes…. Go forth, look </a:t>
            </a:r>
            <a:r>
              <a:rPr lang="en-US" i="1" dirty="0" smtClean="0">
                <a:latin typeface="Times"/>
              </a:rPr>
              <a:t>at it</a:t>
            </a:r>
            <a:r>
              <a:rPr lang="en-US" i="0" dirty="0" smtClean="0">
                <a:latin typeface="Times"/>
              </a:rPr>
              <a:t>, and interview</a:t>
            </a:r>
            <a:r>
              <a:rPr lang="en-US" i="0" baseline="0" dirty="0" smtClean="0">
                <a:latin typeface="Times"/>
              </a:rPr>
              <a:t> those acquiring it</a:t>
            </a:r>
            <a:r>
              <a:rPr lang="en-US" dirty="0" smtClean="0">
                <a:latin typeface="Times"/>
              </a:rPr>
              <a:t>!  </a:t>
            </a:r>
          </a:p>
          <a:p>
            <a:pPr eaLnBrk="1" hangingPunct="1">
              <a:spcBef>
                <a:spcPct val="0"/>
              </a:spcBef>
              <a:buFontTx/>
              <a:buNone/>
            </a:pPr>
            <a:endParaRPr lang="en-US" dirty="0" smtClean="0">
              <a:latin typeface="Times"/>
            </a:endParaRPr>
          </a:p>
          <a:p>
            <a:pPr eaLnBrk="1" hangingPunct="1">
              <a:spcBef>
                <a:spcPct val="0"/>
              </a:spcBef>
              <a:buFontTx/>
              <a:buNone/>
            </a:pPr>
            <a:r>
              <a:rPr lang="en-US" dirty="0" smtClean="0">
                <a:latin typeface="Times"/>
              </a:rPr>
              <a:t>Whatever it is!</a:t>
            </a: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spcBef>
                <a:spcPct val="0"/>
              </a:spcBef>
              <a:buFontTx/>
              <a:buNone/>
            </a:pPr>
            <a:r>
              <a:rPr lang="en-US" dirty="0" smtClean="0">
                <a:latin typeface="Times"/>
              </a:rPr>
              <a:t>Data min</a:t>
            </a:r>
            <a:r>
              <a:rPr lang="en-US" baseline="0" dirty="0" smtClean="0">
                <a:latin typeface="Times"/>
              </a:rPr>
              <a:t>e your information…. 4 simple steps:</a:t>
            </a:r>
          </a:p>
          <a:p>
            <a:pPr eaLnBrk="1" hangingPunct="1">
              <a:spcBef>
                <a:spcPct val="0"/>
              </a:spcBef>
              <a:buFontTx/>
              <a:buNone/>
            </a:pPr>
            <a:endParaRPr lang="en-US" baseline="0" dirty="0" smtClean="0">
              <a:latin typeface="Times"/>
            </a:endParaRPr>
          </a:p>
          <a:p>
            <a:pPr lvl="0"/>
            <a:r>
              <a:rPr lang="en-US" sz="1300" dirty="0" smtClean="0"/>
              <a:t>1) Gather your universe - Can be challenging - Different systems used to store disparate data – financial, operational, maintenance, logistics, etc, etc, etc.</a:t>
            </a:r>
            <a:endParaRPr lang="en-US" sz="1200" dirty="0" smtClean="0"/>
          </a:p>
          <a:p>
            <a:pPr lvl="0"/>
            <a:endParaRPr lang="en-US" sz="1200" dirty="0" smtClean="0"/>
          </a:p>
          <a:p>
            <a:pPr lvl="0"/>
            <a:r>
              <a:rPr lang="en-US" sz="1300" dirty="0" smtClean="0"/>
              <a:t>2) Select your “Elements” to data mine (for PCs)</a:t>
            </a:r>
            <a:r>
              <a:rPr lang="en-US" sz="1200" dirty="0" smtClean="0"/>
              <a:t> - </a:t>
            </a:r>
            <a:r>
              <a:rPr lang="en-US" sz="1300" dirty="0" smtClean="0"/>
              <a:t>Date; Time; Amount; Type </a:t>
            </a:r>
            <a:r>
              <a:rPr lang="en-US" sz="1300" dirty="0" err="1" smtClean="0"/>
              <a:t>Tx</a:t>
            </a:r>
            <a:r>
              <a:rPr lang="en-US" sz="1300" dirty="0" smtClean="0"/>
              <a:t>; Disallowed </a:t>
            </a:r>
            <a:r>
              <a:rPr lang="en-US" sz="1300" dirty="0" err="1" smtClean="0"/>
              <a:t>Tx</a:t>
            </a:r>
            <a:r>
              <a:rPr lang="en-US" sz="1300" dirty="0" smtClean="0"/>
              <a:t>; Bypassed </a:t>
            </a:r>
            <a:r>
              <a:rPr lang="en-US" sz="1300" dirty="0" err="1" smtClean="0"/>
              <a:t>Tx</a:t>
            </a:r>
            <a:endParaRPr lang="en-US" sz="1200" dirty="0" smtClean="0"/>
          </a:p>
          <a:p>
            <a:pPr lvl="0"/>
            <a:endParaRPr lang="en-US" sz="1300" dirty="0" smtClean="0"/>
          </a:p>
          <a:p>
            <a:pPr lvl="0"/>
            <a:r>
              <a:rPr lang="en-US" sz="1300" dirty="0" smtClean="0"/>
              <a:t>3) Set your “Predetermined Conditions”</a:t>
            </a:r>
            <a:endParaRPr lang="en-US" sz="1200" dirty="0" smtClean="0"/>
          </a:p>
          <a:p>
            <a:pPr lvl="0"/>
            <a:endParaRPr lang="en-US" sz="1300" dirty="0" smtClean="0"/>
          </a:p>
          <a:p>
            <a:pPr lvl="0"/>
            <a:r>
              <a:rPr lang="en-US" sz="1300" dirty="0" smtClean="0"/>
              <a:t>4) Data Mine your universe!</a:t>
            </a:r>
            <a:endParaRPr lang="en-US" sz="1200" dirty="0" smtClean="0"/>
          </a:p>
          <a:p>
            <a:pPr lvl="1"/>
            <a:r>
              <a:rPr lang="en-US" sz="1300" dirty="0" smtClean="0"/>
              <a:t>Using Excel, IDEA software, several others out there.	</a:t>
            </a:r>
            <a:endParaRPr lang="en-US" sz="1200" dirty="0" smtClean="0"/>
          </a:p>
          <a:p>
            <a:pPr lvl="1"/>
            <a:r>
              <a:rPr lang="en-US" sz="1300" dirty="0" smtClean="0"/>
              <a:t>Determine ALL “questionable transactions”</a:t>
            </a:r>
            <a:endParaRPr lang="en-US" sz="1200"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spcBef>
                <a:spcPct val="0"/>
              </a:spcBef>
              <a:buFontTx/>
              <a:buNone/>
            </a:pPr>
            <a:r>
              <a:rPr lang="en-US" dirty="0" smtClean="0">
                <a:latin typeface="Times"/>
              </a:rPr>
              <a:t>Do your comparative analysis consciously looking anomalies in the data.</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spcBef>
                <a:spcPct val="0"/>
              </a:spcBef>
              <a:buFontTx/>
              <a:buNone/>
            </a:pPr>
            <a:r>
              <a:rPr lang="en-US" dirty="0" smtClean="0">
                <a:latin typeface="Times"/>
              </a:rPr>
              <a:t>OK, so how to define the problem</a:t>
            </a:r>
            <a:r>
              <a:rPr lang="en-US" baseline="0" dirty="0" smtClean="0">
                <a:latin typeface="Times"/>
              </a:rPr>
              <a:t> as it relates back to findings of acquisition fraud:</a:t>
            </a:r>
            <a:endParaRPr lang="en-US" dirty="0" smtClean="0">
              <a:latin typeface="Times"/>
            </a:endParaRPr>
          </a:p>
          <a:p>
            <a:pPr eaLnBrk="1" hangingPunct="1">
              <a:spcBef>
                <a:spcPct val="0"/>
              </a:spcBef>
              <a:buFontTx/>
              <a:buNone/>
            </a:pPr>
            <a:endParaRPr lang="en-US" dirty="0" smtClean="0">
              <a:latin typeface="Times"/>
            </a:endParaRPr>
          </a:p>
          <a:p>
            <a:pPr eaLnBrk="1" hangingPunct="1">
              <a:spcBef>
                <a:spcPct val="0"/>
              </a:spcBef>
              <a:buFontTx/>
              <a:buNone/>
            </a:pPr>
            <a:r>
              <a:rPr lang="en-US" dirty="0" smtClean="0">
                <a:latin typeface="Times"/>
              </a:rPr>
              <a:t>IG Act Section 5 Paragraph f:</a:t>
            </a:r>
          </a:p>
          <a:p>
            <a:pPr eaLnBrk="1" hangingPunct="1">
              <a:spcBef>
                <a:spcPct val="0"/>
              </a:spcBef>
              <a:buFontTx/>
              <a:buNone/>
            </a:pPr>
            <a:endParaRPr lang="en-US" dirty="0" smtClean="0">
              <a:latin typeface="Times"/>
            </a:endParaRPr>
          </a:p>
          <a:p>
            <a:pPr eaLnBrk="1" hangingPunct="1">
              <a:spcBef>
                <a:spcPct val="0"/>
              </a:spcBef>
              <a:buFontTx/>
              <a:buNone/>
            </a:pPr>
            <a:r>
              <a:rPr lang="en-US" dirty="0" smtClean="0">
                <a:latin typeface="Times"/>
              </a:rPr>
              <a:t>(f) As used in this section--</a:t>
            </a:r>
          </a:p>
          <a:p>
            <a:pPr eaLnBrk="1" hangingPunct="1">
              <a:spcBef>
                <a:spcPct val="0"/>
              </a:spcBef>
              <a:buFontTx/>
              <a:buNone/>
            </a:pPr>
            <a:r>
              <a:rPr lang="en-US" dirty="0" smtClean="0">
                <a:latin typeface="Times"/>
              </a:rPr>
              <a:t>(1) the term </a:t>
            </a:r>
            <a:r>
              <a:rPr lang="en-US" b="1" dirty="0" smtClean="0">
                <a:latin typeface="Times"/>
              </a:rPr>
              <a:t>“questioned cost” </a:t>
            </a:r>
            <a:r>
              <a:rPr lang="en-US" dirty="0" smtClean="0">
                <a:latin typeface="Times"/>
              </a:rPr>
              <a:t>means a cost that is questioned by the Office because of--</a:t>
            </a:r>
          </a:p>
          <a:p>
            <a:pPr eaLnBrk="1" hangingPunct="1">
              <a:spcBef>
                <a:spcPct val="0"/>
              </a:spcBef>
              <a:buFontTx/>
              <a:buNone/>
            </a:pPr>
            <a:r>
              <a:rPr lang="en-US" dirty="0" smtClean="0">
                <a:latin typeface="Times"/>
              </a:rPr>
              <a:t>(A) an </a:t>
            </a:r>
            <a:r>
              <a:rPr lang="en-US" b="1" dirty="0" smtClean="0">
                <a:latin typeface="Times"/>
              </a:rPr>
              <a:t>alleged violation of a provision of a law, regulation, contract, grant, cooperative agreement, or other agreement or document governing the expenditure of funds;</a:t>
            </a:r>
          </a:p>
          <a:p>
            <a:pPr eaLnBrk="1" hangingPunct="1">
              <a:spcBef>
                <a:spcPct val="0"/>
              </a:spcBef>
              <a:buFontTx/>
              <a:buNone/>
            </a:pPr>
            <a:r>
              <a:rPr lang="en-US" dirty="0" smtClean="0">
                <a:latin typeface="Times"/>
              </a:rPr>
              <a:t>(B) a finding that, at the time of the audit, such cost is </a:t>
            </a:r>
            <a:r>
              <a:rPr lang="en-US" b="1" dirty="0" smtClean="0">
                <a:latin typeface="Times"/>
              </a:rPr>
              <a:t>not supported by adequate documentation</a:t>
            </a:r>
            <a:r>
              <a:rPr lang="en-US" dirty="0" smtClean="0">
                <a:latin typeface="Times"/>
              </a:rPr>
              <a:t>; or</a:t>
            </a:r>
          </a:p>
          <a:p>
            <a:pPr eaLnBrk="1" hangingPunct="1">
              <a:spcBef>
                <a:spcPct val="0"/>
              </a:spcBef>
              <a:buFontTx/>
              <a:buNone/>
            </a:pPr>
            <a:r>
              <a:rPr lang="en-US" dirty="0" smtClean="0">
                <a:latin typeface="Times"/>
              </a:rPr>
              <a:t>(C) a finding that the </a:t>
            </a:r>
            <a:r>
              <a:rPr lang="en-US" b="1" dirty="0" smtClean="0">
                <a:latin typeface="Times"/>
              </a:rPr>
              <a:t>expenditure of funds for the intended purpose is unnecessary or unreasonable</a:t>
            </a:r>
            <a:r>
              <a:rPr lang="en-US" dirty="0" smtClean="0">
                <a:latin typeface="Times"/>
              </a:rPr>
              <a:t>;</a:t>
            </a:r>
          </a:p>
          <a:p>
            <a:pPr eaLnBrk="1" hangingPunct="1">
              <a:spcBef>
                <a:spcPct val="0"/>
              </a:spcBef>
              <a:buFontTx/>
              <a:buNone/>
            </a:pPr>
            <a:endParaRPr lang="en-US" dirty="0" smtClean="0">
              <a:latin typeface="Times"/>
            </a:endParaRPr>
          </a:p>
          <a:p>
            <a:pPr eaLnBrk="1" hangingPunct="1">
              <a:spcBef>
                <a:spcPct val="0"/>
              </a:spcBef>
              <a:buFontTx/>
              <a:buNone/>
            </a:pPr>
            <a:r>
              <a:rPr lang="en-US" b="1" u="sng" dirty="0" smtClean="0">
                <a:latin typeface="Times"/>
              </a:rPr>
              <a:t>NOTES – OTHER DEFINITIONS</a:t>
            </a:r>
          </a:p>
          <a:p>
            <a:pPr eaLnBrk="1" hangingPunct="1">
              <a:spcBef>
                <a:spcPct val="0"/>
              </a:spcBef>
              <a:buFontTx/>
              <a:buNone/>
            </a:pPr>
            <a:endParaRPr lang="en-US" dirty="0" smtClean="0">
              <a:latin typeface="Times"/>
            </a:endParaRPr>
          </a:p>
          <a:p>
            <a:pPr eaLnBrk="1" hangingPunct="1">
              <a:spcBef>
                <a:spcPct val="0"/>
              </a:spcBef>
              <a:buFontTx/>
              <a:buNone/>
            </a:pPr>
            <a:r>
              <a:rPr lang="en-US" dirty="0" smtClean="0">
                <a:latin typeface="Times"/>
              </a:rPr>
              <a:t>(2) the term </a:t>
            </a:r>
            <a:r>
              <a:rPr lang="en-US" b="1" dirty="0" smtClean="0">
                <a:latin typeface="Times"/>
              </a:rPr>
              <a:t>“unsupported cost” </a:t>
            </a:r>
            <a:r>
              <a:rPr lang="en-US" dirty="0" smtClean="0">
                <a:latin typeface="Times"/>
              </a:rPr>
              <a:t>means a cost that is questioned by the Office because the Office found that, at the time of the audit, such cost is </a:t>
            </a:r>
            <a:r>
              <a:rPr lang="en-US" b="1" i="1" dirty="0" smtClean="0">
                <a:latin typeface="Times"/>
              </a:rPr>
              <a:t>not supported by adequate documentation</a:t>
            </a:r>
            <a:r>
              <a:rPr lang="en-US" dirty="0" smtClean="0">
                <a:latin typeface="Times"/>
              </a:rPr>
              <a:t>;</a:t>
            </a:r>
          </a:p>
          <a:p>
            <a:pPr eaLnBrk="1" hangingPunct="1">
              <a:spcBef>
                <a:spcPct val="0"/>
              </a:spcBef>
              <a:buFontTx/>
              <a:buNone/>
            </a:pPr>
            <a:endParaRPr lang="en-US" dirty="0" smtClean="0">
              <a:latin typeface="Times"/>
            </a:endParaRPr>
          </a:p>
          <a:p>
            <a:pPr eaLnBrk="1" hangingPunct="1">
              <a:spcBef>
                <a:spcPct val="0"/>
              </a:spcBef>
              <a:buFontTx/>
              <a:buNone/>
            </a:pPr>
            <a:r>
              <a:rPr lang="en-US" dirty="0" smtClean="0">
                <a:latin typeface="Times"/>
              </a:rPr>
              <a:t>(3) the term </a:t>
            </a:r>
            <a:r>
              <a:rPr lang="en-US" b="1" dirty="0" smtClean="0">
                <a:latin typeface="Times"/>
              </a:rPr>
              <a:t>“disallowed cost” </a:t>
            </a:r>
            <a:r>
              <a:rPr lang="en-US" dirty="0" smtClean="0">
                <a:latin typeface="Times"/>
              </a:rPr>
              <a:t>means a questioned cost that management, in a management decision, has sustained or agreed should not be charged to the Government;</a:t>
            </a:r>
          </a:p>
          <a:p>
            <a:pPr eaLnBrk="1" hangingPunct="1">
              <a:spcBef>
                <a:spcPct val="0"/>
              </a:spcBef>
              <a:buFontTx/>
              <a:buNone/>
            </a:pPr>
            <a:endParaRPr lang="en-US" dirty="0" smtClean="0">
              <a:latin typeface="Times"/>
            </a:endParaRPr>
          </a:p>
          <a:p>
            <a:pPr eaLnBrk="1" hangingPunct="1">
              <a:spcBef>
                <a:spcPct val="0"/>
              </a:spcBef>
              <a:buFontTx/>
              <a:buNone/>
            </a:pPr>
            <a:r>
              <a:rPr lang="en-US" dirty="0" smtClean="0">
                <a:latin typeface="Times"/>
              </a:rPr>
              <a:t>(4) the term </a:t>
            </a:r>
            <a:r>
              <a:rPr lang="en-US" b="1" dirty="0" smtClean="0">
                <a:latin typeface="Times"/>
              </a:rPr>
              <a:t>“recommendation that funds be put to better use” </a:t>
            </a:r>
            <a:r>
              <a:rPr lang="en-US" dirty="0" smtClean="0">
                <a:latin typeface="Times"/>
              </a:rPr>
              <a:t>means a recommendation by the Office that funds could be used more efficiently if management of an establishment took actions to implement and complete the recommendation, including--</a:t>
            </a:r>
          </a:p>
          <a:p>
            <a:pPr eaLnBrk="1" hangingPunct="1">
              <a:spcBef>
                <a:spcPct val="0"/>
              </a:spcBef>
              <a:buFontTx/>
              <a:buNone/>
            </a:pPr>
            <a:r>
              <a:rPr lang="en-US" dirty="0" smtClean="0">
                <a:latin typeface="Times"/>
              </a:rPr>
              <a:t>(A) reductions in outlays;</a:t>
            </a:r>
          </a:p>
          <a:p>
            <a:pPr eaLnBrk="1" hangingPunct="1">
              <a:spcBef>
                <a:spcPct val="0"/>
              </a:spcBef>
              <a:buFontTx/>
              <a:buNone/>
            </a:pPr>
            <a:r>
              <a:rPr lang="en-US" dirty="0" smtClean="0">
                <a:latin typeface="Times"/>
              </a:rPr>
              <a:t>(B) </a:t>
            </a:r>
            <a:r>
              <a:rPr lang="en-US" dirty="0" err="1" smtClean="0">
                <a:latin typeface="Times"/>
              </a:rPr>
              <a:t>deobligation</a:t>
            </a:r>
            <a:r>
              <a:rPr lang="en-US" dirty="0" smtClean="0">
                <a:latin typeface="Times"/>
              </a:rPr>
              <a:t> of funds from programs or operations;</a:t>
            </a:r>
          </a:p>
          <a:p>
            <a:pPr eaLnBrk="1" hangingPunct="1">
              <a:spcBef>
                <a:spcPct val="0"/>
              </a:spcBef>
              <a:buFontTx/>
              <a:buNone/>
            </a:pPr>
            <a:r>
              <a:rPr lang="en-US" dirty="0" smtClean="0">
                <a:latin typeface="Times"/>
              </a:rPr>
              <a:t>(C) withdrawal of interest subsidy costs on loans or loan guarantees, insurance, or bonds;</a:t>
            </a:r>
          </a:p>
          <a:p>
            <a:pPr eaLnBrk="1" hangingPunct="1">
              <a:spcBef>
                <a:spcPct val="0"/>
              </a:spcBef>
              <a:buFontTx/>
              <a:buNone/>
            </a:pPr>
            <a:r>
              <a:rPr lang="en-US" dirty="0" smtClean="0">
                <a:latin typeface="Times"/>
              </a:rPr>
              <a:t>(D) costs not incurred by implementing recommended improvements related to the operations of the establishment, a contractor or grantee;</a:t>
            </a:r>
          </a:p>
          <a:p>
            <a:pPr eaLnBrk="1" hangingPunct="1">
              <a:spcBef>
                <a:spcPct val="0"/>
              </a:spcBef>
              <a:buFontTx/>
              <a:buNone/>
            </a:pPr>
            <a:r>
              <a:rPr lang="en-US" dirty="0" smtClean="0">
                <a:latin typeface="Times"/>
              </a:rPr>
              <a:t>(E) avoidance of unnecessary expenditures noted in </a:t>
            </a:r>
            <a:r>
              <a:rPr lang="en-US" dirty="0" err="1" smtClean="0">
                <a:latin typeface="Times"/>
              </a:rPr>
              <a:t>preaward</a:t>
            </a:r>
            <a:r>
              <a:rPr lang="en-US" dirty="0" smtClean="0">
                <a:latin typeface="Times"/>
              </a:rPr>
              <a:t> reviews of contract or grant agreements; or</a:t>
            </a:r>
          </a:p>
          <a:p>
            <a:pPr eaLnBrk="1" hangingPunct="1">
              <a:spcBef>
                <a:spcPct val="0"/>
              </a:spcBef>
              <a:buFontTx/>
              <a:buNone/>
            </a:pPr>
            <a:r>
              <a:rPr lang="en-US" dirty="0" smtClean="0">
                <a:latin typeface="Times"/>
              </a:rPr>
              <a:t>(F) any other savings which are specifically identified;</a:t>
            </a:r>
          </a:p>
          <a:p>
            <a:pPr eaLnBrk="1" hangingPunct="1">
              <a:spcBef>
                <a:spcPct val="0"/>
              </a:spcBef>
              <a:buFontTx/>
              <a:buNone/>
            </a:pPr>
            <a:endParaRPr lang="en-US" dirty="0" smtClean="0">
              <a:latin typeface="Times"/>
            </a:endParaRPr>
          </a:p>
          <a:p>
            <a:pPr eaLnBrk="1" hangingPunct="1">
              <a:spcBef>
                <a:spcPct val="0"/>
              </a:spcBef>
              <a:buFontTx/>
              <a:buNone/>
            </a:pPr>
            <a:endParaRPr lang="en-US" dirty="0" smtClean="0">
              <a:latin typeface="Times"/>
            </a:endParaRPr>
          </a:p>
          <a:p>
            <a:pPr eaLnBrk="1" hangingPunct="1">
              <a:spcBef>
                <a:spcPct val="0"/>
              </a:spcBef>
              <a:buFontTx/>
              <a:buNone/>
            </a:pPr>
            <a:r>
              <a:rPr lang="en-US" dirty="0" smtClean="0">
                <a:latin typeface="Times"/>
              </a:rPr>
              <a:t>Make your findings</a:t>
            </a:r>
          </a:p>
          <a:p>
            <a:pPr eaLnBrk="1" hangingPunct="1">
              <a:spcBef>
                <a:spcPct val="0"/>
              </a:spcBef>
              <a:buFontTx/>
              <a:buNone/>
            </a:pPr>
            <a:endParaRPr lang="en-US" dirty="0" smtClean="0">
              <a:latin typeface="Times"/>
            </a:endParaRPr>
          </a:p>
          <a:p>
            <a:pPr eaLnBrk="1" hangingPunct="1">
              <a:spcBef>
                <a:spcPct val="0"/>
              </a:spcBef>
              <a:buFontTx/>
              <a:buNone/>
            </a:pPr>
            <a:r>
              <a:rPr lang="en-US" dirty="0" smtClean="0">
                <a:latin typeface="Times"/>
              </a:rPr>
              <a:t>Make an RFI – using our DoD</a:t>
            </a:r>
            <a:r>
              <a:rPr lang="en-US" baseline="0" dirty="0" smtClean="0">
                <a:latin typeface="Times"/>
              </a:rPr>
              <a:t> based DHS request</a:t>
            </a:r>
          </a:p>
          <a:p>
            <a:pPr eaLnBrk="1" hangingPunct="1">
              <a:spcBef>
                <a:spcPct val="0"/>
              </a:spcBef>
              <a:buFontTx/>
              <a:buNone/>
            </a:pPr>
            <a:endParaRPr lang="en-US" baseline="0" dirty="0" smtClean="0">
              <a:latin typeface="Times"/>
            </a:endParaRPr>
          </a:p>
          <a:p>
            <a:pPr eaLnBrk="1" hangingPunct="1">
              <a:spcBef>
                <a:spcPct val="0"/>
              </a:spcBef>
              <a:buFontTx/>
              <a:buNone/>
            </a:pPr>
            <a:r>
              <a:rPr lang="en-US" baseline="0" dirty="0" smtClean="0">
                <a:latin typeface="Times"/>
              </a:rPr>
              <a:t>What are the remedies? </a:t>
            </a:r>
          </a:p>
          <a:p>
            <a:pPr eaLnBrk="1" hangingPunct="1">
              <a:spcBef>
                <a:spcPct val="0"/>
              </a:spcBef>
              <a:buFontTx/>
              <a:buNone/>
            </a:pPr>
            <a:r>
              <a:rPr lang="en-US" baseline="0" dirty="0" smtClean="0">
                <a:latin typeface="Times"/>
              </a:rPr>
              <a:t>Admin – GN – Criminal Act….</a:t>
            </a:r>
            <a:endParaRPr lang="en-US" dirty="0" smtClean="0">
              <a:latin typeface="Times"/>
            </a:endParaRPr>
          </a:p>
          <a:p>
            <a:pPr eaLnBrk="1" hangingPunct="1">
              <a:spcBef>
                <a:spcPct val="0"/>
              </a:spcBef>
              <a:buFontTx/>
              <a:buChar char="•"/>
            </a:pPr>
            <a:endParaRPr lang="en-US" dirty="0" smtClean="0">
              <a:latin typeface="Times"/>
            </a:endParaRPr>
          </a:p>
          <a:p>
            <a:pPr eaLnBrk="1" hangingPunct="1">
              <a:spcBef>
                <a:spcPct val="0"/>
              </a:spcBef>
            </a:pPr>
            <a:endParaRPr lang="en-US" dirty="0" smtClean="0">
              <a:latin typeface="Times"/>
            </a:endParaRPr>
          </a:p>
          <a:p>
            <a:pPr defTabSz="914333" eaLnBrk="1" hangingPunct="1">
              <a:defRPr/>
            </a:pPr>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spcBef>
                <a:spcPct val="0"/>
              </a:spcBef>
              <a:buFontTx/>
              <a:buNone/>
            </a:pPr>
            <a:r>
              <a:rPr lang="en-US" dirty="0" smtClean="0">
                <a:latin typeface="Times"/>
              </a:rPr>
              <a:t>Make an RFI – using our DoD</a:t>
            </a:r>
            <a:r>
              <a:rPr lang="en-US" baseline="0" dirty="0" smtClean="0">
                <a:latin typeface="Times"/>
              </a:rPr>
              <a:t> based DHS request</a:t>
            </a:r>
            <a:endParaRPr lang="en-US" dirty="0" smtClean="0">
              <a:latin typeface="Times"/>
            </a:endParaRPr>
          </a:p>
          <a:p>
            <a:pPr eaLnBrk="1" hangingPunct="1">
              <a:spcBef>
                <a:spcPct val="0"/>
              </a:spcBef>
            </a:pPr>
            <a:endParaRPr lang="en-US" dirty="0" smtClean="0">
              <a:latin typeface="Times"/>
            </a:endParaRPr>
          </a:p>
          <a:p>
            <a:pPr defTabSz="914333" eaLnBrk="1" hangingPunct="1">
              <a:defRPr/>
            </a:pP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r>
              <a:rPr lang="en-US" sz="1300" b="1" dirty="0" smtClean="0"/>
              <a:t>Right out of GAGAS:</a:t>
            </a:r>
          </a:p>
          <a:p>
            <a:endParaRPr lang="en-US" sz="1300" b="1" dirty="0" smtClean="0"/>
          </a:p>
          <a:p>
            <a:r>
              <a:rPr lang="en-US" sz="1300" b="1" dirty="0" smtClean="0"/>
              <a:t>GAGAS - 7.21 </a:t>
            </a:r>
            <a:r>
              <a:rPr lang="en-US" sz="1300" dirty="0" smtClean="0"/>
              <a:t>When auditors conclude, based on sufficient, appropriate evidence, that fraud, noncompliance with provisions of laws, regulations, contracts or grant agreements, or abuse either has occurred or is likely to have occurred which is significant within the context of the audit objectives, </a:t>
            </a:r>
            <a:r>
              <a:rPr lang="en-US" sz="1300" b="1" i="1" dirty="0" smtClean="0"/>
              <a:t>they should report the matter as a finding</a:t>
            </a:r>
            <a:r>
              <a:rPr lang="en-US" sz="1300" dirty="0" smtClean="0"/>
              <a:t>. Whether a particular act is, in fact, fraud or noncompliance with provisions of laws, regulations, contracts or grant agreements may have to await final determination by a court of law or other adjudicative body.</a:t>
            </a:r>
          </a:p>
          <a:p>
            <a:endParaRPr lang="en-US" sz="1300" dirty="0" smtClean="0"/>
          </a:p>
          <a:p>
            <a:r>
              <a:rPr lang="en-US" sz="1300" b="1" dirty="0" smtClean="0"/>
              <a:t>7.22 </a:t>
            </a:r>
            <a:r>
              <a:rPr lang="en-US" sz="1300" dirty="0" smtClean="0"/>
              <a:t>When auditors detect instances of fraud, noncompliance with provisions of laws, regulations, contracts, or grant agreements, or abuse that are </a:t>
            </a:r>
            <a:r>
              <a:rPr lang="en-US" sz="1300" b="1" i="1" dirty="0" smtClean="0"/>
              <a:t>not significant </a:t>
            </a:r>
            <a:r>
              <a:rPr lang="en-US" sz="1300" dirty="0" smtClean="0"/>
              <a:t>within the context of the audit objectives but warrant the attention of those charged with governance, they should communicate those findings in writing to audited entity officials.</a:t>
            </a:r>
          </a:p>
          <a:p>
            <a:endParaRPr lang="en-US" sz="1300" b="1" dirty="0" smtClean="0"/>
          </a:p>
          <a:p>
            <a:r>
              <a:rPr lang="en-US" sz="1300" b="1" dirty="0" smtClean="0"/>
              <a:t>EXTRA NOTES:</a:t>
            </a:r>
          </a:p>
          <a:p>
            <a:endParaRPr lang="en-US" sz="1300" b="1" u="sng" dirty="0" smtClean="0"/>
          </a:p>
          <a:p>
            <a:r>
              <a:rPr lang="en-US" sz="1300" b="1" u="sng" dirty="0" smtClean="0"/>
              <a:t>Criteria</a:t>
            </a:r>
            <a:r>
              <a:rPr lang="en-US" sz="1300" b="1" dirty="0" smtClean="0"/>
              <a:t> – what should be or could be</a:t>
            </a:r>
            <a:r>
              <a:rPr lang="en-US" sz="1300" dirty="0" smtClean="0"/>
              <a:t>. Laws, </a:t>
            </a:r>
            <a:r>
              <a:rPr lang="en-US" sz="1300" dirty="0" err="1" smtClean="0"/>
              <a:t>regs</a:t>
            </a:r>
            <a:r>
              <a:rPr lang="en-US" sz="1300" dirty="0" smtClean="0"/>
              <a:t>, contract, grant etc.</a:t>
            </a:r>
          </a:p>
          <a:p>
            <a:endParaRPr lang="en-US" sz="1300" dirty="0" smtClean="0"/>
          </a:p>
          <a:p>
            <a:r>
              <a:rPr lang="en-US" sz="1300" b="1" u="sng" dirty="0" smtClean="0"/>
              <a:t>Condition</a:t>
            </a:r>
            <a:r>
              <a:rPr lang="en-US" sz="1300" b="1" dirty="0" smtClean="0"/>
              <a:t> – the situation that exists</a:t>
            </a:r>
            <a:r>
              <a:rPr lang="en-US" sz="1300" dirty="0" smtClean="0"/>
              <a:t>; the extent to which the criteria are met. The condition is determined and documented during the audit. </a:t>
            </a:r>
          </a:p>
          <a:p>
            <a:r>
              <a:rPr lang="en-US" sz="1300" dirty="0" smtClean="0"/>
              <a:t> </a:t>
            </a:r>
          </a:p>
          <a:p>
            <a:pPr defTabSz="751362">
              <a:defRPr/>
            </a:pPr>
            <a:r>
              <a:rPr lang="en-US" sz="1300" b="1" u="sng" dirty="0" smtClean="0"/>
              <a:t>Cause</a:t>
            </a:r>
            <a:r>
              <a:rPr lang="en-US" sz="1300" b="1" dirty="0" smtClean="0"/>
              <a:t> = “Reasons” </a:t>
            </a:r>
            <a:r>
              <a:rPr lang="en-US" sz="1300" b="1" i="1" dirty="0" smtClean="0"/>
              <a:t>Condition </a:t>
            </a:r>
            <a:r>
              <a:rPr lang="en-US" sz="1300" b="1" dirty="0" smtClean="0"/>
              <a:t>≠ </a:t>
            </a:r>
            <a:r>
              <a:rPr lang="en-US" sz="1300" b="1" i="1" dirty="0" smtClean="0"/>
              <a:t>Criteria</a:t>
            </a:r>
            <a:endParaRPr lang="en-US" sz="1300" i="1" dirty="0" smtClean="0"/>
          </a:p>
          <a:p>
            <a:endParaRPr lang="en-US" sz="1300" b="1" u="sng" dirty="0" smtClean="0"/>
          </a:p>
          <a:p>
            <a:r>
              <a:rPr lang="en-US" sz="1300" b="1" u="sng" dirty="0" smtClean="0"/>
              <a:t>Cause</a:t>
            </a:r>
            <a:r>
              <a:rPr lang="en-US" sz="1300" dirty="0" smtClean="0"/>
              <a:t> - </a:t>
            </a:r>
            <a:r>
              <a:rPr lang="en-US" sz="1300" b="1" dirty="0" smtClean="0"/>
              <a:t>how the </a:t>
            </a:r>
            <a:r>
              <a:rPr lang="en-US" sz="1300" b="1" i="1" dirty="0" smtClean="0"/>
              <a:t>condition </a:t>
            </a:r>
            <a:r>
              <a:rPr lang="en-US" sz="1300" b="1" dirty="0" smtClean="0"/>
              <a:t>developed into a problem</a:t>
            </a:r>
            <a:r>
              <a:rPr lang="en-US" sz="1300" dirty="0" smtClean="0"/>
              <a:t>, or the factor(s) responsible for the difference between the </a:t>
            </a:r>
            <a:r>
              <a:rPr lang="en-US" sz="1300" b="1" i="1" dirty="0" smtClean="0"/>
              <a:t>condition </a:t>
            </a:r>
            <a:r>
              <a:rPr lang="en-US" sz="1300" dirty="0" smtClean="0"/>
              <a:t>and the </a:t>
            </a:r>
            <a:r>
              <a:rPr lang="en-US" sz="1300" b="1" i="1" dirty="0" smtClean="0"/>
              <a:t>criteria</a:t>
            </a:r>
            <a:r>
              <a:rPr lang="en-US" sz="1300" dirty="0" smtClean="0"/>
              <a:t>.  </a:t>
            </a:r>
          </a:p>
          <a:p>
            <a:endParaRPr lang="en-US" sz="1300" dirty="0" smtClean="0"/>
          </a:p>
          <a:p>
            <a:r>
              <a:rPr lang="en-US" sz="1300" dirty="0" smtClean="0"/>
              <a:t>Common factors include poorly designed policies, procedures, criteria, or controls; inconsistent, incomplete, or incorrect implementation; factors beyond the control of program management… OR FRAUD! </a:t>
            </a:r>
          </a:p>
          <a:p>
            <a:r>
              <a:rPr lang="en-US" sz="1300" dirty="0" smtClean="0"/>
              <a:t> </a:t>
            </a:r>
          </a:p>
          <a:p>
            <a:pPr defTabSz="751362">
              <a:defRPr/>
            </a:pPr>
            <a:r>
              <a:rPr lang="en-US" sz="1300" b="1" u="sng" dirty="0" smtClean="0"/>
              <a:t>Effect</a:t>
            </a:r>
            <a:r>
              <a:rPr lang="en-US" sz="1300" b="1" dirty="0" smtClean="0"/>
              <a:t> = </a:t>
            </a:r>
            <a:r>
              <a:rPr lang="en-US" sz="1300" b="1" i="1" dirty="0" smtClean="0"/>
              <a:t>Impact</a:t>
            </a:r>
            <a:r>
              <a:rPr lang="en-US" sz="1300" b="1" dirty="0" smtClean="0"/>
              <a:t> [or difference between desired Criteria and actual Condition]</a:t>
            </a:r>
            <a:endParaRPr lang="en-US" sz="1300" dirty="0" smtClean="0"/>
          </a:p>
          <a:p>
            <a:pPr defTabSz="751362">
              <a:defRPr/>
            </a:pPr>
            <a:endParaRPr lang="en-US" sz="1300" u="sng" dirty="0" smtClean="0"/>
          </a:p>
          <a:p>
            <a:pPr defTabSz="751362">
              <a:defRPr/>
            </a:pPr>
            <a:r>
              <a:rPr lang="en-US" sz="1300" b="1" u="sng" dirty="0" smtClean="0"/>
              <a:t>Effect</a:t>
            </a:r>
            <a:r>
              <a:rPr lang="en-US" sz="1300" b="1" dirty="0" smtClean="0"/>
              <a:t> – A measure of the actual consequences that result from the </a:t>
            </a:r>
            <a:r>
              <a:rPr lang="en-US" sz="1300" b="1" i="1" dirty="0" smtClean="0"/>
              <a:t>condition </a:t>
            </a:r>
            <a:r>
              <a:rPr lang="en-US" sz="1300" dirty="0" smtClean="0"/>
              <a:t>(be it positive or negative). The effect is a clear, logical link to establish the impact or potential impact of the difference between the condition and the criteria. Effect or potential effect may be used to demonstrate the need for corrective action in response to identified problems or relevant risks. </a:t>
            </a:r>
          </a:p>
          <a:p>
            <a:r>
              <a:rPr lang="en-US" sz="1300" b="1" dirty="0" smtClean="0"/>
              <a:t> </a:t>
            </a:r>
            <a:endParaRPr lang="en-US" sz="1300" dirty="0" smtClean="0"/>
          </a:p>
          <a:p>
            <a:r>
              <a:rPr lang="en-US" sz="1300" b="1" u="sng" dirty="0" smtClean="0"/>
              <a:t>Recommendations</a:t>
            </a:r>
            <a:r>
              <a:rPr lang="en-US" sz="1300" b="1" dirty="0" smtClean="0"/>
              <a:t> – </a:t>
            </a:r>
            <a:r>
              <a:rPr lang="en-US" sz="1300" dirty="0" smtClean="0"/>
              <a:t>The auditor’s explanation of actions needed to correct performance shortfalls. Auditors should make recommendations that flow logically from the findings and conclusions, are directed at resolving the cause of identified problems, and clearly state the actions recommended. </a:t>
            </a:r>
          </a:p>
          <a:p>
            <a:r>
              <a:rPr lang="en-US" sz="1300" dirty="0" smtClean="0"/>
              <a:t>Recommendations are effective when they are addressed to parties that have the authority to act and when the recommended actions are specific, practical, cost effective, and measurable. </a:t>
            </a:r>
          </a:p>
          <a:p>
            <a:r>
              <a:rPr lang="en-US" sz="1300" dirty="0" smtClean="0"/>
              <a:t/>
            </a:r>
            <a:br>
              <a:rPr lang="en-US" sz="1300" dirty="0" smtClean="0"/>
            </a:br>
            <a:r>
              <a:rPr lang="en-US" sz="1300" b="1" u="sng" dirty="0" smtClean="0"/>
              <a:t>Evidence</a:t>
            </a:r>
            <a:r>
              <a:rPr lang="en-US" sz="1300" dirty="0" smtClean="0"/>
              <a:t> - Auditors must obtain </a:t>
            </a:r>
            <a:r>
              <a:rPr lang="en-US" sz="1300" b="1" dirty="0" smtClean="0"/>
              <a:t>sufficient, appropriate evidence</a:t>
            </a:r>
            <a:r>
              <a:rPr lang="en-US" sz="1300" dirty="0" smtClean="0"/>
              <a:t> to provide a reasonable basis for their findings and conclusions. (YB 7.55)</a:t>
            </a:r>
          </a:p>
          <a:p>
            <a:r>
              <a:rPr lang="en-US" sz="1300" dirty="0" smtClean="0"/>
              <a:t>• </a:t>
            </a:r>
            <a:r>
              <a:rPr lang="en-US" sz="1300" b="1" dirty="0" smtClean="0"/>
              <a:t>Sufficiency</a:t>
            </a:r>
            <a:r>
              <a:rPr lang="en-US" sz="1300" dirty="0" smtClean="0"/>
              <a:t> is a measure of the quantity of evidence used to support the findings and conclusions related to the audit objectives.</a:t>
            </a:r>
          </a:p>
          <a:p>
            <a:r>
              <a:rPr lang="en-US" sz="1300" dirty="0" smtClean="0"/>
              <a:t>• </a:t>
            </a:r>
            <a:r>
              <a:rPr lang="en-US" sz="1300" b="1" dirty="0" smtClean="0"/>
              <a:t>Appropriateness</a:t>
            </a:r>
            <a:r>
              <a:rPr lang="en-US" sz="1300" dirty="0" smtClean="0"/>
              <a:t> is the measure of the quality of evidence that encompasses its relevance, validity, and reliability in providing support for findings and conclusions related to the audit objectives. </a:t>
            </a:r>
            <a:endParaRPr lang="en-US" sz="13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xfrm>
            <a:off x="688811" y="4354086"/>
            <a:ext cx="5504192" cy="4583907"/>
          </a:xfrm>
          <a:noFill/>
        </p:spPr>
        <p:txBody>
          <a:bodyPr/>
          <a:lstStyle/>
          <a:p>
            <a:pPr eaLnBrk="1" hangingPunct="1">
              <a:spcBef>
                <a:spcPct val="0"/>
              </a:spcBef>
            </a:pPr>
            <a:endParaRPr lang="en-US" dirty="0" smtClean="0">
              <a:latin typeface="Time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dirty="0" smtClean="0">
                <a:latin typeface="Times"/>
              </a:rPr>
              <a:t>The </a:t>
            </a:r>
            <a:r>
              <a:rPr lang="en-US" b="1" dirty="0" smtClean="0">
                <a:latin typeface="Times"/>
              </a:rPr>
              <a:t>False Claims Act (FCA), </a:t>
            </a:r>
            <a:r>
              <a:rPr lang="en-US" dirty="0" smtClean="0">
                <a:latin typeface="Times"/>
              </a:rPr>
              <a:t>31 U.S.C. §§ 3729 - 3733 was enacted in 1863 by a Congress concerned that suppliers of goods to the Union Army during the Civil War were defrauding the Army. The FCA provided that any person who knowingly submitted false claims to the government was liable for double the government’s damages plus a penalty of $2,000 for each false claim. Since then, the FCA has been amended several times. In 1986, there were significant changes to the FCA, including increasing damages from double damages to treble damages and raising the penalties from $2,000 to a range of $5,000 to $10,000. The FCA has been amended three times since 1986. Over the life of the statute it has been interpreted on hundreds of occasions by federal.</a:t>
            </a:r>
          </a:p>
          <a:p>
            <a:pPr eaLnBrk="1" hangingPunct="1"/>
            <a:endParaRPr lang="en-US" dirty="0" smtClean="0">
              <a:latin typeface="Times"/>
            </a:endParaRPr>
          </a:p>
          <a:p>
            <a:pPr eaLnBrk="1" hangingPunct="1"/>
            <a:r>
              <a:rPr lang="en-US" b="1" dirty="0" smtClean="0">
                <a:latin typeface="Times"/>
              </a:rPr>
              <a:t>Damages and penalties</a:t>
            </a:r>
          </a:p>
          <a:p>
            <a:pPr eaLnBrk="1" hangingPunct="1"/>
            <a:r>
              <a:rPr lang="en-US" dirty="0" smtClean="0">
                <a:latin typeface="Times"/>
              </a:rPr>
              <a:t>After listing the seven types of conduct that result in FCA liability, the statute provides that one</a:t>
            </a:r>
            <a:r>
              <a:rPr lang="en-US" baseline="0" dirty="0" smtClean="0">
                <a:latin typeface="Times"/>
              </a:rPr>
              <a:t> </a:t>
            </a:r>
            <a:r>
              <a:rPr lang="en-US" dirty="0" smtClean="0">
                <a:latin typeface="Times"/>
              </a:rPr>
              <a:t>who is liable must pay a civil penalty of between $5,000 and $10,000 for each false claim (those amounts are adjusted from time to time; the current amounts are $5,500 to $11,000) and treble the amount of the government’s damages. Where a person who has violated the FCA reports the violation to the government under certain conditions, the FCA provides that the person shall be liable for not less than double damages.</a:t>
            </a:r>
          </a:p>
          <a:p>
            <a:pPr eaLnBrk="1" hangingPunct="1"/>
            <a:endParaRPr lang="en-US" dirty="0" smtClean="0">
              <a:latin typeface="Times"/>
            </a:endParaRPr>
          </a:p>
          <a:p>
            <a:pPr eaLnBrk="1" hangingPunct="1"/>
            <a:r>
              <a:rPr lang="en-US" b="1" dirty="0" smtClean="0">
                <a:latin typeface="Times"/>
              </a:rPr>
              <a:t>The knowledge requirement</a:t>
            </a:r>
          </a:p>
          <a:p>
            <a:pPr eaLnBrk="1" hangingPunct="1"/>
            <a:r>
              <a:rPr lang="en-US" dirty="0" smtClean="0">
                <a:latin typeface="Times"/>
              </a:rPr>
              <a:t>A person does not violate the False Claims Act by submitting a false claim to the government; to violate the FCA a person must have submitted, or caused the submission of, the false claim (or made a false statement or record) with knowledge of the falsity. In § 3729(b)(1), knowledge of false information is defined as being (1) actual knowledge, (2) deliberate ignorance of the truth or falsity of the information, or (3) reckless disregard of the truth or falsity of the information.</a:t>
            </a:r>
          </a:p>
          <a:p>
            <a:pPr eaLnBrk="1" hangingPunct="1"/>
            <a:endParaRPr lang="en-US" dirty="0" smtClean="0">
              <a:latin typeface="Times"/>
            </a:endParaRPr>
          </a:p>
          <a:p>
            <a:pPr eaLnBrk="1" hangingPunct="1"/>
            <a:r>
              <a:rPr lang="en-US" b="1" dirty="0" smtClean="0">
                <a:latin typeface="Times"/>
              </a:rPr>
              <a:t>Definition of a claim</a:t>
            </a:r>
          </a:p>
          <a:p>
            <a:pPr eaLnBrk="1" hangingPunct="1"/>
            <a:r>
              <a:rPr lang="en-US" dirty="0" smtClean="0">
                <a:latin typeface="Times"/>
              </a:rPr>
              <a:t>The FCA also defines what a claim is and says that it is a demand for money or property made</a:t>
            </a:r>
            <a:r>
              <a:rPr lang="en-US" baseline="0" dirty="0" smtClean="0">
                <a:latin typeface="Times"/>
              </a:rPr>
              <a:t> </a:t>
            </a:r>
            <a:r>
              <a:rPr lang="en-US" dirty="0" smtClean="0">
                <a:latin typeface="Times"/>
              </a:rPr>
              <a:t>directly to the Federal Government or to a contractor, grantee, or other recipient if the money is to spent on the government’s behalf and if the Federal Government provides any of the money demanded or if the Federal Government will reimburse the contractor or grantee.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n-US" b="1" dirty="0" smtClean="0">
                <a:latin typeface="Times"/>
              </a:rPr>
              <a:t>18 U.S.C. § 208, </a:t>
            </a:r>
            <a:r>
              <a:rPr lang="en-US" dirty="0" smtClean="0">
                <a:latin typeface="Times"/>
              </a:rPr>
              <a:t>the basic criminal </a:t>
            </a:r>
            <a:r>
              <a:rPr lang="en-US" b="1" dirty="0" smtClean="0">
                <a:latin typeface="Times"/>
              </a:rPr>
              <a:t>“conflict of interest” statute</a:t>
            </a:r>
            <a:r>
              <a:rPr lang="en-US" dirty="0" smtClean="0">
                <a:latin typeface="Times"/>
              </a:rPr>
              <a:t>, prohibits an executive branch employee from participating personally and substantially in a particular Government matter that will affect his own financial interests, as well as the financial interests of: </a:t>
            </a:r>
          </a:p>
          <a:p>
            <a:pPr eaLnBrk="1" hangingPunct="1">
              <a:buFont typeface="Arial" pitchFamily="34" charset="0"/>
              <a:buChar char="•"/>
            </a:pPr>
            <a:r>
              <a:rPr lang="en-US" dirty="0" smtClean="0">
                <a:latin typeface="Times"/>
              </a:rPr>
              <a:t>His spouse or minor child </a:t>
            </a:r>
          </a:p>
          <a:p>
            <a:pPr eaLnBrk="1" hangingPunct="1">
              <a:buFont typeface="Arial" pitchFamily="34" charset="0"/>
              <a:buChar char="•"/>
            </a:pPr>
            <a:r>
              <a:rPr lang="en-US" dirty="0" smtClean="0">
                <a:latin typeface="Times"/>
              </a:rPr>
              <a:t>His general partner </a:t>
            </a:r>
          </a:p>
          <a:p>
            <a:pPr eaLnBrk="1" hangingPunct="1">
              <a:buFont typeface="Arial" pitchFamily="34" charset="0"/>
              <a:buChar char="•"/>
            </a:pPr>
            <a:r>
              <a:rPr lang="en-US" dirty="0" smtClean="0">
                <a:latin typeface="Times"/>
              </a:rPr>
              <a:t>An organization in which he serves as an officer, director, trustee, general partner or employee, and </a:t>
            </a:r>
          </a:p>
          <a:p>
            <a:pPr eaLnBrk="1" hangingPunct="1">
              <a:buFont typeface="Arial" pitchFamily="34" charset="0"/>
              <a:buChar char="•"/>
            </a:pPr>
            <a:r>
              <a:rPr lang="en-US" b="1" i="1" dirty="0" smtClean="0">
                <a:latin typeface="Times"/>
              </a:rPr>
              <a:t>A person with whom he is negotiating for or has an arrangement concerning prospective employment.</a:t>
            </a:r>
            <a:r>
              <a:rPr lang="en-US" dirty="0" smtClean="0">
                <a:latin typeface="Times"/>
              </a:rPr>
              <a:t> </a:t>
            </a:r>
          </a:p>
          <a:p>
            <a:pPr eaLnBrk="1" hangingPunct="1">
              <a:buFont typeface="Arial" pitchFamily="34" charset="0"/>
              <a:buChar char="•"/>
            </a:pPr>
            <a:endParaRPr lang="en-US" dirty="0" smtClean="0">
              <a:latin typeface="Times"/>
            </a:endParaRPr>
          </a:p>
          <a:p>
            <a:pPr eaLnBrk="1" hangingPunct="1"/>
            <a:endParaRPr lang="en-US" dirty="0" smtClean="0">
              <a:latin typeface="Time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dirty="0" smtClean="0">
              <a:latin typeface="Time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r>
              <a:rPr lang="en-US" dirty="0" smtClean="0">
                <a:latin typeface="Times"/>
              </a:rPr>
              <a:t>Fraud in the </a:t>
            </a:r>
            <a:r>
              <a:rPr lang="en-US" b="1" dirty="0" smtClean="0">
                <a:latin typeface="Times"/>
              </a:rPr>
              <a:t>bid</a:t>
            </a:r>
            <a:r>
              <a:rPr lang="en-US" dirty="0" smtClean="0">
                <a:latin typeface="Times"/>
              </a:rPr>
              <a:t>,</a:t>
            </a:r>
            <a:r>
              <a:rPr lang="en-US" baseline="0" dirty="0" smtClean="0">
                <a:latin typeface="Times"/>
              </a:rPr>
              <a:t> fraud in the </a:t>
            </a:r>
            <a:r>
              <a:rPr lang="en-US" b="1" baseline="0" dirty="0" smtClean="0">
                <a:latin typeface="Times"/>
              </a:rPr>
              <a:t>win</a:t>
            </a:r>
            <a:r>
              <a:rPr lang="en-US" baseline="0" dirty="0" smtClean="0">
                <a:latin typeface="Times"/>
              </a:rPr>
              <a:t>, and the rest of the fraud </a:t>
            </a:r>
            <a:r>
              <a:rPr lang="en-US" b="1" baseline="0" dirty="0" smtClean="0">
                <a:latin typeface="Times"/>
              </a:rPr>
              <a:t>therein</a:t>
            </a:r>
            <a:r>
              <a:rPr lang="en-US" baseline="0" dirty="0" smtClean="0">
                <a:latin typeface="Times"/>
              </a:rPr>
              <a:t>!</a:t>
            </a:r>
            <a:endParaRPr lang="en-US" dirty="0" smtClean="0">
              <a:latin typeface="Time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dirty="0" smtClean="0">
              <a:latin typeface="Time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Baron Friedrich von Steuben</a:t>
            </a:r>
            <a:r>
              <a:rPr lang="en-US" baseline="0" dirty="0" smtClean="0"/>
              <a:t> - </a:t>
            </a:r>
            <a:r>
              <a:rPr lang="en-US" dirty="0" smtClean="0"/>
              <a:t>Born</a:t>
            </a:r>
            <a:r>
              <a:rPr lang="en-US" baseline="0" dirty="0" smtClean="0"/>
              <a:t> </a:t>
            </a:r>
            <a:r>
              <a:rPr lang="en-US" dirty="0" smtClean="0"/>
              <a:t>September 17, 1730 –</a:t>
            </a:r>
            <a:r>
              <a:rPr lang="en-US" baseline="0" dirty="0" smtClean="0"/>
              <a:t> He </a:t>
            </a:r>
            <a:r>
              <a:rPr lang="en-US" dirty="0" smtClean="0"/>
              <a:t>was a Prussian-born military officer who served as a Major General of the Continental Army during the American Revolutionary War. And he wrote the first “color coded” government regulation!</a:t>
            </a:r>
          </a:p>
          <a:p>
            <a:endParaRPr lang="en-US" dirty="0" smtClean="0"/>
          </a:p>
          <a:p>
            <a:r>
              <a:rPr lang="en-US" sz="1200" dirty="0" smtClean="0"/>
              <a:t>Friedrich Wilhelm August Heinrich Ferdinand von Steuben (born Friedrich Wilhelm </a:t>
            </a:r>
            <a:r>
              <a:rPr lang="en-US" sz="1200" dirty="0" err="1" smtClean="0"/>
              <a:t>Ludolf</a:t>
            </a:r>
            <a:r>
              <a:rPr lang="en-US" sz="1200" dirty="0" smtClean="0"/>
              <a:t> Gerhard </a:t>
            </a:r>
            <a:r>
              <a:rPr lang="en-US" sz="1200" dirty="0" err="1" smtClean="0"/>
              <a:t>Augustin</a:t>
            </a:r>
            <a:r>
              <a:rPr lang="en-US" sz="1200" dirty="0" smtClean="0"/>
              <a:t> von Steuben; (d. November 28, 1794)</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4333">
              <a:defRPr/>
            </a:pPr>
            <a:r>
              <a:rPr lang="en-US" dirty="0" smtClean="0"/>
              <a:t>“Washington recommended appointment of Steuben as inspector general on April 30, 1778; Congress approved it on May 5, 1778. During the winter of 1778–1779, Steuben prepared </a:t>
            </a:r>
            <a:r>
              <a:rPr lang="en-US" b="1" u="sng" dirty="0" smtClean="0"/>
              <a:t>Regulations for the Order and Discipline of the Troops of the United States</a:t>
            </a:r>
            <a:r>
              <a:rPr lang="en-US" dirty="0" smtClean="0"/>
              <a:t>, commonly known as the </a:t>
            </a:r>
            <a:r>
              <a:rPr lang="en-US" b="1" dirty="0" smtClean="0"/>
              <a:t>"Blue Book"</a:t>
            </a:r>
            <a:r>
              <a:rPr lang="en-US" dirty="0" smtClean="0"/>
              <a:t>. Its basis was the training plan he had devised at Valley Forge.”</a:t>
            </a:r>
          </a:p>
          <a:p>
            <a:pPr defTabSz="914333">
              <a:defRPr/>
            </a:pPr>
            <a:endParaRPr lang="en-US" dirty="0" smtClean="0"/>
          </a:p>
          <a:p>
            <a:pPr defTabSz="914333">
              <a:defRPr/>
            </a:pPr>
            <a:r>
              <a:rPr lang="en-US" dirty="0" smtClean="0"/>
              <a:t>“Steuben established standards of sanitation and camp layouts that would still be standard a century and a half later. There had previously been no set arrangement of tents and huts. </a:t>
            </a:r>
          </a:p>
          <a:p>
            <a:pPr defTabSz="914333">
              <a:defRPr/>
            </a:pPr>
            <a:endParaRPr lang="en-US" dirty="0" smtClean="0"/>
          </a:p>
          <a:p>
            <a:pPr defTabSz="914333">
              <a:defRPr/>
            </a:pPr>
            <a:r>
              <a:rPr lang="en-US" dirty="0" smtClean="0"/>
              <a:t>Men relieved themselves where they wished and when an animal died, it was stripped of its meat and the rest was left to rot where it lay. </a:t>
            </a:r>
          </a:p>
          <a:p>
            <a:pPr defTabSz="914333">
              <a:defRPr/>
            </a:pPr>
            <a:endParaRPr lang="en-US" dirty="0" smtClean="0"/>
          </a:p>
          <a:p>
            <a:pPr defTabSz="914333">
              <a:defRPr/>
            </a:pPr>
            <a:r>
              <a:rPr lang="en-US" dirty="0" smtClean="0"/>
              <a:t>Steuben laid out a plan to have rows for command, officers and enlisted men. Kitchens and latrines were on opposite sides of the camp, with latrines on the downhill side. There was the familiar arrangement of company and regimental streets.”</a:t>
            </a:r>
          </a:p>
          <a:p>
            <a:pPr defTabSz="914333">
              <a:defRPr/>
            </a:pPr>
            <a:endParaRPr lang="en-US" dirty="0" smtClean="0"/>
          </a:p>
          <a:p>
            <a:pPr defTabSz="914333">
              <a:defRPr/>
            </a:pPr>
            <a:endParaRPr lang="en-US" dirty="0" smtClean="0"/>
          </a:p>
          <a:p>
            <a:pPr defTabSz="914333">
              <a:defRPr/>
            </a:pPr>
            <a:endParaRPr lang="en-US" dirty="0" smtClean="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751362">
              <a:defRPr/>
            </a:pPr>
            <a:r>
              <a:rPr lang="en-US" sz="1100" dirty="0" smtClean="0"/>
              <a:t>Yellow Book – GAO Generally Accepted Government Auditing Standards</a:t>
            </a:r>
          </a:p>
          <a:p>
            <a:pPr>
              <a:buNone/>
            </a:pPr>
            <a:r>
              <a:rPr lang="en-US" sz="1100" dirty="0" smtClean="0"/>
              <a:t>Silver Book – CIGIE Quality Standards for Federal Offices of Inspector General</a:t>
            </a:r>
          </a:p>
          <a:p>
            <a:pPr>
              <a:buNone/>
            </a:pPr>
            <a:r>
              <a:rPr lang="en-US" sz="1100" dirty="0" smtClean="0"/>
              <a:t>Green Book – GAO Standards for Internal Controls in the Federal Government</a:t>
            </a:r>
          </a:p>
          <a:p>
            <a:pPr>
              <a:buNone/>
            </a:pPr>
            <a:r>
              <a:rPr lang="en-US" sz="1100" dirty="0" smtClean="0"/>
              <a:t>Red Book – GAO – Principals of Federal Appropriations Law </a:t>
            </a:r>
          </a:p>
          <a:p>
            <a:pPr>
              <a:buNone/>
            </a:pPr>
            <a:r>
              <a:rPr lang="en-US" sz="1100" dirty="0" smtClean="0"/>
              <a:t>White (?) Book – GAO – Assessing Data Reliability of Computer Processed Data</a:t>
            </a:r>
            <a:endParaRPr lang="en-US" sz="11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a:spcBef>
                <a:spcPts val="0"/>
              </a:spcBef>
              <a:defRPr/>
            </a:pPr>
            <a:r>
              <a:rPr lang="en-US" dirty="0" smtClean="0">
                <a:latin typeface="Calibri" pitchFamily="34" charset="0"/>
              </a:rPr>
              <a:t>U.S. Code - Title 5 - Government Organization and Employees</a:t>
            </a:r>
          </a:p>
          <a:p>
            <a:pPr>
              <a:spcBef>
                <a:spcPts val="0"/>
              </a:spcBef>
              <a:defRPr/>
            </a:pPr>
            <a:r>
              <a:rPr lang="en-US" b="1" dirty="0" smtClean="0">
                <a:latin typeface="Calibri" pitchFamily="34" charset="0"/>
              </a:rPr>
              <a:t>Title 5 Appendix – Inspector General Act of 1978</a:t>
            </a:r>
          </a:p>
          <a:p>
            <a:pPr>
              <a:spcBef>
                <a:spcPts val="0"/>
              </a:spcBef>
              <a:defRPr/>
            </a:pPr>
            <a:endParaRPr lang="en-US" dirty="0" smtClean="0">
              <a:latin typeface="Calibri" pitchFamily="34" charset="0"/>
            </a:endParaRPr>
          </a:p>
          <a:p>
            <a:pPr>
              <a:spcBef>
                <a:spcPts val="0"/>
              </a:spcBef>
              <a:defRPr/>
            </a:pPr>
            <a:r>
              <a:rPr lang="en-US" dirty="0" smtClean="0">
                <a:latin typeface="Calibri" pitchFamily="34" charset="0"/>
              </a:rPr>
              <a:t>§ 2. Purpose and establishment of Offices of Inspector General; departments and agencies involved</a:t>
            </a:r>
          </a:p>
          <a:p>
            <a:pPr>
              <a:spcBef>
                <a:spcPts val="0"/>
              </a:spcBef>
              <a:defRPr/>
            </a:pPr>
            <a:endParaRPr lang="en-US" dirty="0" smtClean="0">
              <a:latin typeface="Calibri" pitchFamily="34" charset="0"/>
            </a:endParaRPr>
          </a:p>
          <a:p>
            <a:pPr>
              <a:spcBef>
                <a:spcPts val="0"/>
              </a:spcBef>
              <a:defRPr/>
            </a:pPr>
            <a:r>
              <a:rPr lang="en-US" dirty="0" smtClean="0">
                <a:latin typeface="Calibri" pitchFamily="34" charset="0"/>
              </a:rPr>
              <a:t>In order to create independent and objective units—</a:t>
            </a:r>
          </a:p>
          <a:p>
            <a:pPr lvl="1">
              <a:spcBef>
                <a:spcPts val="0"/>
              </a:spcBef>
              <a:defRPr/>
            </a:pPr>
            <a:r>
              <a:rPr lang="en-US" dirty="0" smtClean="0">
                <a:latin typeface="Calibri" pitchFamily="34" charset="0"/>
              </a:rPr>
              <a:t>...(2) to provide leadership and coordination and recommend policies for activities designed </a:t>
            </a:r>
          </a:p>
          <a:p>
            <a:pPr marL="1000312" lvl="1" indent="-500156">
              <a:spcBef>
                <a:spcPts val="0"/>
              </a:spcBef>
              <a:buAutoNum type="alphaUcParenBoth"/>
              <a:defRPr/>
            </a:pPr>
            <a:r>
              <a:rPr lang="en-US" dirty="0" smtClean="0">
                <a:latin typeface="Calibri" pitchFamily="34" charset="0"/>
              </a:rPr>
              <a:t>to promote economy, efficiency, and effectiveness in the administration of, and</a:t>
            </a:r>
          </a:p>
          <a:p>
            <a:pPr marL="1000312" lvl="1" indent="-500156">
              <a:spcBef>
                <a:spcPts val="0"/>
              </a:spcBef>
              <a:defRPr/>
            </a:pPr>
            <a:r>
              <a:rPr lang="en-US" dirty="0" smtClean="0">
                <a:solidFill>
                  <a:srgbClr val="FF0000"/>
                </a:solidFill>
                <a:latin typeface="Calibri" pitchFamily="34" charset="0"/>
              </a:rPr>
              <a:t>(B) </a:t>
            </a:r>
            <a:r>
              <a:rPr lang="en-US" b="1" i="1" dirty="0" smtClean="0">
                <a:solidFill>
                  <a:srgbClr val="FF0000"/>
                </a:solidFill>
                <a:latin typeface="Calibri" pitchFamily="34" charset="0"/>
              </a:rPr>
              <a:t>to prevent and detect fraud and abuse in, such programs and operations;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5" y="3526922"/>
            <a:ext cx="4757539" cy="560755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anchor="ctr"/>
          <a:lstStyle/>
          <a:p>
            <a:pPr algn="ctr">
              <a:defRPr/>
            </a:pPr>
            <a:endParaRPr lang="en-US"/>
          </a:p>
        </p:txBody>
      </p:sp>
      <p:sp>
        <p:nvSpPr>
          <p:cNvPr id="5" name="Freeform 4"/>
          <p:cNvSpPr/>
          <p:nvPr/>
        </p:nvSpPr>
        <p:spPr>
          <a:xfrm>
            <a:off x="-2115" y="-2115"/>
            <a:ext cx="12181415" cy="913659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anchor="ctr"/>
          <a:lstStyle/>
          <a:p>
            <a:pPr algn="ctr">
              <a:defRPr/>
            </a:pPr>
            <a:endParaRPr lang="en-US"/>
          </a:p>
        </p:txBody>
      </p:sp>
      <p:sp>
        <p:nvSpPr>
          <p:cNvPr id="2" name="Title 1"/>
          <p:cNvSpPr>
            <a:spLocks noGrp="1"/>
          </p:cNvSpPr>
          <p:nvPr>
            <p:ph type="ctrTitle"/>
          </p:nvPr>
        </p:nvSpPr>
        <p:spPr>
          <a:xfrm rot="19140000">
            <a:off x="1088348" y="2304802"/>
            <a:ext cx="7523653" cy="1604069"/>
          </a:xfrm>
        </p:spPr>
        <p:txBody>
          <a:bodyPr bIns="12175" anchor="b"/>
          <a:lstStyle>
            <a:lvl1pPr>
              <a:defRPr sz="43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4691" y="3291141"/>
            <a:ext cx="8672465" cy="438555"/>
          </a:xfrm>
        </p:spPr>
        <p:txBody>
          <a:bodyPr tIns="12175">
            <a:normAutofit/>
          </a:bodyPr>
          <a:lstStyle>
            <a:lvl1pPr marL="0" indent="0" algn="l">
              <a:buNone/>
              <a:defRPr kumimoji="0" lang="en-US" sz="1900" b="0" i="0" u="none" strike="noStrike" kern="1200" cap="all" spc="533" normalizeH="0" baseline="0" noProof="0" dirty="0" smtClean="0">
                <a:ln>
                  <a:noFill/>
                </a:ln>
                <a:solidFill>
                  <a:schemeClr val="tx1"/>
                </a:solidFill>
                <a:effectLst/>
                <a:uLnTx/>
                <a:uFillTx/>
                <a:latin typeface="+mn-lt"/>
                <a:ea typeface="+mj-ea"/>
                <a:cs typeface="Tunga" pitchFamily="2"/>
              </a:defRPr>
            </a:lvl1pPr>
            <a:lvl2pPr marL="608685" indent="0" algn="ctr">
              <a:buNone/>
              <a:defRPr>
                <a:solidFill>
                  <a:schemeClr val="tx1">
                    <a:tint val="75000"/>
                  </a:schemeClr>
                </a:solidFill>
              </a:defRPr>
            </a:lvl2pPr>
            <a:lvl3pPr marL="1217369" indent="0" algn="ctr">
              <a:buNone/>
              <a:defRPr>
                <a:solidFill>
                  <a:schemeClr val="tx1">
                    <a:tint val="75000"/>
                  </a:schemeClr>
                </a:solidFill>
              </a:defRPr>
            </a:lvl3pPr>
            <a:lvl4pPr marL="1826051" indent="0" algn="ctr">
              <a:buNone/>
              <a:defRPr>
                <a:solidFill>
                  <a:schemeClr val="tx1">
                    <a:tint val="75000"/>
                  </a:schemeClr>
                </a:solidFill>
              </a:defRPr>
            </a:lvl4pPr>
            <a:lvl5pPr marL="2434736" indent="0" algn="ctr">
              <a:buNone/>
              <a:defRPr>
                <a:solidFill>
                  <a:schemeClr val="tx1">
                    <a:tint val="75000"/>
                  </a:schemeClr>
                </a:solidFill>
              </a:defRPr>
            </a:lvl5pPr>
            <a:lvl6pPr marL="3043421" indent="0" algn="ctr">
              <a:buNone/>
              <a:defRPr>
                <a:solidFill>
                  <a:schemeClr val="tx1">
                    <a:tint val="75000"/>
                  </a:schemeClr>
                </a:solidFill>
              </a:defRPr>
            </a:lvl6pPr>
            <a:lvl7pPr marL="3652104" indent="0" algn="ctr">
              <a:buNone/>
              <a:defRPr>
                <a:solidFill>
                  <a:schemeClr val="tx1">
                    <a:tint val="75000"/>
                  </a:schemeClr>
                </a:solidFill>
              </a:defRPr>
            </a:lvl7pPr>
            <a:lvl8pPr marL="4260789" indent="0" algn="ctr">
              <a:buNone/>
              <a:defRPr>
                <a:solidFill>
                  <a:schemeClr val="tx1">
                    <a:tint val="75000"/>
                  </a:schemeClr>
                </a:solidFill>
              </a:defRPr>
            </a:lvl8pPr>
            <a:lvl9pPr marL="4869472"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36AE2930-1AB9-49DE-B65A-44BD9A8D4F10}" type="datetime1">
              <a:rPr lang="en-US" smtClean="0"/>
              <a:pPr>
                <a:defRPr/>
              </a:pPr>
              <a:t>05/15/2014</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smtClean="0"/>
              <a:t>Laws, Regulations, Policies re: Fed Acq</a:t>
            </a:r>
            <a:endParaRPr lang="en-US"/>
          </a:p>
        </p:txBody>
      </p:sp>
      <p:sp>
        <p:nvSpPr>
          <p:cNvPr id="8" name="Slide Number Placeholder 5"/>
          <p:cNvSpPr>
            <a:spLocks noGrp="1"/>
          </p:cNvSpPr>
          <p:nvPr>
            <p:ph type="sldNum" sz="quarter" idx="12"/>
          </p:nvPr>
        </p:nvSpPr>
        <p:spPr/>
        <p:txBody>
          <a:bodyPr/>
          <a:lstStyle>
            <a:lvl1pPr>
              <a:defRPr/>
            </a:lvl1pPr>
          </a:lstStyle>
          <a:p>
            <a:pPr>
              <a:defRPr/>
            </a:pPr>
            <a:fld id="{5105B26F-F000-4A93-9661-94EE76FE8A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0348BE-8858-41C6-81D1-4D62DE1A1FD1}" type="datetime1">
              <a:rPr lang="en-US" smtClean="0"/>
              <a:pPr>
                <a:defRPr/>
              </a:pPr>
              <a:t>05/15/2014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Laws, Regulations, Policies re: Fed Acq</a:t>
            </a:r>
            <a:endParaRPr lang="en-US"/>
          </a:p>
        </p:txBody>
      </p:sp>
      <p:sp>
        <p:nvSpPr>
          <p:cNvPr id="6" name="Slide Number Placeholder 5"/>
          <p:cNvSpPr>
            <a:spLocks noGrp="1"/>
          </p:cNvSpPr>
          <p:nvPr>
            <p:ph type="sldNum" sz="quarter" idx="12"/>
          </p:nvPr>
        </p:nvSpPr>
        <p:spPr/>
        <p:txBody>
          <a:bodyPr/>
          <a:lstStyle>
            <a:lvl1pPr>
              <a:defRPr/>
            </a:lvl1pPr>
          </a:lstStyle>
          <a:p>
            <a:pPr>
              <a:defRPr/>
            </a:pPr>
            <a:fld id="{BA9B0983-97BC-440E-8200-378D6C601B3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9992" y="365804"/>
            <a:ext cx="2740343" cy="623131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8965" y="365804"/>
            <a:ext cx="8018039" cy="62313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3B4378-0D39-42B0-9A4B-23461C33BE7F}" type="datetime1">
              <a:rPr lang="en-US" smtClean="0"/>
              <a:pPr>
                <a:defRPr/>
              </a:pPr>
              <a:t>05/15/2014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Laws, Regulations, Policies re: Fed Acq</a:t>
            </a:r>
            <a:endParaRPr lang="en-US"/>
          </a:p>
        </p:txBody>
      </p:sp>
      <p:sp>
        <p:nvSpPr>
          <p:cNvPr id="6" name="Slide Number Placeholder 5"/>
          <p:cNvSpPr>
            <a:spLocks noGrp="1"/>
          </p:cNvSpPr>
          <p:nvPr>
            <p:ph type="sldNum" sz="quarter" idx="12"/>
          </p:nvPr>
        </p:nvSpPr>
        <p:spPr/>
        <p:txBody>
          <a:bodyPr/>
          <a:lstStyle>
            <a:lvl1pPr>
              <a:defRPr/>
            </a:lvl1pPr>
          </a:lstStyle>
          <a:p>
            <a:pPr>
              <a:defRPr/>
            </a:pPr>
            <a:fld id="{CB8F3E7A-7CB6-45D5-97EF-1630083CB7E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32872" y="1928389"/>
            <a:ext cx="9641946" cy="6800109"/>
          </a:xfrm>
          <a:prstGeom prst="rect">
            <a:avLst/>
          </a:prstGeom>
        </p:spPr>
        <p:txBody>
          <a:bodyPr lIns="121737" tIns="60868" rIns="121737" bIns="60868"/>
          <a:lstStyle/>
          <a:p>
            <a:pPr lvl="0"/>
            <a:r>
              <a:rPr lang="en-US" dirty="0" smtClean="0"/>
              <a:t>Click to edit Master text styles</a:t>
            </a:r>
          </a:p>
          <a:p>
            <a:pPr lvl="1"/>
            <a:r>
              <a:rPr lang="en-US" dirty="0" smtClean="0"/>
              <a:t>Second level</a:t>
            </a:r>
          </a:p>
          <a:p>
            <a:pPr lvl="2"/>
            <a:r>
              <a:rPr lang="en-US" dirty="0" smtClean="0"/>
              <a:t>Fourth level</a:t>
            </a:r>
          </a:p>
          <a:p>
            <a:pPr lvl="3"/>
            <a:r>
              <a:rPr lang="en-US" dirty="0" smtClean="0"/>
              <a:t>Fifth level</a:t>
            </a:r>
            <a:endParaRPr lang="en-US" dirty="0"/>
          </a:p>
        </p:txBody>
      </p:sp>
      <p:sp>
        <p:nvSpPr>
          <p:cNvPr id="3" name="Title 2"/>
          <p:cNvSpPr>
            <a:spLocks noGrp="1"/>
          </p:cNvSpPr>
          <p:nvPr>
            <p:ph type="title"/>
          </p:nvPr>
        </p:nvSpPr>
        <p:spPr>
          <a:xfrm>
            <a:off x="2334366" y="365803"/>
            <a:ext cx="9235969" cy="1359598"/>
          </a:xfrm>
          <a:prstGeom prst="rect">
            <a:avLst/>
          </a:prstGeom>
        </p:spPr>
        <p:txBody>
          <a:bodyPr lIns="121737" tIns="60868" rIns="121737" bIns="60868" anchor="ctr" anchorCtr="0"/>
          <a:lstStyle>
            <a:lvl1pPr>
              <a:defRPr sz="5300"/>
            </a:lvl1pPr>
          </a:lstStyle>
          <a:p>
            <a:r>
              <a:rPr lang="en-US" dirty="0"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32872" y="1928389"/>
            <a:ext cx="9641946" cy="6800109"/>
          </a:xfrm>
          <a:prstGeom prst="rect">
            <a:avLst/>
          </a:prstGeom>
        </p:spPr>
        <p:txBody>
          <a:bodyPr lIns="121737" tIns="60868" rIns="121737" bIns="6086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32872" y="1928389"/>
            <a:ext cx="9641946" cy="6800109"/>
          </a:xfrm>
          <a:prstGeom prst="rect">
            <a:avLst/>
          </a:prstGeom>
        </p:spPr>
        <p:txBody>
          <a:bodyPr lIns="121737" tIns="60868" rIns="121737" bIns="6086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32872" y="1928389"/>
            <a:ext cx="9641946" cy="6800109"/>
          </a:xfrm>
          <a:prstGeom prst="rect">
            <a:avLst/>
          </a:prstGeom>
        </p:spPr>
        <p:txBody>
          <a:bodyPr lIns="121737" tIns="60868" rIns="121737" bIns="6086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32872" y="1928389"/>
            <a:ext cx="9641946" cy="6800109"/>
          </a:xfrm>
          <a:prstGeom prst="rect">
            <a:avLst/>
          </a:prstGeom>
        </p:spPr>
        <p:txBody>
          <a:bodyPr lIns="121737" tIns="60868" rIns="121737" bIns="6086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450" y="2837612"/>
            <a:ext cx="10352405" cy="1957992"/>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6895" y="5176202"/>
            <a:ext cx="8525510" cy="2334366"/>
          </a:xfrm>
        </p:spPr>
        <p:txBody>
          <a:bodyPr/>
          <a:lstStyle>
            <a:lvl1pPr marL="0" indent="0" algn="ctr">
              <a:buNone/>
              <a:defRPr>
                <a:solidFill>
                  <a:schemeClr val="tx1">
                    <a:tint val="75000"/>
                  </a:schemeClr>
                </a:solidFill>
              </a:defRPr>
            </a:lvl1pPr>
            <a:lvl2pPr marL="608685" indent="0" algn="ctr">
              <a:buNone/>
              <a:defRPr>
                <a:solidFill>
                  <a:schemeClr val="tx1">
                    <a:tint val="75000"/>
                  </a:schemeClr>
                </a:solidFill>
              </a:defRPr>
            </a:lvl2pPr>
            <a:lvl3pPr marL="1217369" indent="0" algn="ctr">
              <a:buNone/>
              <a:defRPr>
                <a:solidFill>
                  <a:schemeClr val="tx1">
                    <a:tint val="75000"/>
                  </a:schemeClr>
                </a:solidFill>
              </a:defRPr>
            </a:lvl3pPr>
            <a:lvl4pPr marL="1826051" indent="0" algn="ctr">
              <a:buNone/>
              <a:defRPr>
                <a:solidFill>
                  <a:schemeClr val="tx1">
                    <a:tint val="75000"/>
                  </a:schemeClr>
                </a:solidFill>
              </a:defRPr>
            </a:lvl4pPr>
            <a:lvl5pPr marL="2434736" indent="0" algn="ctr">
              <a:buNone/>
              <a:defRPr>
                <a:solidFill>
                  <a:schemeClr val="tx1">
                    <a:tint val="75000"/>
                  </a:schemeClr>
                </a:solidFill>
              </a:defRPr>
            </a:lvl5pPr>
            <a:lvl6pPr marL="3043421" indent="0" algn="ctr">
              <a:buNone/>
              <a:defRPr>
                <a:solidFill>
                  <a:schemeClr val="tx1">
                    <a:tint val="75000"/>
                  </a:schemeClr>
                </a:solidFill>
              </a:defRPr>
            </a:lvl6pPr>
            <a:lvl7pPr marL="3652104" indent="0" algn="ctr">
              <a:buNone/>
              <a:defRPr>
                <a:solidFill>
                  <a:schemeClr val="tx1">
                    <a:tint val="75000"/>
                  </a:schemeClr>
                </a:solidFill>
              </a:defRPr>
            </a:lvl7pPr>
            <a:lvl8pPr marL="4260789" indent="0" algn="ctr">
              <a:buNone/>
              <a:defRPr>
                <a:solidFill>
                  <a:schemeClr val="tx1">
                    <a:tint val="75000"/>
                  </a:schemeClr>
                </a:solidFill>
              </a:defRPr>
            </a:lvl8pPr>
            <a:lvl9pPr marL="48694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6565A2-65CA-49B9-A794-A75DCDBB729D}" type="datetime1">
              <a:rPr lang="en-US" smtClean="0">
                <a:solidFill>
                  <a:prstClr val="black">
                    <a:tint val="75000"/>
                  </a:prstClr>
                </a:solidFill>
              </a:rPr>
              <a:pPr/>
              <a:t>05/15/2014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Laws, Regulations, Policies re: Fed Acq</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D021D5-D136-4FF4-8271-68A08024246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8EC67-CEFE-41C0-94F3-C3B620BA3E14}" type="datetime1">
              <a:rPr lang="en-US" smtClean="0">
                <a:solidFill>
                  <a:prstClr val="black">
                    <a:tint val="75000"/>
                  </a:prstClr>
                </a:solidFill>
              </a:rPr>
              <a:pPr/>
              <a:t>05/15/2014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Laws, Regulations, Policies re: Fed Acq</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D021D5-D136-4FF4-8271-68A08024246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082" y="5869748"/>
            <a:ext cx="10352405" cy="1814208"/>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082" y="3871583"/>
            <a:ext cx="10352405" cy="1998166"/>
          </a:xfrm>
        </p:spPr>
        <p:txBody>
          <a:bodyPr anchor="b"/>
          <a:lstStyle>
            <a:lvl1pPr marL="0" indent="0">
              <a:buNone/>
              <a:defRPr sz="2700">
                <a:solidFill>
                  <a:schemeClr val="tx1">
                    <a:tint val="75000"/>
                  </a:schemeClr>
                </a:solidFill>
              </a:defRPr>
            </a:lvl1pPr>
            <a:lvl2pPr marL="608685" indent="0">
              <a:buNone/>
              <a:defRPr sz="2400">
                <a:solidFill>
                  <a:schemeClr val="tx1">
                    <a:tint val="75000"/>
                  </a:schemeClr>
                </a:solidFill>
              </a:defRPr>
            </a:lvl2pPr>
            <a:lvl3pPr marL="1217369" indent="0">
              <a:buNone/>
              <a:defRPr sz="2100">
                <a:solidFill>
                  <a:schemeClr val="tx1">
                    <a:tint val="75000"/>
                  </a:schemeClr>
                </a:solidFill>
              </a:defRPr>
            </a:lvl3pPr>
            <a:lvl4pPr marL="1826051" indent="0">
              <a:buNone/>
              <a:defRPr sz="1900">
                <a:solidFill>
                  <a:schemeClr val="tx1">
                    <a:tint val="75000"/>
                  </a:schemeClr>
                </a:solidFill>
              </a:defRPr>
            </a:lvl4pPr>
            <a:lvl5pPr marL="2434736" indent="0">
              <a:buNone/>
              <a:defRPr sz="1900">
                <a:solidFill>
                  <a:schemeClr val="tx1">
                    <a:tint val="75000"/>
                  </a:schemeClr>
                </a:solidFill>
              </a:defRPr>
            </a:lvl5pPr>
            <a:lvl6pPr marL="3043421" indent="0">
              <a:buNone/>
              <a:defRPr sz="1900">
                <a:solidFill>
                  <a:schemeClr val="tx1">
                    <a:tint val="75000"/>
                  </a:schemeClr>
                </a:solidFill>
              </a:defRPr>
            </a:lvl6pPr>
            <a:lvl7pPr marL="3652104" indent="0">
              <a:buNone/>
              <a:defRPr sz="1900">
                <a:solidFill>
                  <a:schemeClr val="tx1">
                    <a:tint val="75000"/>
                  </a:schemeClr>
                </a:solidFill>
              </a:defRPr>
            </a:lvl7pPr>
            <a:lvl8pPr marL="4260789" indent="0">
              <a:buNone/>
              <a:defRPr sz="1900">
                <a:solidFill>
                  <a:schemeClr val="tx1">
                    <a:tint val="75000"/>
                  </a:schemeClr>
                </a:solidFill>
              </a:defRPr>
            </a:lvl8pPr>
            <a:lvl9pPr marL="4869472"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167FA1-2B18-41F0-A913-105BD4911044}" type="datetime1">
              <a:rPr lang="en-US" smtClean="0">
                <a:solidFill>
                  <a:prstClr val="black">
                    <a:tint val="75000"/>
                  </a:prstClr>
                </a:solidFill>
              </a:rPr>
              <a:pPr/>
              <a:t>05/15/2014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Laws, Regulations, Policies re: Fed Acq</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D021D5-D136-4FF4-8271-68A08024246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1CA03C0-3398-44FF-B1D5-2596E18EA4DA}" type="datetime1">
              <a:rPr lang="en-US" smtClean="0"/>
              <a:pPr>
                <a:defRPr/>
              </a:pPr>
              <a:t>05/15/2014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Laws, Regulations, Policies re: Fed Acq</a:t>
            </a:r>
            <a:endParaRPr lang="en-US"/>
          </a:p>
        </p:txBody>
      </p:sp>
      <p:sp>
        <p:nvSpPr>
          <p:cNvPr id="6" name="Slide Number Placeholder 5"/>
          <p:cNvSpPr>
            <a:spLocks noGrp="1"/>
          </p:cNvSpPr>
          <p:nvPr>
            <p:ph type="sldNum" sz="quarter" idx="12"/>
          </p:nvPr>
        </p:nvSpPr>
        <p:spPr/>
        <p:txBody>
          <a:bodyPr/>
          <a:lstStyle>
            <a:lvl1pPr>
              <a:defRPr/>
            </a:lvl1pPr>
          </a:lstStyle>
          <a:p>
            <a:pPr>
              <a:defRPr/>
            </a:pPr>
            <a:fld id="{E873BCD3-BA31-4EC4-9EF2-3FEF8E8D7FA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965" y="2131384"/>
            <a:ext cx="5379191" cy="602833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1144" y="2131384"/>
            <a:ext cx="5379191" cy="602833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DDB458-276D-4365-B0B8-60ABC8018B0C}" type="datetime1">
              <a:rPr lang="en-US" smtClean="0">
                <a:solidFill>
                  <a:prstClr val="black">
                    <a:tint val="75000"/>
                  </a:prstClr>
                </a:solidFill>
              </a:rPr>
              <a:pPr/>
              <a:t>05/15/2014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Laws, Regulations, Policies re: Fed Acq</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D021D5-D136-4FF4-8271-68A08024246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965" y="2044685"/>
            <a:ext cx="5381306" cy="852127"/>
          </a:xfrm>
        </p:spPr>
        <p:txBody>
          <a:bodyPr anchor="b"/>
          <a:lstStyle>
            <a:lvl1pPr marL="0" indent="0">
              <a:buNone/>
              <a:defRPr sz="3200" b="1"/>
            </a:lvl1pPr>
            <a:lvl2pPr marL="608685" indent="0">
              <a:buNone/>
              <a:defRPr sz="2700" b="1"/>
            </a:lvl2pPr>
            <a:lvl3pPr marL="1217369" indent="0">
              <a:buNone/>
              <a:defRPr sz="2400" b="1"/>
            </a:lvl3pPr>
            <a:lvl4pPr marL="1826051" indent="0">
              <a:buNone/>
              <a:defRPr sz="2100" b="1"/>
            </a:lvl4pPr>
            <a:lvl5pPr marL="2434736" indent="0">
              <a:buNone/>
              <a:defRPr sz="2100" b="1"/>
            </a:lvl5pPr>
            <a:lvl6pPr marL="3043421" indent="0">
              <a:buNone/>
              <a:defRPr sz="2100" b="1"/>
            </a:lvl6pPr>
            <a:lvl7pPr marL="3652104" indent="0">
              <a:buNone/>
              <a:defRPr sz="2100" b="1"/>
            </a:lvl7pPr>
            <a:lvl8pPr marL="4260789" indent="0">
              <a:buNone/>
              <a:defRPr sz="2100" b="1"/>
            </a:lvl8pPr>
            <a:lvl9pPr marL="4869472"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8965" y="2896813"/>
            <a:ext cx="5381306" cy="526289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6918" y="2044685"/>
            <a:ext cx="5383420" cy="852127"/>
          </a:xfrm>
        </p:spPr>
        <p:txBody>
          <a:bodyPr anchor="b"/>
          <a:lstStyle>
            <a:lvl1pPr marL="0" indent="0">
              <a:buNone/>
              <a:defRPr sz="3200" b="1"/>
            </a:lvl1pPr>
            <a:lvl2pPr marL="608685" indent="0">
              <a:buNone/>
              <a:defRPr sz="2700" b="1"/>
            </a:lvl2pPr>
            <a:lvl3pPr marL="1217369" indent="0">
              <a:buNone/>
              <a:defRPr sz="2400" b="1"/>
            </a:lvl3pPr>
            <a:lvl4pPr marL="1826051" indent="0">
              <a:buNone/>
              <a:defRPr sz="2100" b="1"/>
            </a:lvl4pPr>
            <a:lvl5pPr marL="2434736" indent="0">
              <a:buNone/>
              <a:defRPr sz="2100" b="1"/>
            </a:lvl5pPr>
            <a:lvl6pPr marL="3043421" indent="0">
              <a:buNone/>
              <a:defRPr sz="2100" b="1"/>
            </a:lvl6pPr>
            <a:lvl7pPr marL="3652104" indent="0">
              <a:buNone/>
              <a:defRPr sz="2100" b="1"/>
            </a:lvl7pPr>
            <a:lvl8pPr marL="4260789" indent="0">
              <a:buNone/>
              <a:defRPr sz="2100" b="1"/>
            </a:lvl8pPr>
            <a:lvl9pPr marL="4869472"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86918" y="2896813"/>
            <a:ext cx="5383420" cy="526289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CCF4DD-B3A4-4C4F-8E72-4AA425AFED4C}" type="datetime1">
              <a:rPr lang="en-US" smtClean="0">
                <a:solidFill>
                  <a:prstClr val="black">
                    <a:tint val="75000"/>
                  </a:prstClr>
                </a:solidFill>
              </a:rPr>
              <a:pPr/>
              <a:t>05/15/2014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Laws, Regulations, Policies re: Fed Acq</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3D021D5-D136-4FF4-8271-68A08024246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7ECD51-DDF6-4E8F-9A1F-B660793102E6}" type="datetime1">
              <a:rPr lang="en-US" smtClean="0">
                <a:solidFill>
                  <a:prstClr val="black">
                    <a:tint val="75000"/>
                  </a:prstClr>
                </a:solidFill>
              </a:rPr>
              <a:pPr/>
              <a:t>05/15/2014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Laws, Regulations, Policies re: Fed Acq</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3D021D5-D136-4FF4-8271-68A08024246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4CF93-31DE-49F7-818F-8139B8129B8E}" type="datetime1">
              <a:rPr lang="en-US" smtClean="0">
                <a:solidFill>
                  <a:prstClr val="black">
                    <a:tint val="75000"/>
                  </a:prstClr>
                </a:solidFill>
              </a:rPr>
              <a:pPr/>
              <a:t>05/15/2014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Laws, Regulations, Policies re: Fed Acq</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3D021D5-D136-4FF4-8271-68A08024246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968" y="363687"/>
            <a:ext cx="4006906" cy="1547786"/>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1767" y="363694"/>
            <a:ext cx="6808568" cy="7796021"/>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968" y="1911480"/>
            <a:ext cx="4006906" cy="6248235"/>
          </a:xfrm>
        </p:spPr>
        <p:txBody>
          <a:bodyPr/>
          <a:lstStyle>
            <a:lvl1pPr marL="0" indent="0">
              <a:buNone/>
              <a:defRPr sz="1900"/>
            </a:lvl1pPr>
            <a:lvl2pPr marL="608685" indent="0">
              <a:buNone/>
              <a:defRPr sz="1600"/>
            </a:lvl2pPr>
            <a:lvl3pPr marL="1217369" indent="0">
              <a:buNone/>
              <a:defRPr sz="1300"/>
            </a:lvl3pPr>
            <a:lvl4pPr marL="1826051" indent="0">
              <a:buNone/>
              <a:defRPr sz="1200"/>
            </a:lvl4pPr>
            <a:lvl5pPr marL="2434736" indent="0">
              <a:buNone/>
              <a:defRPr sz="1200"/>
            </a:lvl5pPr>
            <a:lvl6pPr marL="3043421" indent="0">
              <a:buNone/>
              <a:defRPr sz="1200"/>
            </a:lvl6pPr>
            <a:lvl7pPr marL="3652104" indent="0">
              <a:buNone/>
              <a:defRPr sz="1200"/>
            </a:lvl7pPr>
            <a:lvl8pPr marL="4260789" indent="0">
              <a:buNone/>
              <a:defRPr sz="1200"/>
            </a:lvl8pPr>
            <a:lvl9pPr marL="4869472"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3D04F-3C2D-4330-A337-D21956BF8917}" type="datetime1">
              <a:rPr lang="en-US" smtClean="0">
                <a:solidFill>
                  <a:prstClr val="black">
                    <a:tint val="75000"/>
                  </a:prstClr>
                </a:solidFill>
              </a:rPr>
              <a:pPr/>
              <a:t>05/15/2014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Laws, Regulations, Policies re: Fed Acq</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D021D5-D136-4FF4-8271-68A08024246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7228" y="6394132"/>
            <a:ext cx="7307580" cy="754864"/>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7228" y="816182"/>
            <a:ext cx="7307580" cy="5480685"/>
          </a:xfrm>
        </p:spPr>
        <p:txBody>
          <a:bodyPr/>
          <a:lstStyle>
            <a:lvl1pPr marL="0" indent="0">
              <a:buNone/>
              <a:defRPr sz="4300"/>
            </a:lvl1pPr>
            <a:lvl2pPr marL="608685" indent="0">
              <a:buNone/>
              <a:defRPr sz="3700"/>
            </a:lvl2pPr>
            <a:lvl3pPr marL="1217369" indent="0">
              <a:buNone/>
              <a:defRPr sz="3200"/>
            </a:lvl3pPr>
            <a:lvl4pPr marL="1826051" indent="0">
              <a:buNone/>
              <a:defRPr sz="2700"/>
            </a:lvl4pPr>
            <a:lvl5pPr marL="2434736" indent="0">
              <a:buNone/>
              <a:defRPr sz="2700"/>
            </a:lvl5pPr>
            <a:lvl6pPr marL="3043421" indent="0">
              <a:buNone/>
              <a:defRPr sz="2700"/>
            </a:lvl6pPr>
            <a:lvl7pPr marL="3652104" indent="0">
              <a:buNone/>
              <a:defRPr sz="2700"/>
            </a:lvl7pPr>
            <a:lvl8pPr marL="4260789" indent="0">
              <a:buNone/>
              <a:defRPr sz="2700"/>
            </a:lvl8pPr>
            <a:lvl9pPr marL="4869472" indent="0">
              <a:buNone/>
              <a:defRPr sz="2700"/>
            </a:lvl9pPr>
          </a:lstStyle>
          <a:p>
            <a:endParaRPr lang="en-US"/>
          </a:p>
        </p:txBody>
      </p:sp>
      <p:sp>
        <p:nvSpPr>
          <p:cNvPr id="4" name="Text Placeholder 3"/>
          <p:cNvSpPr>
            <a:spLocks noGrp="1"/>
          </p:cNvSpPr>
          <p:nvPr>
            <p:ph type="body" sz="half" idx="2"/>
          </p:nvPr>
        </p:nvSpPr>
        <p:spPr>
          <a:xfrm>
            <a:off x="2387228" y="7148996"/>
            <a:ext cx="7307580" cy="1072031"/>
          </a:xfrm>
        </p:spPr>
        <p:txBody>
          <a:bodyPr/>
          <a:lstStyle>
            <a:lvl1pPr marL="0" indent="0">
              <a:buNone/>
              <a:defRPr sz="1900"/>
            </a:lvl1pPr>
            <a:lvl2pPr marL="608685" indent="0">
              <a:buNone/>
              <a:defRPr sz="1600"/>
            </a:lvl2pPr>
            <a:lvl3pPr marL="1217369" indent="0">
              <a:buNone/>
              <a:defRPr sz="1300"/>
            </a:lvl3pPr>
            <a:lvl4pPr marL="1826051" indent="0">
              <a:buNone/>
              <a:defRPr sz="1200"/>
            </a:lvl4pPr>
            <a:lvl5pPr marL="2434736" indent="0">
              <a:buNone/>
              <a:defRPr sz="1200"/>
            </a:lvl5pPr>
            <a:lvl6pPr marL="3043421" indent="0">
              <a:buNone/>
              <a:defRPr sz="1200"/>
            </a:lvl6pPr>
            <a:lvl7pPr marL="3652104" indent="0">
              <a:buNone/>
              <a:defRPr sz="1200"/>
            </a:lvl7pPr>
            <a:lvl8pPr marL="4260789" indent="0">
              <a:buNone/>
              <a:defRPr sz="1200"/>
            </a:lvl8pPr>
            <a:lvl9pPr marL="4869472"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90403-8BDD-4F9A-9C08-91A2614D1634}" type="datetime1">
              <a:rPr lang="en-US" smtClean="0">
                <a:solidFill>
                  <a:prstClr val="black">
                    <a:tint val="75000"/>
                  </a:prstClr>
                </a:solidFill>
              </a:rPr>
              <a:pPr/>
              <a:t>05/15/2014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Laws, Regulations, Policies re: Fed Acq</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D021D5-D136-4FF4-8271-68A08024246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F38554-2918-4071-9A56-439D3F7794E0}" type="datetime1">
              <a:rPr lang="en-US" smtClean="0">
                <a:solidFill>
                  <a:prstClr val="black">
                    <a:tint val="75000"/>
                  </a:prstClr>
                </a:solidFill>
              </a:rPr>
              <a:pPr/>
              <a:t>05/15/2014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Laws, Regulations, Policies re: Fed Acq</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D021D5-D136-4FF4-8271-68A08024246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9992" y="365807"/>
            <a:ext cx="2740343" cy="77939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965" y="365807"/>
            <a:ext cx="8018039" cy="77939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18560-60AF-4D37-9D45-A737DF37FE1C}" type="datetime1">
              <a:rPr lang="en-US" smtClean="0">
                <a:solidFill>
                  <a:prstClr val="black">
                    <a:tint val="75000"/>
                  </a:prstClr>
                </a:solidFill>
              </a:rPr>
              <a:pPr/>
              <a:t>05/15/2014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Laws, Regulations, Policies re: Fed Acq</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D021D5-D136-4FF4-8271-68A08024246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p:nvPr/>
        </p:nvSpPr>
        <p:spPr>
          <a:xfrm>
            <a:off x="-2115" y="-2115"/>
            <a:ext cx="12181415" cy="913659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anchor="ctr"/>
          <a:lstStyle/>
          <a:p>
            <a:pPr algn="ctr">
              <a:defRPr/>
            </a:pPr>
            <a:endParaRPr lang="en-US"/>
          </a:p>
        </p:txBody>
      </p:sp>
      <p:sp>
        <p:nvSpPr>
          <p:cNvPr id="5" name="Right Triangle 4"/>
          <p:cNvSpPr/>
          <p:nvPr/>
        </p:nvSpPr>
        <p:spPr>
          <a:xfrm>
            <a:off x="5" y="3526922"/>
            <a:ext cx="4757539" cy="5607553"/>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anchor="ctr"/>
          <a:lstStyle/>
          <a:p>
            <a:pPr algn="ctr">
              <a:defRPr/>
            </a:pPr>
            <a:endParaRPr lang="en-US"/>
          </a:p>
        </p:txBody>
      </p:sp>
      <p:sp>
        <p:nvSpPr>
          <p:cNvPr id="2" name="Title 1"/>
          <p:cNvSpPr>
            <a:spLocks noGrp="1"/>
          </p:cNvSpPr>
          <p:nvPr>
            <p:ph type="title"/>
          </p:nvPr>
        </p:nvSpPr>
        <p:spPr>
          <a:xfrm rot="19140000">
            <a:off x="1091394" y="2299924"/>
            <a:ext cx="7526807" cy="1608335"/>
          </a:xfrm>
        </p:spPr>
        <p:txBody>
          <a:bodyPr bIns="12175" anchor="b"/>
          <a:lstStyle>
            <a:lvl1pPr algn="l">
              <a:defRPr kumimoji="0" lang="en-US" sz="43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619847" y="3287646"/>
            <a:ext cx="8671662" cy="438455"/>
          </a:xfrm>
        </p:spPr>
        <p:txBody>
          <a:bodyPr>
            <a:normAutofit/>
          </a:bodyPr>
          <a:lstStyle>
            <a:lvl1pPr marL="0" indent="0">
              <a:buNone/>
              <a:defRPr kumimoji="0" lang="en-US" sz="1900" b="0" i="0" u="none" strike="noStrike" kern="1200" cap="all" spc="533" normalizeH="0" baseline="0" noProof="0" dirty="0" smtClean="0">
                <a:ln>
                  <a:noFill/>
                </a:ln>
                <a:solidFill>
                  <a:schemeClr val="tx1"/>
                </a:solidFill>
                <a:effectLst/>
                <a:uLnTx/>
                <a:uFillTx/>
                <a:latin typeface="+mn-lt"/>
                <a:ea typeface="+mj-ea"/>
                <a:cs typeface="Tunga" pitchFamily="2"/>
              </a:defRPr>
            </a:lvl1pPr>
            <a:lvl2pPr marL="608685" indent="0">
              <a:buNone/>
              <a:defRPr sz="2400">
                <a:solidFill>
                  <a:schemeClr val="tx1">
                    <a:tint val="75000"/>
                  </a:schemeClr>
                </a:solidFill>
              </a:defRPr>
            </a:lvl2pPr>
            <a:lvl3pPr marL="1217369" indent="0">
              <a:buNone/>
              <a:defRPr sz="2100">
                <a:solidFill>
                  <a:schemeClr val="tx1">
                    <a:tint val="75000"/>
                  </a:schemeClr>
                </a:solidFill>
              </a:defRPr>
            </a:lvl3pPr>
            <a:lvl4pPr marL="1826051" indent="0">
              <a:buNone/>
              <a:defRPr sz="1900">
                <a:solidFill>
                  <a:schemeClr val="tx1">
                    <a:tint val="75000"/>
                  </a:schemeClr>
                </a:solidFill>
              </a:defRPr>
            </a:lvl4pPr>
            <a:lvl5pPr marL="2434736" indent="0">
              <a:buNone/>
              <a:defRPr sz="1900">
                <a:solidFill>
                  <a:schemeClr val="tx1">
                    <a:tint val="75000"/>
                  </a:schemeClr>
                </a:solidFill>
              </a:defRPr>
            </a:lvl5pPr>
            <a:lvl6pPr marL="3043421" indent="0">
              <a:buNone/>
              <a:defRPr sz="1900">
                <a:solidFill>
                  <a:schemeClr val="tx1">
                    <a:tint val="75000"/>
                  </a:schemeClr>
                </a:solidFill>
              </a:defRPr>
            </a:lvl6pPr>
            <a:lvl7pPr marL="3652104" indent="0">
              <a:buNone/>
              <a:defRPr sz="1900">
                <a:solidFill>
                  <a:schemeClr val="tx1">
                    <a:tint val="75000"/>
                  </a:schemeClr>
                </a:solidFill>
              </a:defRPr>
            </a:lvl7pPr>
            <a:lvl8pPr marL="4260789" indent="0">
              <a:buNone/>
              <a:defRPr sz="1900">
                <a:solidFill>
                  <a:schemeClr val="tx1">
                    <a:tint val="75000"/>
                  </a:schemeClr>
                </a:solidFill>
              </a:defRPr>
            </a:lvl8pPr>
            <a:lvl9pPr marL="4869472" indent="0">
              <a:buNone/>
              <a:defRPr sz="19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7EF982CF-A9B5-4665-9579-235D1723DDF9}" type="datetime1">
              <a:rPr lang="en-US" smtClean="0"/>
              <a:pPr>
                <a:defRPr/>
              </a:pPr>
              <a:t>05/15/2014</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smtClean="0"/>
              <a:t>Laws, Regulations, Policies re: Fed Acq</a:t>
            </a:r>
            <a:endParaRPr lang="en-US"/>
          </a:p>
        </p:txBody>
      </p:sp>
      <p:sp>
        <p:nvSpPr>
          <p:cNvPr id="8" name="Slide Number Placeholder 5"/>
          <p:cNvSpPr>
            <a:spLocks noGrp="1"/>
          </p:cNvSpPr>
          <p:nvPr>
            <p:ph type="sldNum" sz="quarter" idx="12"/>
          </p:nvPr>
        </p:nvSpPr>
        <p:spPr/>
        <p:txBody>
          <a:bodyPr/>
          <a:lstStyle>
            <a:lvl1pPr>
              <a:defRPr/>
            </a:lvl1pPr>
          </a:lstStyle>
          <a:p>
            <a:pPr>
              <a:defRPr/>
            </a:pPr>
            <a:fld id="{2228EDB9-2B73-4A39-AAD9-891B441175E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6137" y="1461516"/>
            <a:ext cx="4262755" cy="4944796"/>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0160" y="1461516"/>
            <a:ext cx="4262755" cy="4944796"/>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148E4C1E-8197-4A03-AC0D-2D1980570406}" type="datetime1">
              <a:rPr lang="en-US" smtClean="0"/>
              <a:pPr>
                <a:defRPr/>
              </a:pPr>
              <a:t>05/15/2014</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Laws, Regulations, Policies re: Fed Acq</a:t>
            </a:r>
            <a:endParaRPr lang="en-US"/>
          </a:p>
        </p:txBody>
      </p:sp>
      <p:sp>
        <p:nvSpPr>
          <p:cNvPr id="7" name="Slide Number Placeholder 6"/>
          <p:cNvSpPr>
            <a:spLocks noGrp="1"/>
          </p:cNvSpPr>
          <p:nvPr>
            <p:ph type="sldNum" sz="quarter" idx="12"/>
          </p:nvPr>
        </p:nvSpPr>
        <p:spPr/>
        <p:txBody>
          <a:bodyPr/>
          <a:lstStyle>
            <a:lvl1pPr>
              <a:defRPr/>
            </a:lvl1pPr>
          </a:lstStyle>
          <a:p>
            <a:pPr>
              <a:defRPr/>
            </a:pPr>
            <a:fld id="{C1D77DCB-6984-4070-9E9D-DED4DA8B6AC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6137" y="1461516"/>
            <a:ext cx="4262755" cy="730758"/>
          </a:xfrm>
        </p:spPr>
        <p:txBody>
          <a:bodyPr anchor="b">
            <a:normAutofit/>
          </a:bodyPr>
          <a:lstStyle>
            <a:lvl1pPr marL="0" indent="0">
              <a:buNone/>
              <a:defRPr lang="en-US" sz="1900" b="0" kern="1200" cap="all" spc="533" baseline="0" dirty="0" smtClean="0">
                <a:solidFill>
                  <a:schemeClr val="tx1"/>
                </a:solidFill>
                <a:latin typeface="+mn-lt"/>
                <a:ea typeface="+mj-ea"/>
                <a:cs typeface="Tunga" pitchFamily="2"/>
              </a:defRPr>
            </a:lvl1pPr>
            <a:lvl2pPr marL="608685" indent="0">
              <a:buNone/>
              <a:defRPr sz="2700" b="1"/>
            </a:lvl2pPr>
            <a:lvl3pPr marL="1217369" indent="0">
              <a:buNone/>
              <a:defRPr sz="2400" b="1"/>
            </a:lvl3pPr>
            <a:lvl4pPr marL="1826051" indent="0">
              <a:buNone/>
              <a:defRPr sz="2100" b="1"/>
            </a:lvl4pPr>
            <a:lvl5pPr marL="2434736" indent="0">
              <a:buNone/>
              <a:defRPr sz="2100" b="1"/>
            </a:lvl5pPr>
            <a:lvl6pPr marL="3043421" indent="0">
              <a:buNone/>
              <a:defRPr sz="2100" b="1"/>
            </a:lvl6pPr>
            <a:lvl7pPr marL="3652104" indent="0">
              <a:buNone/>
              <a:defRPr sz="2100" b="1"/>
            </a:lvl7pPr>
            <a:lvl8pPr marL="4260789" indent="0">
              <a:buNone/>
              <a:defRPr sz="2100" b="1"/>
            </a:lvl8pPr>
            <a:lvl9pPr marL="4869472"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091065" y="2266767"/>
            <a:ext cx="4262755" cy="4140962"/>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0160" y="1461516"/>
            <a:ext cx="4262755" cy="730758"/>
          </a:xfrm>
        </p:spPr>
        <p:txBody>
          <a:bodyPr anchor="b">
            <a:normAutofit/>
          </a:bodyPr>
          <a:lstStyle>
            <a:lvl1pPr marL="0" indent="0">
              <a:buNone/>
              <a:defRPr lang="en-US" sz="1900" b="0" kern="1200" cap="all" spc="533" baseline="0" dirty="0" smtClean="0">
                <a:solidFill>
                  <a:schemeClr val="tx1"/>
                </a:solidFill>
                <a:latin typeface="+mn-lt"/>
                <a:ea typeface="+mj-ea"/>
                <a:cs typeface="Tunga" pitchFamily="2"/>
              </a:defRPr>
            </a:lvl1pPr>
            <a:lvl2pPr marL="608685" indent="0">
              <a:buNone/>
              <a:defRPr sz="2700" b="1"/>
            </a:lvl2pPr>
            <a:lvl3pPr marL="1217369" indent="0">
              <a:buNone/>
              <a:defRPr sz="2400" b="1"/>
            </a:lvl3pPr>
            <a:lvl4pPr marL="1826051" indent="0">
              <a:buNone/>
              <a:defRPr sz="2100" b="1"/>
            </a:lvl4pPr>
            <a:lvl5pPr marL="2434736" indent="0">
              <a:buNone/>
              <a:defRPr sz="2100" b="1"/>
            </a:lvl5pPr>
            <a:lvl6pPr marL="3043421" indent="0">
              <a:buNone/>
              <a:defRPr sz="2100" b="1"/>
            </a:lvl6pPr>
            <a:lvl7pPr marL="3652104" indent="0">
              <a:buNone/>
              <a:defRPr sz="2100" b="1"/>
            </a:lvl7pPr>
            <a:lvl8pPr marL="4260789" indent="0">
              <a:buNone/>
              <a:defRPr sz="2100" b="1"/>
            </a:lvl8pPr>
            <a:lvl9pPr marL="4869472"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60160" y="2266767"/>
            <a:ext cx="4262755" cy="4140962"/>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C9023479-DBD3-4ED0-91BA-2B8BEFE9835D}" type="datetime1">
              <a:rPr lang="en-US" smtClean="0"/>
              <a:pPr>
                <a:defRPr/>
              </a:pPr>
              <a:t>05/15/2014</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Laws, Regulations, Policies re: Fed Acq</a:t>
            </a:r>
            <a:endParaRPr lang="en-US"/>
          </a:p>
        </p:txBody>
      </p:sp>
      <p:sp>
        <p:nvSpPr>
          <p:cNvPr id="9" name="Slide Number Placeholder 8"/>
          <p:cNvSpPr>
            <a:spLocks noGrp="1"/>
          </p:cNvSpPr>
          <p:nvPr>
            <p:ph type="sldNum" sz="quarter" idx="12"/>
          </p:nvPr>
        </p:nvSpPr>
        <p:spPr/>
        <p:txBody>
          <a:bodyPr/>
          <a:lstStyle>
            <a:lvl1pPr>
              <a:defRPr/>
            </a:lvl1pPr>
          </a:lstStyle>
          <a:p>
            <a:pPr>
              <a:defRPr/>
            </a:pPr>
            <a:fld id="{A2DD3510-8177-4A06-8221-69B9894B4E5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C479F646-852F-4A19-83F2-847CD4CA5D30}" type="datetime1">
              <a:rPr lang="en-US" smtClean="0"/>
              <a:pPr>
                <a:defRPr/>
              </a:pPr>
              <a:t>05/15/2014</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Laws, Regulations, Policies re: Fed Acq</a:t>
            </a:r>
            <a:endParaRPr lang="en-US"/>
          </a:p>
        </p:txBody>
      </p:sp>
      <p:sp>
        <p:nvSpPr>
          <p:cNvPr id="5" name="Slide Number Placeholder 4"/>
          <p:cNvSpPr>
            <a:spLocks noGrp="1"/>
          </p:cNvSpPr>
          <p:nvPr>
            <p:ph type="sldNum" sz="quarter" idx="12"/>
          </p:nvPr>
        </p:nvSpPr>
        <p:spPr/>
        <p:txBody>
          <a:bodyPr/>
          <a:lstStyle>
            <a:lvl1pPr>
              <a:defRPr/>
            </a:lvl1pPr>
          </a:lstStyle>
          <a:p>
            <a:pPr>
              <a:defRPr/>
            </a:pPr>
            <a:fld id="{8D38BDEB-8408-4AFC-B5E6-F361F69DC2B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071BD8B-C743-468C-ADA0-720265279531}" type="datetime1">
              <a:rPr lang="en-US" smtClean="0"/>
              <a:pPr>
                <a:defRPr/>
              </a:pPr>
              <a:t>05/15/2014</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Laws, Regulations, Policies re: Fed Acq</a:t>
            </a:r>
            <a:endParaRPr lang="en-US"/>
          </a:p>
        </p:txBody>
      </p:sp>
      <p:sp>
        <p:nvSpPr>
          <p:cNvPr id="4" name="Slide Number Placeholder 3"/>
          <p:cNvSpPr>
            <a:spLocks noGrp="1"/>
          </p:cNvSpPr>
          <p:nvPr>
            <p:ph type="sldNum" sz="quarter" idx="12"/>
          </p:nvPr>
        </p:nvSpPr>
        <p:spPr/>
        <p:txBody>
          <a:bodyPr/>
          <a:lstStyle>
            <a:lvl1pPr>
              <a:defRPr/>
            </a:lvl1pPr>
          </a:lstStyle>
          <a:p>
            <a:pPr>
              <a:defRPr/>
            </a:pPr>
            <a:fld id="{A2B28688-A771-45A7-A104-62048671371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5" y="3526922"/>
            <a:ext cx="4757539" cy="560755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anchor="ctr"/>
          <a:lstStyle/>
          <a:p>
            <a:pPr algn="ctr">
              <a:defRPr/>
            </a:pPr>
            <a:endParaRPr lang="en-US"/>
          </a:p>
        </p:txBody>
      </p:sp>
      <p:sp>
        <p:nvSpPr>
          <p:cNvPr id="6" name="Right Triangle 5"/>
          <p:cNvSpPr/>
          <p:nvPr/>
        </p:nvSpPr>
        <p:spPr>
          <a:xfrm rot="5400000">
            <a:off x="577250" y="-577243"/>
            <a:ext cx="9134475" cy="10288971"/>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anchor="ctr"/>
          <a:lstStyle/>
          <a:p>
            <a:pPr algn="ctr" eaLnBrk="1" hangingPunct="1">
              <a:defRPr/>
            </a:pPr>
            <a:endParaRPr lang="en-US" sz="2400" dirty="0"/>
          </a:p>
        </p:txBody>
      </p:sp>
      <p:sp>
        <p:nvSpPr>
          <p:cNvPr id="2" name="Title 1"/>
          <p:cNvSpPr>
            <a:spLocks noGrp="1"/>
          </p:cNvSpPr>
          <p:nvPr>
            <p:ph type="title"/>
          </p:nvPr>
        </p:nvSpPr>
        <p:spPr>
          <a:xfrm rot="19140000">
            <a:off x="1045484" y="2099285"/>
            <a:ext cx="6942201" cy="1451056"/>
          </a:xfrm>
        </p:spPr>
        <p:txBody>
          <a:bodyPr bIns="0" anchor="b"/>
          <a:lstStyle>
            <a:lvl1pPr algn="l">
              <a:defRPr kumimoji="0" lang="en-US" sz="37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6326141" y="3488247"/>
            <a:ext cx="5071750" cy="4428298"/>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28803" y="3001383"/>
            <a:ext cx="7718298" cy="830220"/>
          </a:xfrm>
        </p:spPr>
        <p:txBody>
          <a:bodyPr>
            <a:normAutofit/>
          </a:bodyPr>
          <a:lstStyle>
            <a:lvl1pPr marL="0" indent="0">
              <a:buNone/>
              <a:defRPr lang="en-US" sz="1900" b="1" kern="1200" dirty="0" smtClean="0">
                <a:solidFill>
                  <a:srgbClr val="FFFFFF"/>
                </a:solidFill>
                <a:latin typeface="+mn-lt"/>
                <a:ea typeface="+mn-ea"/>
                <a:cs typeface="+mn-cs"/>
              </a:defRPr>
            </a:lvl1pPr>
            <a:lvl2pPr marL="608685" indent="0">
              <a:buNone/>
              <a:defRPr sz="1600"/>
            </a:lvl2pPr>
            <a:lvl3pPr marL="1217369" indent="0">
              <a:buNone/>
              <a:defRPr sz="1300"/>
            </a:lvl3pPr>
            <a:lvl4pPr marL="1826051" indent="0">
              <a:buNone/>
              <a:defRPr sz="1200"/>
            </a:lvl4pPr>
            <a:lvl5pPr marL="2434736" indent="0">
              <a:buNone/>
              <a:defRPr sz="1200"/>
            </a:lvl5pPr>
            <a:lvl6pPr marL="3043421" indent="0">
              <a:buNone/>
              <a:defRPr sz="1200"/>
            </a:lvl6pPr>
            <a:lvl7pPr marL="3652104" indent="0">
              <a:buNone/>
              <a:defRPr sz="1200"/>
            </a:lvl7pPr>
            <a:lvl8pPr marL="4260789" indent="0">
              <a:buNone/>
              <a:defRPr sz="1200"/>
            </a:lvl8pPr>
            <a:lvl9pPr marL="4869472" indent="0">
              <a:buNone/>
              <a:defRPr sz="12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60825041-ECC0-4053-8963-5B0F3F12A247}" type="datetime1">
              <a:rPr lang="en-US" smtClean="0"/>
              <a:pPr>
                <a:defRPr/>
              </a:pPr>
              <a:t>05/15/2014</a:t>
            </a:fld>
            <a:endParaRPr lang="en-US"/>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r>
              <a:rPr lang="en-US" smtClean="0"/>
              <a:t>Laws, Regulations, Policies re: Fed Acq</a:t>
            </a:r>
            <a:endParaRPr lang="en-US"/>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00AE47CE-CC27-49F6-953B-D528D10E13C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5" y="3526922"/>
            <a:ext cx="4757539" cy="560755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anchor="ctr"/>
          <a:lstStyle/>
          <a:p>
            <a:pPr algn="ctr">
              <a:defRPr/>
            </a:pPr>
            <a:endParaRPr lang="en-US"/>
          </a:p>
        </p:txBody>
      </p:sp>
      <p:sp>
        <p:nvSpPr>
          <p:cNvPr id="6" name="Freeform 5"/>
          <p:cNvSpPr/>
          <p:nvPr/>
        </p:nvSpPr>
        <p:spPr>
          <a:xfrm>
            <a:off x="5" y="6723989"/>
            <a:ext cx="4757539" cy="2410486"/>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anchor="ctr"/>
          <a:lstStyle/>
          <a:p>
            <a:pPr algn="ctr">
              <a:defRPr/>
            </a:pPr>
            <a:endParaRPr lang="en-US"/>
          </a:p>
        </p:txBody>
      </p:sp>
      <p:sp>
        <p:nvSpPr>
          <p:cNvPr id="11" name="Picture Placeholder 10"/>
          <p:cNvSpPr>
            <a:spLocks noGrp="1"/>
          </p:cNvSpPr>
          <p:nvPr>
            <p:ph type="pic" sz="quarter" idx="14"/>
          </p:nvPr>
        </p:nvSpPr>
        <p:spPr>
          <a:xfrm>
            <a:off x="2702285" y="0"/>
            <a:ext cx="9477018" cy="9134475"/>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243474" rtlCol="0" anchor="ctr">
            <a:normAutofit/>
          </a:bodyPr>
          <a:lstStyle>
            <a:lvl1pPr algn="r">
              <a:defRPr/>
            </a:lvl1pPr>
          </a:lstStyle>
          <a:p>
            <a:pPr lvl="0"/>
            <a:r>
              <a:rPr lang="en-US" noProof="0" smtClean="0"/>
              <a:t>Click icon to add picture</a:t>
            </a:r>
            <a:endParaRPr lang="en-US" noProof="0" dirty="0"/>
          </a:p>
        </p:txBody>
      </p:sp>
      <p:sp>
        <p:nvSpPr>
          <p:cNvPr id="2" name="Title 1"/>
          <p:cNvSpPr>
            <a:spLocks noGrp="1"/>
          </p:cNvSpPr>
          <p:nvPr>
            <p:ph type="title"/>
          </p:nvPr>
        </p:nvSpPr>
        <p:spPr>
          <a:xfrm rot="19140000">
            <a:off x="893996" y="2287616"/>
            <a:ext cx="7307580" cy="1155387"/>
          </a:xfrm>
        </p:spPr>
        <p:txBody>
          <a:bodyPr anchor="b"/>
          <a:lstStyle>
            <a:lvl1pPr algn="l">
              <a:defRPr sz="37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523058" y="2904346"/>
            <a:ext cx="8120259" cy="986523"/>
          </a:xfrm>
        </p:spPr>
        <p:txBody>
          <a:bodyPr/>
          <a:lstStyle>
            <a:lvl1pPr marL="0" indent="0">
              <a:buNone/>
              <a:defRPr sz="1900">
                <a:solidFill>
                  <a:schemeClr val="tx2"/>
                </a:solidFill>
              </a:defRPr>
            </a:lvl1pPr>
            <a:lvl2pPr marL="608685" indent="0">
              <a:buNone/>
              <a:defRPr sz="1600"/>
            </a:lvl2pPr>
            <a:lvl3pPr marL="1217369" indent="0">
              <a:buNone/>
              <a:defRPr sz="1300"/>
            </a:lvl3pPr>
            <a:lvl4pPr marL="1826051" indent="0">
              <a:buNone/>
              <a:defRPr sz="1200"/>
            </a:lvl4pPr>
            <a:lvl5pPr marL="2434736" indent="0">
              <a:buNone/>
              <a:defRPr sz="1200"/>
            </a:lvl5pPr>
            <a:lvl6pPr marL="3043421" indent="0">
              <a:buNone/>
              <a:defRPr sz="1200"/>
            </a:lvl6pPr>
            <a:lvl7pPr marL="3652104" indent="0">
              <a:buNone/>
              <a:defRPr sz="1200"/>
            </a:lvl7pPr>
            <a:lvl8pPr marL="4260789" indent="0">
              <a:buNone/>
              <a:defRPr sz="1200"/>
            </a:lvl8pPr>
            <a:lvl9pPr marL="4869472" indent="0">
              <a:buNone/>
              <a:defRPr sz="12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a:defRPr/>
            </a:lvl1pPr>
          </a:lstStyle>
          <a:p>
            <a:pPr>
              <a:defRPr/>
            </a:pPr>
            <a:fld id="{0CDCB38C-AE90-4926-8FB8-2E0539617B38}" type="datetime1">
              <a:rPr lang="en-US" smtClean="0"/>
              <a:pPr>
                <a:defRPr/>
              </a:pPr>
              <a:t>05/15/2014</a:t>
            </a:fld>
            <a:endParaRPr lang="en-US"/>
          </a:p>
        </p:txBody>
      </p:sp>
      <p:sp>
        <p:nvSpPr>
          <p:cNvPr id="8" name="Footer Placeholder 5"/>
          <p:cNvSpPr>
            <a:spLocks noGrp="1"/>
          </p:cNvSpPr>
          <p:nvPr>
            <p:ph type="ftr" sz="quarter" idx="16"/>
          </p:nvPr>
        </p:nvSpPr>
        <p:spPr/>
        <p:txBody>
          <a:bodyPr/>
          <a:lstStyle>
            <a:lvl1pPr>
              <a:defRPr/>
            </a:lvl1pPr>
          </a:lstStyle>
          <a:p>
            <a:pPr>
              <a:defRPr/>
            </a:pPr>
            <a:r>
              <a:rPr lang="en-US" smtClean="0"/>
              <a:t>Laws, Regulations, Policies re: Fed Acq</a:t>
            </a:r>
            <a:endParaRPr lang="en-US"/>
          </a:p>
        </p:txBody>
      </p:sp>
      <p:sp>
        <p:nvSpPr>
          <p:cNvPr id="9" name="Slide Number Placeholder 6"/>
          <p:cNvSpPr>
            <a:spLocks noGrp="1"/>
          </p:cNvSpPr>
          <p:nvPr>
            <p:ph type="sldNum" sz="quarter" idx="17"/>
          </p:nvPr>
        </p:nvSpPr>
        <p:spPr/>
        <p:txBody>
          <a:bodyPr/>
          <a:lstStyle>
            <a:lvl1pPr>
              <a:defRPr/>
            </a:lvl1pPr>
          </a:lstStyle>
          <a:p>
            <a:pPr>
              <a:defRPr/>
            </a:pPr>
            <a:fld id="{6832202E-071B-4DCA-957C-14172F5CD0B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alpha val="50000"/>
          </a:srgbClr>
        </a:solidFill>
        <a:effectLst/>
      </p:bgPr>
    </p:bg>
    <p:spTree>
      <p:nvGrpSpPr>
        <p:cNvPr id="1" name=""/>
        <p:cNvGrpSpPr/>
        <p:nvPr/>
      </p:nvGrpSpPr>
      <p:grpSpPr>
        <a:xfrm>
          <a:off x="0" y="0"/>
          <a:ext cx="0" cy="0"/>
          <a:chOff x="0" y="0"/>
          <a:chExt cx="0" cy="0"/>
        </a:xfrm>
      </p:grpSpPr>
      <p:sp>
        <p:nvSpPr>
          <p:cNvPr id="7" name="Freeform 6"/>
          <p:cNvSpPr/>
          <p:nvPr/>
        </p:nvSpPr>
        <p:spPr>
          <a:xfrm>
            <a:off x="-4225" y="6728223"/>
            <a:ext cx="4761769" cy="240625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anchor="ctr"/>
          <a:lstStyle/>
          <a:p>
            <a:pPr algn="ctr">
              <a:defRPr/>
            </a:pPr>
            <a:endParaRPr lang="en-US"/>
          </a:p>
        </p:txBody>
      </p:sp>
      <p:sp>
        <p:nvSpPr>
          <p:cNvPr id="8" name="Freeform 7"/>
          <p:cNvSpPr/>
          <p:nvPr/>
        </p:nvSpPr>
        <p:spPr>
          <a:xfrm>
            <a:off x="-2115" y="6728223"/>
            <a:ext cx="12181415" cy="240625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anchor="ctr"/>
          <a:lstStyle/>
          <a:p>
            <a:pPr algn="ctr">
              <a:defRPr/>
            </a:pPr>
            <a:endParaRPr lang="en-US"/>
          </a:p>
        </p:txBody>
      </p:sp>
      <p:sp>
        <p:nvSpPr>
          <p:cNvPr id="2" name="Title Placeholder 1"/>
          <p:cNvSpPr>
            <a:spLocks noGrp="1"/>
          </p:cNvSpPr>
          <p:nvPr>
            <p:ph type="title"/>
          </p:nvPr>
        </p:nvSpPr>
        <p:spPr>
          <a:xfrm>
            <a:off x="1095297" y="486329"/>
            <a:ext cx="10018320" cy="731604"/>
          </a:xfrm>
          <a:prstGeom prst="rect">
            <a:avLst/>
          </a:prstGeom>
        </p:spPr>
        <p:txBody>
          <a:bodyPr vert="horz" lIns="121737" tIns="60868" rIns="121737" bIns="60868" rtlCol="0" anchor="ctr">
            <a:noAutofit/>
          </a:bodyPr>
          <a:lstStyle/>
          <a:p>
            <a:r>
              <a:rPr lang="en-US" smtClean="0"/>
              <a:t>Click to edit Master title style</a:t>
            </a:r>
            <a:endParaRPr lang="en-US" dirty="0"/>
          </a:p>
        </p:txBody>
      </p:sp>
      <p:sp>
        <p:nvSpPr>
          <p:cNvPr id="2053" name="Text Placeholder 2"/>
          <p:cNvSpPr>
            <a:spLocks noGrp="1"/>
          </p:cNvSpPr>
          <p:nvPr>
            <p:ph type="body" idx="1"/>
          </p:nvPr>
        </p:nvSpPr>
        <p:spPr bwMode="auto">
          <a:xfrm>
            <a:off x="1095297" y="1465324"/>
            <a:ext cx="10018320" cy="4768111"/>
          </a:xfrm>
          <a:prstGeom prst="rect">
            <a:avLst/>
          </a:prstGeom>
          <a:noFill/>
          <a:ln w="9525">
            <a:noFill/>
            <a:miter lim="800000"/>
            <a:headEnd/>
            <a:tailEnd/>
          </a:ln>
        </p:spPr>
        <p:txBody>
          <a:bodyPr vert="horz" wrap="square" lIns="121737" tIns="60868" rIns="121737" bIns="608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19140000">
            <a:off x="268539" y="7819286"/>
            <a:ext cx="2898926" cy="268537"/>
          </a:xfrm>
          <a:prstGeom prst="rect">
            <a:avLst/>
          </a:prstGeom>
        </p:spPr>
        <p:txBody>
          <a:bodyPr vert="horz" lIns="121737" tIns="60868" rIns="121737" bIns="60868" rtlCol="0" anchor="ctr"/>
          <a:lstStyle>
            <a:lvl1pPr algn="l">
              <a:defRPr sz="1600">
                <a:solidFill>
                  <a:srgbClr val="FFFFFF"/>
                </a:solidFill>
                <a:latin typeface="Times" pitchFamily="18" charset="0"/>
              </a:defRPr>
            </a:lvl1pPr>
          </a:lstStyle>
          <a:p>
            <a:pPr>
              <a:defRPr/>
            </a:pPr>
            <a:fld id="{F6602A75-EA05-46E3-BEFF-EE2F5E6EF252}" type="datetime1">
              <a:rPr lang="en-US" smtClean="0"/>
              <a:pPr>
                <a:defRPr/>
              </a:pPr>
              <a:t>05/15/2014</a:t>
            </a:fld>
            <a:endParaRPr lang="en-US"/>
          </a:p>
        </p:txBody>
      </p:sp>
      <p:sp>
        <p:nvSpPr>
          <p:cNvPr id="5" name="Footer Placeholder 4"/>
          <p:cNvSpPr>
            <a:spLocks noGrp="1"/>
          </p:cNvSpPr>
          <p:nvPr>
            <p:ph type="ftr" sz="quarter" idx="3"/>
          </p:nvPr>
        </p:nvSpPr>
        <p:spPr>
          <a:xfrm>
            <a:off x="4685648" y="8371160"/>
            <a:ext cx="6292638" cy="365801"/>
          </a:xfrm>
          <a:prstGeom prst="rect">
            <a:avLst/>
          </a:prstGeom>
        </p:spPr>
        <p:txBody>
          <a:bodyPr vert="horz" lIns="121737" tIns="60868" rIns="121737" bIns="60868" rtlCol="0" anchor="ctr"/>
          <a:lstStyle>
            <a:lvl1pPr algn="r">
              <a:defRPr sz="1300" cap="all" spc="266" baseline="0">
                <a:solidFill>
                  <a:srgbClr val="FFFFFF"/>
                </a:solidFill>
                <a:latin typeface="Times" pitchFamily="18" charset="0"/>
              </a:defRPr>
            </a:lvl1pPr>
          </a:lstStyle>
          <a:p>
            <a:pPr>
              <a:defRPr/>
            </a:pPr>
            <a:r>
              <a:rPr lang="en-US" smtClean="0"/>
              <a:t>Laws, Regulations, Policies re: Fed Acq</a:t>
            </a:r>
            <a:endParaRPr lang="en-US"/>
          </a:p>
        </p:txBody>
      </p:sp>
      <p:sp>
        <p:nvSpPr>
          <p:cNvPr id="6" name="Slide Number Placeholder 5"/>
          <p:cNvSpPr>
            <a:spLocks noGrp="1"/>
          </p:cNvSpPr>
          <p:nvPr>
            <p:ph type="sldNum" sz="quarter" idx="4"/>
          </p:nvPr>
        </p:nvSpPr>
        <p:spPr>
          <a:xfrm>
            <a:off x="11189732" y="8218914"/>
            <a:ext cx="670285" cy="670284"/>
          </a:xfrm>
          <a:prstGeom prst="ellipse">
            <a:avLst/>
          </a:prstGeom>
          <a:ln w="19050">
            <a:solidFill>
              <a:srgbClr val="FFFFFF"/>
            </a:solidFill>
          </a:ln>
        </p:spPr>
        <p:txBody>
          <a:bodyPr vert="horz" lIns="12175" tIns="12175" rIns="12175" bIns="12175" rtlCol="0" anchor="ctr">
            <a:normAutofit/>
          </a:bodyPr>
          <a:lstStyle>
            <a:lvl1pPr algn="ctr">
              <a:defRPr sz="2300">
                <a:solidFill>
                  <a:srgbClr val="FFFFFF"/>
                </a:solidFill>
                <a:latin typeface="Times" pitchFamily="18" charset="0"/>
              </a:defRPr>
            </a:lvl1pPr>
          </a:lstStyle>
          <a:p>
            <a:pPr>
              <a:defRPr/>
            </a:pPr>
            <a:fld id="{A46D065F-AEC4-4510-B1A1-830BCAA44502}" type="slidenum">
              <a:rPr lang="en-US"/>
              <a:pPr>
                <a:defRPr/>
              </a:pPr>
              <a:t>‹#›</a:t>
            </a:fld>
            <a:endParaRPr lang="en-US"/>
          </a:p>
        </p:txBody>
      </p:sp>
      <p:pic>
        <p:nvPicPr>
          <p:cNvPr id="2057" name="Picture 9"/>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0"/>
            <a:ext cx="12181415" cy="913659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280" r:id="rId1"/>
    <p:sldLayoutId id="2147485281" r:id="rId2"/>
    <p:sldLayoutId id="2147485282" r:id="rId3"/>
    <p:sldLayoutId id="2147485283" r:id="rId4"/>
    <p:sldLayoutId id="2147485284" r:id="rId5"/>
    <p:sldLayoutId id="2147485285" r:id="rId6"/>
    <p:sldLayoutId id="2147485286" r:id="rId7"/>
    <p:sldLayoutId id="2147485287" r:id="rId8"/>
    <p:sldLayoutId id="2147485288" r:id="rId9"/>
    <p:sldLayoutId id="2147485289" r:id="rId10"/>
    <p:sldLayoutId id="2147485290" r:id="rId11"/>
  </p:sldLayoutIdLst>
  <p:hf hdr="0" ftr="0" dt="0"/>
  <p:txStyles>
    <p:titleStyle>
      <a:lvl1pPr algn="l" rtl="0" eaLnBrk="0" fontAlgn="base" hangingPunct="0">
        <a:spcBef>
          <a:spcPct val="0"/>
        </a:spcBef>
        <a:spcAft>
          <a:spcPct val="0"/>
        </a:spcAft>
        <a:defRPr sz="3700" kern="1200" cap="all">
          <a:solidFill>
            <a:schemeClr val="tx1"/>
          </a:solidFill>
          <a:latin typeface="+mj-lt"/>
          <a:ea typeface="+mj-ea"/>
          <a:cs typeface="+mj-cs"/>
        </a:defRPr>
      </a:lvl1pPr>
      <a:lvl2pPr algn="l" rtl="0" eaLnBrk="0" fontAlgn="base" hangingPunct="0">
        <a:spcBef>
          <a:spcPct val="0"/>
        </a:spcBef>
        <a:spcAft>
          <a:spcPct val="0"/>
        </a:spcAft>
        <a:defRPr sz="3700">
          <a:solidFill>
            <a:schemeClr val="tx1"/>
          </a:solidFill>
          <a:latin typeface="Franklin Gothic Medium" pitchFamily="34" charset="0"/>
        </a:defRPr>
      </a:lvl2pPr>
      <a:lvl3pPr algn="l" rtl="0" eaLnBrk="0" fontAlgn="base" hangingPunct="0">
        <a:spcBef>
          <a:spcPct val="0"/>
        </a:spcBef>
        <a:spcAft>
          <a:spcPct val="0"/>
        </a:spcAft>
        <a:defRPr sz="3700">
          <a:solidFill>
            <a:schemeClr val="tx1"/>
          </a:solidFill>
          <a:latin typeface="Franklin Gothic Medium" pitchFamily="34" charset="0"/>
        </a:defRPr>
      </a:lvl3pPr>
      <a:lvl4pPr algn="l" rtl="0" eaLnBrk="0" fontAlgn="base" hangingPunct="0">
        <a:spcBef>
          <a:spcPct val="0"/>
        </a:spcBef>
        <a:spcAft>
          <a:spcPct val="0"/>
        </a:spcAft>
        <a:defRPr sz="3700">
          <a:solidFill>
            <a:schemeClr val="tx1"/>
          </a:solidFill>
          <a:latin typeface="Franklin Gothic Medium" pitchFamily="34" charset="0"/>
        </a:defRPr>
      </a:lvl4pPr>
      <a:lvl5pPr algn="l" rtl="0" eaLnBrk="0" fontAlgn="base" hangingPunct="0">
        <a:spcBef>
          <a:spcPct val="0"/>
        </a:spcBef>
        <a:spcAft>
          <a:spcPct val="0"/>
        </a:spcAft>
        <a:defRPr sz="3700">
          <a:solidFill>
            <a:schemeClr val="tx1"/>
          </a:solidFill>
          <a:latin typeface="Franklin Gothic Medium" pitchFamily="34" charset="0"/>
        </a:defRPr>
      </a:lvl5pPr>
      <a:lvl6pPr marL="608685" algn="l" rtl="0" fontAlgn="base">
        <a:spcBef>
          <a:spcPct val="0"/>
        </a:spcBef>
        <a:spcAft>
          <a:spcPct val="0"/>
        </a:spcAft>
        <a:defRPr sz="3700">
          <a:solidFill>
            <a:schemeClr val="tx1"/>
          </a:solidFill>
          <a:latin typeface="Franklin Gothic Medium" pitchFamily="34" charset="0"/>
        </a:defRPr>
      </a:lvl6pPr>
      <a:lvl7pPr marL="1217369" algn="l" rtl="0" fontAlgn="base">
        <a:spcBef>
          <a:spcPct val="0"/>
        </a:spcBef>
        <a:spcAft>
          <a:spcPct val="0"/>
        </a:spcAft>
        <a:defRPr sz="3700">
          <a:solidFill>
            <a:schemeClr val="tx1"/>
          </a:solidFill>
          <a:latin typeface="Franklin Gothic Medium" pitchFamily="34" charset="0"/>
        </a:defRPr>
      </a:lvl7pPr>
      <a:lvl8pPr marL="1826051" algn="l" rtl="0" fontAlgn="base">
        <a:spcBef>
          <a:spcPct val="0"/>
        </a:spcBef>
        <a:spcAft>
          <a:spcPct val="0"/>
        </a:spcAft>
        <a:defRPr sz="3700">
          <a:solidFill>
            <a:schemeClr val="tx1"/>
          </a:solidFill>
          <a:latin typeface="Franklin Gothic Medium" pitchFamily="34" charset="0"/>
        </a:defRPr>
      </a:lvl8pPr>
      <a:lvl9pPr marL="2434736" algn="l" rtl="0" fontAlgn="base">
        <a:spcBef>
          <a:spcPct val="0"/>
        </a:spcBef>
        <a:spcAft>
          <a:spcPct val="0"/>
        </a:spcAft>
        <a:defRPr sz="3700">
          <a:solidFill>
            <a:schemeClr val="tx1"/>
          </a:solidFill>
          <a:latin typeface="Franklin Gothic Medium" pitchFamily="34" charset="0"/>
        </a:defRPr>
      </a:lvl9pPr>
    </p:titleStyle>
    <p:bodyStyle>
      <a:lvl1pPr marL="456513" indent="-456513" algn="l" rtl="0" eaLnBrk="0" fontAlgn="base" hangingPunct="0">
        <a:spcBef>
          <a:spcPts val="1066"/>
        </a:spcBef>
        <a:spcAft>
          <a:spcPct val="0"/>
        </a:spcAft>
        <a:buFont typeface="Arial" pitchFamily="34" charset="0"/>
        <a:buChar char="•"/>
        <a:defRPr sz="2100" b="1" kern="1200">
          <a:solidFill>
            <a:schemeClr val="tx1"/>
          </a:solidFill>
          <a:latin typeface="+mn-lt"/>
          <a:ea typeface="+mn-ea"/>
          <a:cs typeface="+mn-cs"/>
        </a:defRPr>
      </a:lvl1pPr>
      <a:lvl2pPr marL="230371" indent="-230371" algn="l" rtl="0" eaLnBrk="0" fontAlgn="base" hangingPunct="0">
        <a:spcBef>
          <a:spcPts val="400"/>
        </a:spcBef>
        <a:spcAft>
          <a:spcPct val="0"/>
        </a:spcAft>
        <a:buClr>
          <a:schemeClr val="accent2"/>
        </a:buClr>
        <a:buFont typeface="Wingdings" pitchFamily="2" charset="2"/>
        <a:buChar char="§"/>
        <a:defRPr sz="2100" kern="1200">
          <a:solidFill>
            <a:schemeClr val="tx1"/>
          </a:solidFill>
          <a:latin typeface="+mn-lt"/>
          <a:ea typeface="+mn-ea"/>
          <a:cs typeface="+mn-cs"/>
        </a:defRPr>
      </a:lvl2pPr>
      <a:lvl3pPr marL="534714" indent="-217688" algn="l" rtl="0" eaLnBrk="0" fontAlgn="base" hangingPunct="0">
        <a:spcBef>
          <a:spcPts val="400"/>
        </a:spcBef>
        <a:spcAft>
          <a:spcPct val="0"/>
        </a:spcAft>
        <a:buClr>
          <a:schemeClr val="accent2"/>
        </a:buClr>
        <a:buFont typeface="Wingdings" pitchFamily="2" charset="2"/>
        <a:buChar char="§"/>
        <a:defRPr sz="2100" kern="1200">
          <a:solidFill>
            <a:schemeClr val="tx1"/>
          </a:solidFill>
          <a:latin typeface="+mn-lt"/>
          <a:ea typeface="+mn-ea"/>
          <a:cs typeface="+mn-cs"/>
        </a:defRPr>
      </a:lvl3pPr>
      <a:lvl4pPr marL="839054" indent="-217688" algn="l" rtl="0" eaLnBrk="0" fontAlgn="base" hangingPunct="0">
        <a:spcBef>
          <a:spcPts val="400"/>
        </a:spcBef>
        <a:spcAft>
          <a:spcPct val="0"/>
        </a:spcAft>
        <a:buClr>
          <a:schemeClr val="accent2"/>
        </a:buClr>
        <a:buFont typeface="Wingdings" pitchFamily="2" charset="2"/>
        <a:buChar char="§"/>
        <a:defRPr sz="2100" kern="1200">
          <a:solidFill>
            <a:schemeClr val="tx1"/>
          </a:solidFill>
          <a:latin typeface="+mn-lt"/>
          <a:ea typeface="+mn-ea"/>
          <a:cs typeface="+mn-cs"/>
        </a:defRPr>
      </a:lvl4pPr>
      <a:lvl5pPr marL="1143396" indent="-230371" algn="l" rtl="0" eaLnBrk="0" fontAlgn="base" hangingPunct="0">
        <a:spcBef>
          <a:spcPts val="400"/>
        </a:spcBef>
        <a:spcAft>
          <a:spcPct val="0"/>
        </a:spcAft>
        <a:buClr>
          <a:schemeClr val="accent2"/>
        </a:buClr>
        <a:buFont typeface="Wingdings" pitchFamily="2" charset="2"/>
        <a:buChar char="§"/>
        <a:defRPr sz="2100" kern="1200">
          <a:solidFill>
            <a:schemeClr val="tx1"/>
          </a:solidFill>
          <a:latin typeface="+mn-lt"/>
          <a:ea typeface="+mn-ea"/>
          <a:cs typeface="+mn-cs"/>
        </a:defRPr>
      </a:lvl5pPr>
      <a:lvl6pPr marL="1460840" indent="-231299" algn="l" defTabSz="1217369" rtl="0" eaLnBrk="1" latinLnBrk="0" hangingPunct="1">
        <a:spcBef>
          <a:spcPts val="400"/>
        </a:spcBef>
        <a:buClr>
          <a:schemeClr val="accent2"/>
        </a:buClr>
        <a:buFont typeface="Wingdings" pitchFamily="2" charset="2"/>
        <a:buChar char="§"/>
        <a:defRPr sz="1900" kern="1200">
          <a:solidFill>
            <a:schemeClr val="tx1"/>
          </a:solidFill>
          <a:latin typeface="+mn-lt"/>
          <a:ea typeface="+mn-ea"/>
          <a:cs typeface="+mn-cs"/>
        </a:defRPr>
      </a:lvl6pPr>
      <a:lvl7pPr marL="1801705" indent="-219124" algn="l" defTabSz="1217369" rtl="0" eaLnBrk="1" latinLnBrk="0" hangingPunct="1">
        <a:spcBef>
          <a:spcPts val="400"/>
        </a:spcBef>
        <a:buClr>
          <a:schemeClr val="accent2"/>
        </a:buClr>
        <a:buFont typeface="Wingdings" pitchFamily="2" charset="2"/>
        <a:buChar char="§"/>
        <a:defRPr sz="1900" kern="1200">
          <a:solidFill>
            <a:schemeClr val="tx1"/>
          </a:solidFill>
          <a:latin typeface="+mn-lt"/>
          <a:ea typeface="+mn-ea"/>
          <a:cs typeface="+mn-cs"/>
        </a:defRPr>
      </a:lvl7pPr>
      <a:lvl8pPr marL="2106047" indent="-219124" algn="l" defTabSz="1217369" rtl="0" eaLnBrk="1" latinLnBrk="0" hangingPunct="1">
        <a:spcBef>
          <a:spcPts val="400"/>
        </a:spcBef>
        <a:buClr>
          <a:schemeClr val="accent2"/>
        </a:buClr>
        <a:buFont typeface="Wingdings" pitchFamily="2" charset="2"/>
        <a:buChar char="§"/>
        <a:defRPr sz="1900" kern="1200">
          <a:solidFill>
            <a:schemeClr val="tx1"/>
          </a:solidFill>
          <a:latin typeface="+mn-lt"/>
          <a:ea typeface="+mn-ea"/>
          <a:cs typeface="+mn-cs"/>
        </a:defRPr>
      </a:lvl8pPr>
      <a:lvl9pPr marL="2386040" indent="-219124" algn="l" defTabSz="1217369" rtl="0" eaLnBrk="1" latinLnBrk="0" hangingPunct="1">
        <a:spcBef>
          <a:spcPts val="400"/>
        </a:spcBef>
        <a:buClr>
          <a:schemeClr val="accent2"/>
        </a:buClr>
        <a:buFont typeface="Wingdings" pitchFamily="2" charset="2"/>
        <a:buChar char="§"/>
        <a:defRPr sz="1900" kern="1200">
          <a:solidFill>
            <a:schemeClr val="tx1"/>
          </a:solidFill>
          <a:latin typeface="+mn-lt"/>
          <a:ea typeface="+mn-ea"/>
          <a:cs typeface="+mn-cs"/>
        </a:defRPr>
      </a:lvl9pPr>
    </p:bodyStyle>
    <p:otherStyle>
      <a:defPPr>
        <a:defRPr lang="en-US"/>
      </a:defPPr>
      <a:lvl1pPr marL="0" algn="l" defTabSz="1217369" rtl="0" eaLnBrk="1" latinLnBrk="0" hangingPunct="1">
        <a:defRPr sz="2400" kern="1200">
          <a:solidFill>
            <a:schemeClr val="tx1"/>
          </a:solidFill>
          <a:latin typeface="+mn-lt"/>
          <a:ea typeface="+mn-ea"/>
          <a:cs typeface="+mn-cs"/>
        </a:defRPr>
      </a:lvl1pPr>
      <a:lvl2pPr marL="608685" algn="l" defTabSz="1217369" rtl="0" eaLnBrk="1" latinLnBrk="0" hangingPunct="1">
        <a:defRPr sz="2400" kern="1200">
          <a:solidFill>
            <a:schemeClr val="tx1"/>
          </a:solidFill>
          <a:latin typeface="+mn-lt"/>
          <a:ea typeface="+mn-ea"/>
          <a:cs typeface="+mn-cs"/>
        </a:defRPr>
      </a:lvl2pPr>
      <a:lvl3pPr marL="1217369" algn="l" defTabSz="1217369" rtl="0" eaLnBrk="1" latinLnBrk="0" hangingPunct="1">
        <a:defRPr sz="2400" kern="1200">
          <a:solidFill>
            <a:schemeClr val="tx1"/>
          </a:solidFill>
          <a:latin typeface="+mn-lt"/>
          <a:ea typeface="+mn-ea"/>
          <a:cs typeface="+mn-cs"/>
        </a:defRPr>
      </a:lvl3pPr>
      <a:lvl4pPr marL="1826051" algn="l" defTabSz="1217369" rtl="0" eaLnBrk="1" latinLnBrk="0" hangingPunct="1">
        <a:defRPr sz="2400" kern="1200">
          <a:solidFill>
            <a:schemeClr val="tx1"/>
          </a:solidFill>
          <a:latin typeface="+mn-lt"/>
          <a:ea typeface="+mn-ea"/>
          <a:cs typeface="+mn-cs"/>
        </a:defRPr>
      </a:lvl4pPr>
      <a:lvl5pPr marL="2434736" algn="l" defTabSz="1217369" rtl="0" eaLnBrk="1" latinLnBrk="0" hangingPunct="1">
        <a:defRPr sz="2400" kern="1200">
          <a:solidFill>
            <a:schemeClr val="tx1"/>
          </a:solidFill>
          <a:latin typeface="+mn-lt"/>
          <a:ea typeface="+mn-ea"/>
          <a:cs typeface="+mn-cs"/>
        </a:defRPr>
      </a:lvl5pPr>
      <a:lvl6pPr marL="3043421" algn="l" defTabSz="1217369" rtl="0" eaLnBrk="1" latinLnBrk="0" hangingPunct="1">
        <a:defRPr sz="2400" kern="1200">
          <a:solidFill>
            <a:schemeClr val="tx1"/>
          </a:solidFill>
          <a:latin typeface="+mn-lt"/>
          <a:ea typeface="+mn-ea"/>
          <a:cs typeface="+mn-cs"/>
        </a:defRPr>
      </a:lvl6pPr>
      <a:lvl7pPr marL="3652104" algn="l" defTabSz="1217369" rtl="0" eaLnBrk="1" latinLnBrk="0" hangingPunct="1">
        <a:defRPr sz="2400" kern="1200">
          <a:solidFill>
            <a:schemeClr val="tx1"/>
          </a:solidFill>
          <a:latin typeface="+mn-lt"/>
          <a:ea typeface="+mn-ea"/>
          <a:cs typeface="+mn-cs"/>
        </a:defRPr>
      </a:lvl7pPr>
      <a:lvl8pPr marL="4260789" algn="l" defTabSz="1217369" rtl="0" eaLnBrk="1" latinLnBrk="0" hangingPunct="1">
        <a:defRPr sz="2400" kern="1200">
          <a:solidFill>
            <a:schemeClr val="tx1"/>
          </a:solidFill>
          <a:latin typeface="+mn-lt"/>
          <a:ea typeface="+mn-ea"/>
          <a:cs typeface="+mn-cs"/>
        </a:defRPr>
      </a:lvl8pPr>
      <a:lvl9pPr marL="4869472" algn="l" defTabSz="121736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50000"/>
          </a:srgbClr>
        </a:solidFill>
        <a:effectLst/>
      </p:bgPr>
    </p:bg>
    <p:spTree>
      <p:nvGrpSpPr>
        <p:cNvPr id="1" name=""/>
        <p:cNvGrpSpPr/>
        <p:nvPr/>
      </p:nvGrpSpPr>
      <p:grpSpPr>
        <a:xfrm>
          <a:off x="0" y="0"/>
          <a:ext cx="0" cy="0"/>
          <a:chOff x="0" y="0"/>
          <a:chExt cx="0" cy="0"/>
        </a:xfrm>
      </p:grpSpPr>
      <p:pic>
        <p:nvPicPr>
          <p:cNvPr id="3074" name="Picture 2" descr="OIG_BIG_CMYK.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22" y="3"/>
            <a:ext cx="2129264" cy="2129264"/>
          </a:xfrm>
          <a:prstGeom prst="rect">
            <a:avLst/>
          </a:prstGeom>
          <a:noFill/>
          <a:ln w="9525">
            <a:noFill/>
            <a:miter lim="800000"/>
            <a:headEnd/>
            <a:tailEnd/>
          </a:ln>
        </p:spPr>
      </p:pic>
      <p:sp>
        <p:nvSpPr>
          <p:cNvPr id="4" name="Freeform 3"/>
          <p:cNvSpPr/>
          <p:nvPr/>
        </p:nvSpPr>
        <p:spPr>
          <a:xfrm>
            <a:off x="-25369" y="0"/>
            <a:ext cx="2258247" cy="2232872"/>
          </a:xfrm>
          <a:custGeom>
            <a:avLst/>
            <a:gdLst>
              <a:gd name="connsiteX0" fmla="*/ 0 w 3886200"/>
              <a:gd name="connsiteY0" fmla="*/ 1943100 h 3886200"/>
              <a:gd name="connsiteX1" fmla="*/ 569123 w 3886200"/>
              <a:gd name="connsiteY1" fmla="*/ 569121 h 3886200"/>
              <a:gd name="connsiteX2" fmla="*/ 1943104 w 3886200"/>
              <a:gd name="connsiteY2" fmla="*/ 2 h 3886200"/>
              <a:gd name="connsiteX3" fmla="*/ 3317083 w 3886200"/>
              <a:gd name="connsiteY3" fmla="*/ 569125 h 3886200"/>
              <a:gd name="connsiteX4" fmla="*/ 3886202 w 3886200"/>
              <a:gd name="connsiteY4" fmla="*/ 1943106 h 3886200"/>
              <a:gd name="connsiteX5" fmla="*/ 3317081 w 3886200"/>
              <a:gd name="connsiteY5" fmla="*/ 3317086 h 3886200"/>
              <a:gd name="connsiteX6" fmla="*/ 1943101 w 3886200"/>
              <a:gd name="connsiteY6" fmla="*/ 3886206 h 3886200"/>
              <a:gd name="connsiteX7" fmla="*/ 569122 w 3886200"/>
              <a:gd name="connsiteY7" fmla="*/ 3317084 h 3886200"/>
              <a:gd name="connsiteX8" fmla="*/ 2 w 3886200"/>
              <a:gd name="connsiteY8" fmla="*/ 1943104 h 3886200"/>
              <a:gd name="connsiteX9" fmla="*/ 0 w 3886200"/>
              <a:gd name="connsiteY9" fmla="*/ 1943100 h 3886200"/>
              <a:gd name="connsiteX10" fmla="*/ 999919 w 3886200"/>
              <a:gd name="connsiteY10" fmla="*/ 1943100 h 3886200"/>
              <a:gd name="connsiteX11" fmla="*/ 1943099 w 3886200"/>
              <a:gd name="connsiteY11" fmla="*/ 2886282 h 3886200"/>
              <a:gd name="connsiteX12" fmla="*/ 2886281 w 3886200"/>
              <a:gd name="connsiteY12" fmla="*/ 1943102 h 3886200"/>
              <a:gd name="connsiteX13" fmla="*/ 1943100 w 3886200"/>
              <a:gd name="connsiteY13" fmla="*/ 999921 h 3886200"/>
              <a:gd name="connsiteX14" fmla="*/ 999918 w 3886200"/>
              <a:gd name="connsiteY14" fmla="*/ 1943101 h 3886200"/>
              <a:gd name="connsiteX15" fmla="*/ 999919 w 3886200"/>
              <a:gd name="connsiteY15" fmla="*/ 1943100 h 3886200"/>
              <a:gd name="connsiteX0" fmla="*/ 990599 w 3886202"/>
              <a:gd name="connsiteY0" fmla="*/ 1981199 h 3886206"/>
              <a:gd name="connsiteX1" fmla="*/ 569122 w 3886202"/>
              <a:gd name="connsiteY1" fmla="*/ 569120 h 3886206"/>
              <a:gd name="connsiteX2" fmla="*/ 1943103 w 3886202"/>
              <a:gd name="connsiteY2" fmla="*/ 1 h 3886206"/>
              <a:gd name="connsiteX3" fmla="*/ 3317082 w 3886202"/>
              <a:gd name="connsiteY3" fmla="*/ 569124 h 3886206"/>
              <a:gd name="connsiteX4" fmla="*/ 3886201 w 3886202"/>
              <a:gd name="connsiteY4" fmla="*/ 1943105 h 3886206"/>
              <a:gd name="connsiteX5" fmla="*/ 3317080 w 3886202"/>
              <a:gd name="connsiteY5" fmla="*/ 3317085 h 3886206"/>
              <a:gd name="connsiteX6" fmla="*/ 1943100 w 3886202"/>
              <a:gd name="connsiteY6" fmla="*/ 3886205 h 3886206"/>
              <a:gd name="connsiteX7" fmla="*/ 569121 w 3886202"/>
              <a:gd name="connsiteY7" fmla="*/ 3317083 h 3886206"/>
              <a:gd name="connsiteX8" fmla="*/ 1 w 3886202"/>
              <a:gd name="connsiteY8" fmla="*/ 1943103 h 3886206"/>
              <a:gd name="connsiteX9" fmla="*/ 990599 w 3886202"/>
              <a:gd name="connsiteY9" fmla="*/ 1981199 h 3886206"/>
              <a:gd name="connsiteX10" fmla="*/ 999918 w 3886202"/>
              <a:gd name="connsiteY10" fmla="*/ 1943099 h 3886206"/>
              <a:gd name="connsiteX11" fmla="*/ 1943098 w 3886202"/>
              <a:gd name="connsiteY11" fmla="*/ 2886281 h 3886206"/>
              <a:gd name="connsiteX12" fmla="*/ 2886280 w 3886202"/>
              <a:gd name="connsiteY12" fmla="*/ 1943101 h 3886206"/>
              <a:gd name="connsiteX13" fmla="*/ 1943099 w 3886202"/>
              <a:gd name="connsiteY13" fmla="*/ 999920 h 3886206"/>
              <a:gd name="connsiteX14" fmla="*/ 999917 w 3886202"/>
              <a:gd name="connsiteY14" fmla="*/ 1943100 h 3886206"/>
              <a:gd name="connsiteX15" fmla="*/ 999918 w 3886202"/>
              <a:gd name="connsiteY15" fmla="*/ 1943099 h 3886206"/>
              <a:gd name="connsiteX0" fmla="*/ 990599 w 3886202"/>
              <a:gd name="connsiteY0" fmla="*/ 2089544 h 3994551"/>
              <a:gd name="connsiteX1" fmla="*/ 1219198 w 3886202"/>
              <a:gd name="connsiteY1" fmla="*/ 1327543 h 3994551"/>
              <a:gd name="connsiteX2" fmla="*/ 1943103 w 3886202"/>
              <a:gd name="connsiteY2" fmla="*/ 108346 h 3994551"/>
              <a:gd name="connsiteX3" fmla="*/ 3317082 w 3886202"/>
              <a:gd name="connsiteY3" fmla="*/ 677469 h 3994551"/>
              <a:gd name="connsiteX4" fmla="*/ 3886201 w 3886202"/>
              <a:gd name="connsiteY4" fmla="*/ 2051450 h 3994551"/>
              <a:gd name="connsiteX5" fmla="*/ 3317080 w 3886202"/>
              <a:gd name="connsiteY5" fmla="*/ 3425430 h 3994551"/>
              <a:gd name="connsiteX6" fmla="*/ 1943100 w 3886202"/>
              <a:gd name="connsiteY6" fmla="*/ 3994550 h 3994551"/>
              <a:gd name="connsiteX7" fmla="*/ 569121 w 3886202"/>
              <a:gd name="connsiteY7" fmla="*/ 3425428 h 3994551"/>
              <a:gd name="connsiteX8" fmla="*/ 1 w 3886202"/>
              <a:gd name="connsiteY8" fmla="*/ 2051448 h 3994551"/>
              <a:gd name="connsiteX9" fmla="*/ 990599 w 3886202"/>
              <a:gd name="connsiteY9" fmla="*/ 2089544 h 3994551"/>
              <a:gd name="connsiteX10" fmla="*/ 999918 w 3886202"/>
              <a:gd name="connsiteY10" fmla="*/ 2051444 h 3994551"/>
              <a:gd name="connsiteX11" fmla="*/ 1943098 w 3886202"/>
              <a:gd name="connsiteY11" fmla="*/ 2994626 h 3994551"/>
              <a:gd name="connsiteX12" fmla="*/ 2886280 w 3886202"/>
              <a:gd name="connsiteY12" fmla="*/ 2051446 h 3994551"/>
              <a:gd name="connsiteX13" fmla="*/ 1943099 w 3886202"/>
              <a:gd name="connsiteY13" fmla="*/ 1108265 h 3994551"/>
              <a:gd name="connsiteX14" fmla="*/ 999917 w 3886202"/>
              <a:gd name="connsiteY14" fmla="*/ 2051445 h 3994551"/>
              <a:gd name="connsiteX15" fmla="*/ 999918 w 3886202"/>
              <a:gd name="connsiteY15" fmla="*/ 2051444 h 3994551"/>
              <a:gd name="connsiteX0" fmla="*/ 990599 w 3886202"/>
              <a:gd name="connsiteY0" fmla="*/ 2051444 h 3956451"/>
              <a:gd name="connsiteX1" fmla="*/ 990598 w 3886202"/>
              <a:gd name="connsiteY1" fmla="*/ 1060844 h 3956451"/>
              <a:gd name="connsiteX2" fmla="*/ 1943103 w 3886202"/>
              <a:gd name="connsiteY2" fmla="*/ 70246 h 3956451"/>
              <a:gd name="connsiteX3" fmla="*/ 3317082 w 3886202"/>
              <a:gd name="connsiteY3" fmla="*/ 639369 h 3956451"/>
              <a:gd name="connsiteX4" fmla="*/ 3886201 w 3886202"/>
              <a:gd name="connsiteY4" fmla="*/ 2013350 h 3956451"/>
              <a:gd name="connsiteX5" fmla="*/ 3317080 w 3886202"/>
              <a:gd name="connsiteY5" fmla="*/ 3387330 h 3956451"/>
              <a:gd name="connsiteX6" fmla="*/ 1943100 w 3886202"/>
              <a:gd name="connsiteY6" fmla="*/ 3956450 h 3956451"/>
              <a:gd name="connsiteX7" fmla="*/ 569121 w 3886202"/>
              <a:gd name="connsiteY7" fmla="*/ 3387328 h 3956451"/>
              <a:gd name="connsiteX8" fmla="*/ 1 w 3886202"/>
              <a:gd name="connsiteY8" fmla="*/ 2013348 h 3956451"/>
              <a:gd name="connsiteX9" fmla="*/ 990599 w 3886202"/>
              <a:gd name="connsiteY9" fmla="*/ 2051444 h 3956451"/>
              <a:gd name="connsiteX10" fmla="*/ 999918 w 3886202"/>
              <a:gd name="connsiteY10" fmla="*/ 2013344 h 3956451"/>
              <a:gd name="connsiteX11" fmla="*/ 1943098 w 3886202"/>
              <a:gd name="connsiteY11" fmla="*/ 2956526 h 3956451"/>
              <a:gd name="connsiteX12" fmla="*/ 2886280 w 3886202"/>
              <a:gd name="connsiteY12" fmla="*/ 2013346 h 3956451"/>
              <a:gd name="connsiteX13" fmla="*/ 1943099 w 3886202"/>
              <a:gd name="connsiteY13" fmla="*/ 1070165 h 3956451"/>
              <a:gd name="connsiteX14" fmla="*/ 999917 w 3886202"/>
              <a:gd name="connsiteY14" fmla="*/ 2013345 h 3956451"/>
              <a:gd name="connsiteX15" fmla="*/ 999918 w 3886202"/>
              <a:gd name="connsiteY15" fmla="*/ 2013344 h 3956451"/>
              <a:gd name="connsiteX0" fmla="*/ 990599 w 3886202"/>
              <a:gd name="connsiteY0" fmla="*/ 2051444 h 3956451"/>
              <a:gd name="connsiteX1" fmla="*/ 990598 w 3886202"/>
              <a:gd name="connsiteY1" fmla="*/ 1060844 h 3956451"/>
              <a:gd name="connsiteX2" fmla="*/ 1943103 w 3886202"/>
              <a:gd name="connsiteY2" fmla="*/ 70246 h 3956451"/>
              <a:gd name="connsiteX3" fmla="*/ 3317082 w 3886202"/>
              <a:gd name="connsiteY3" fmla="*/ 639369 h 3956451"/>
              <a:gd name="connsiteX4" fmla="*/ 3886201 w 3886202"/>
              <a:gd name="connsiteY4" fmla="*/ 2013350 h 3956451"/>
              <a:gd name="connsiteX5" fmla="*/ 3317080 w 3886202"/>
              <a:gd name="connsiteY5" fmla="*/ 3387330 h 3956451"/>
              <a:gd name="connsiteX6" fmla="*/ 1943100 w 3886202"/>
              <a:gd name="connsiteY6" fmla="*/ 3956450 h 3956451"/>
              <a:gd name="connsiteX7" fmla="*/ 569121 w 3886202"/>
              <a:gd name="connsiteY7" fmla="*/ 3387328 h 3956451"/>
              <a:gd name="connsiteX8" fmla="*/ 1 w 3886202"/>
              <a:gd name="connsiteY8" fmla="*/ 2013348 h 3956451"/>
              <a:gd name="connsiteX9" fmla="*/ 990599 w 3886202"/>
              <a:gd name="connsiteY9" fmla="*/ 2051444 h 3956451"/>
              <a:gd name="connsiteX10" fmla="*/ 999918 w 3886202"/>
              <a:gd name="connsiteY10" fmla="*/ 2013344 h 3956451"/>
              <a:gd name="connsiteX11" fmla="*/ 1943098 w 3886202"/>
              <a:gd name="connsiteY11" fmla="*/ 2956526 h 3956451"/>
              <a:gd name="connsiteX12" fmla="*/ 2886280 w 3886202"/>
              <a:gd name="connsiteY12" fmla="*/ 2013346 h 3956451"/>
              <a:gd name="connsiteX13" fmla="*/ 1943099 w 3886202"/>
              <a:gd name="connsiteY13" fmla="*/ 1070165 h 3956451"/>
              <a:gd name="connsiteX14" fmla="*/ 999917 w 3886202"/>
              <a:gd name="connsiteY14" fmla="*/ 2013345 h 3956451"/>
              <a:gd name="connsiteX15" fmla="*/ 999918 w 3886202"/>
              <a:gd name="connsiteY15" fmla="*/ 2013344 h 3956451"/>
              <a:gd name="connsiteX0" fmla="*/ 990599 w 3886202"/>
              <a:gd name="connsiteY0" fmla="*/ 1570826 h 3475833"/>
              <a:gd name="connsiteX1" fmla="*/ 990598 w 3886202"/>
              <a:gd name="connsiteY1" fmla="*/ 580226 h 3475833"/>
              <a:gd name="connsiteX2" fmla="*/ 3317082 w 3886202"/>
              <a:gd name="connsiteY2" fmla="*/ 158751 h 3475833"/>
              <a:gd name="connsiteX3" fmla="*/ 3886201 w 3886202"/>
              <a:gd name="connsiteY3" fmla="*/ 1532732 h 3475833"/>
              <a:gd name="connsiteX4" fmla="*/ 3317080 w 3886202"/>
              <a:gd name="connsiteY4" fmla="*/ 2906712 h 3475833"/>
              <a:gd name="connsiteX5" fmla="*/ 1943100 w 3886202"/>
              <a:gd name="connsiteY5" fmla="*/ 3475832 h 3475833"/>
              <a:gd name="connsiteX6" fmla="*/ 569121 w 3886202"/>
              <a:gd name="connsiteY6" fmla="*/ 2906710 h 3475833"/>
              <a:gd name="connsiteX7" fmla="*/ 1 w 3886202"/>
              <a:gd name="connsiteY7" fmla="*/ 1532730 h 3475833"/>
              <a:gd name="connsiteX8" fmla="*/ 990599 w 3886202"/>
              <a:gd name="connsiteY8" fmla="*/ 1570826 h 3475833"/>
              <a:gd name="connsiteX9" fmla="*/ 999918 w 3886202"/>
              <a:gd name="connsiteY9" fmla="*/ 1532726 h 3475833"/>
              <a:gd name="connsiteX10" fmla="*/ 1943098 w 3886202"/>
              <a:gd name="connsiteY10" fmla="*/ 2475908 h 3475833"/>
              <a:gd name="connsiteX11" fmla="*/ 2886280 w 3886202"/>
              <a:gd name="connsiteY11" fmla="*/ 1532728 h 3475833"/>
              <a:gd name="connsiteX12" fmla="*/ 1943099 w 3886202"/>
              <a:gd name="connsiteY12" fmla="*/ 589547 h 3475833"/>
              <a:gd name="connsiteX13" fmla="*/ 999917 w 3886202"/>
              <a:gd name="connsiteY13" fmla="*/ 1532727 h 3475833"/>
              <a:gd name="connsiteX14" fmla="*/ 999918 w 3886202"/>
              <a:gd name="connsiteY14" fmla="*/ 1532726 h 3475833"/>
              <a:gd name="connsiteX0" fmla="*/ 990599 w 3886202"/>
              <a:gd name="connsiteY0" fmla="*/ 1225946 h 3130953"/>
              <a:gd name="connsiteX1" fmla="*/ 990598 w 3886202"/>
              <a:gd name="connsiteY1" fmla="*/ 235346 h 3130953"/>
              <a:gd name="connsiteX2" fmla="*/ 3047998 w 3886202"/>
              <a:gd name="connsiteY2" fmla="*/ 235346 h 3130953"/>
              <a:gd name="connsiteX3" fmla="*/ 3886201 w 3886202"/>
              <a:gd name="connsiteY3" fmla="*/ 1187852 h 3130953"/>
              <a:gd name="connsiteX4" fmla="*/ 3317080 w 3886202"/>
              <a:gd name="connsiteY4" fmla="*/ 2561832 h 3130953"/>
              <a:gd name="connsiteX5" fmla="*/ 1943100 w 3886202"/>
              <a:gd name="connsiteY5" fmla="*/ 3130952 h 3130953"/>
              <a:gd name="connsiteX6" fmla="*/ 569121 w 3886202"/>
              <a:gd name="connsiteY6" fmla="*/ 2561830 h 3130953"/>
              <a:gd name="connsiteX7" fmla="*/ 1 w 3886202"/>
              <a:gd name="connsiteY7" fmla="*/ 1187850 h 3130953"/>
              <a:gd name="connsiteX8" fmla="*/ 990599 w 3886202"/>
              <a:gd name="connsiteY8" fmla="*/ 1225946 h 3130953"/>
              <a:gd name="connsiteX9" fmla="*/ 999918 w 3886202"/>
              <a:gd name="connsiteY9" fmla="*/ 1187846 h 3130953"/>
              <a:gd name="connsiteX10" fmla="*/ 1943098 w 3886202"/>
              <a:gd name="connsiteY10" fmla="*/ 2131028 h 3130953"/>
              <a:gd name="connsiteX11" fmla="*/ 2886280 w 3886202"/>
              <a:gd name="connsiteY11" fmla="*/ 1187848 h 3130953"/>
              <a:gd name="connsiteX12" fmla="*/ 1943099 w 3886202"/>
              <a:gd name="connsiteY12" fmla="*/ 244667 h 3130953"/>
              <a:gd name="connsiteX13" fmla="*/ 999917 w 3886202"/>
              <a:gd name="connsiteY13" fmla="*/ 1187847 h 3130953"/>
              <a:gd name="connsiteX14" fmla="*/ 999918 w 3886202"/>
              <a:gd name="connsiteY14" fmla="*/ 1187846 h 3130953"/>
              <a:gd name="connsiteX0" fmla="*/ 990599 w 3886202"/>
              <a:gd name="connsiteY0" fmla="*/ 1225946 h 3130953"/>
              <a:gd name="connsiteX1" fmla="*/ 990598 w 3886202"/>
              <a:gd name="connsiteY1" fmla="*/ 235346 h 3130953"/>
              <a:gd name="connsiteX2" fmla="*/ 3047998 w 3886202"/>
              <a:gd name="connsiteY2" fmla="*/ 235346 h 3130953"/>
              <a:gd name="connsiteX3" fmla="*/ 3886201 w 3886202"/>
              <a:gd name="connsiteY3" fmla="*/ 1187852 h 3130953"/>
              <a:gd name="connsiteX4" fmla="*/ 3317080 w 3886202"/>
              <a:gd name="connsiteY4" fmla="*/ 2561832 h 3130953"/>
              <a:gd name="connsiteX5" fmla="*/ 1943100 w 3886202"/>
              <a:gd name="connsiteY5" fmla="*/ 3130952 h 3130953"/>
              <a:gd name="connsiteX6" fmla="*/ 569121 w 3886202"/>
              <a:gd name="connsiteY6" fmla="*/ 2561830 h 3130953"/>
              <a:gd name="connsiteX7" fmla="*/ 1 w 3886202"/>
              <a:gd name="connsiteY7" fmla="*/ 1187850 h 3130953"/>
              <a:gd name="connsiteX8" fmla="*/ 990599 w 3886202"/>
              <a:gd name="connsiteY8" fmla="*/ 1225946 h 3130953"/>
              <a:gd name="connsiteX9" fmla="*/ 999918 w 3886202"/>
              <a:gd name="connsiteY9" fmla="*/ 1187846 h 3130953"/>
              <a:gd name="connsiteX10" fmla="*/ 1943098 w 3886202"/>
              <a:gd name="connsiteY10" fmla="*/ 2131028 h 3130953"/>
              <a:gd name="connsiteX11" fmla="*/ 2886280 w 3886202"/>
              <a:gd name="connsiteY11" fmla="*/ 1187848 h 3130953"/>
              <a:gd name="connsiteX12" fmla="*/ 1943099 w 3886202"/>
              <a:gd name="connsiteY12" fmla="*/ 244667 h 3130953"/>
              <a:gd name="connsiteX13" fmla="*/ 999917 w 3886202"/>
              <a:gd name="connsiteY13" fmla="*/ 1187847 h 3130953"/>
              <a:gd name="connsiteX14" fmla="*/ 999918 w 3886202"/>
              <a:gd name="connsiteY14" fmla="*/ 1187846 h 3130953"/>
              <a:gd name="connsiteX0" fmla="*/ 990599 w 3886202"/>
              <a:gd name="connsiteY0" fmla="*/ 1016001 h 2921008"/>
              <a:gd name="connsiteX1" fmla="*/ 990598 w 3886202"/>
              <a:gd name="connsiteY1" fmla="*/ 25401 h 2921008"/>
              <a:gd name="connsiteX2" fmla="*/ 3047998 w 3886202"/>
              <a:gd name="connsiteY2" fmla="*/ 25401 h 2921008"/>
              <a:gd name="connsiteX3" fmla="*/ 3886201 w 3886202"/>
              <a:gd name="connsiteY3" fmla="*/ 977907 h 2921008"/>
              <a:gd name="connsiteX4" fmla="*/ 3317080 w 3886202"/>
              <a:gd name="connsiteY4" fmla="*/ 2351887 h 2921008"/>
              <a:gd name="connsiteX5" fmla="*/ 1943100 w 3886202"/>
              <a:gd name="connsiteY5" fmla="*/ 2921007 h 2921008"/>
              <a:gd name="connsiteX6" fmla="*/ 569121 w 3886202"/>
              <a:gd name="connsiteY6" fmla="*/ 2351885 h 2921008"/>
              <a:gd name="connsiteX7" fmla="*/ 1 w 3886202"/>
              <a:gd name="connsiteY7" fmla="*/ 977905 h 2921008"/>
              <a:gd name="connsiteX8" fmla="*/ 990599 w 3886202"/>
              <a:gd name="connsiteY8" fmla="*/ 1016001 h 2921008"/>
              <a:gd name="connsiteX9" fmla="*/ 999918 w 3886202"/>
              <a:gd name="connsiteY9" fmla="*/ 977901 h 2921008"/>
              <a:gd name="connsiteX10" fmla="*/ 1943098 w 3886202"/>
              <a:gd name="connsiteY10" fmla="*/ 1921083 h 2921008"/>
              <a:gd name="connsiteX11" fmla="*/ 2886280 w 3886202"/>
              <a:gd name="connsiteY11" fmla="*/ 977903 h 2921008"/>
              <a:gd name="connsiteX12" fmla="*/ 1943099 w 3886202"/>
              <a:gd name="connsiteY12" fmla="*/ 34722 h 2921008"/>
              <a:gd name="connsiteX13" fmla="*/ 999917 w 3886202"/>
              <a:gd name="connsiteY13" fmla="*/ 977902 h 2921008"/>
              <a:gd name="connsiteX14" fmla="*/ 999918 w 3886202"/>
              <a:gd name="connsiteY14" fmla="*/ 977901 h 2921008"/>
              <a:gd name="connsiteX0" fmla="*/ 990599 w 3886202"/>
              <a:gd name="connsiteY0" fmla="*/ 1016001 h 2921008"/>
              <a:gd name="connsiteX1" fmla="*/ 990598 w 3886202"/>
              <a:gd name="connsiteY1" fmla="*/ 25401 h 2921008"/>
              <a:gd name="connsiteX2" fmla="*/ 3047998 w 3886202"/>
              <a:gd name="connsiteY2" fmla="*/ 25401 h 2921008"/>
              <a:gd name="connsiteX3" fmla="*/ 3886201 w 3886202"/>
              <a:gd name="connsiteY3" fmla="*/ 977907 h 2921008"/>
              <a:gd name="connsiteX4" fmla="*/ 3317080 w 3886202"/>
              <a:gd name="connsiteY4" fmla="*/ 2351887 h 2921008"/>
              <a:gd name="connsiteX5" fmla="*/ 1943100 w 3886202"/>
              <a:gd name="connsiteY5" fmla="*/ 2921007 h 2921008"/>
              <a:gd name="connsiteX6" fmla="*/ 569121 w 3886202"/>
              <a:gd name="connsiteY6" fmla="*/ 2351885 h 2921008"/>
              <a:gd name="connsiteX7" fmla="*/ 1 w 3886202"/>
              <a:gd name="connsiteY7" fmla="*/ 977905 h 2921008"/>
              <a:gd name="connsiteX8" fmla="*/ 990599 w 3886202"/>
              <a:gd name="connsiteY8" fmla="*/ 1016001 h 2921008"/>
              <a:gd name="connsiteX9" fmla="*/ 999918 w 3886202"/>
              <a:gd name="connsiteY9" fmla="*/ 977901 h 2921008"/>
              <a:gd name="connsiteX10" fmla="*/ 1943098 w 3886202"/>
              <a:gd name="connsiteY10" fmla="*/ 1921083 h 2921008"/>
              <a:gd name="connsiteX11" fmla="*/ 2886280 w 3886202"/>
              <a:gd name="connsiteY11" fmla="*/ 977903 h 2921008"/>
              <a:gd name="connsiteX12" fmla="*/ 1943099 w 3886202"/>
              <a:gd name="connsiteY12" fmla="*/ 34722 h 2921008"/>
              <a:gd name="connsiteX13" fmla="*/ 999917 w 3886202"/>
              <a:gd name="connsiteY13" fmla="*/ 977902 h 2921008"/>
              <a:gd name="connsiteX14" fmla="*/ 999918 w 3886202"/>
              <a:gd name="connsiteY14" fmla="*/ 977901 h 2921008"/>
              <a:gd name="connsiteX0" fmla="*/ 990599 w 3501230"/>
              <a:gd name="connsiteY0" fmla="*/ 1016001 h 2921008"/>
              <a:gd name="connsiteX1" fmla="*/ 990598 w 3501230"/>
              <a:gd name="connsiteY1" fmla="*/ 25401 h 2921008"/>
              <a:gd name="connsiteX2" fmla="*/ 3047998 w 3501230"/>
              <a:gd name="connsiteY2" fmla="*/ 25401 h 2921008"/>
              <a:gd name="connsiteX3" fmla="*/ 3317080 w 3501230"/>
              <a:gd name="connsiteY3" fmla="*/ 2351887 h 2921008"/>
              <a:gd name="connsiteX4" fmla="*/ 1943100 w 3501230"/>
              <a:gd name="connsiteY4" fmla="*/ 2921007 h 2921008"/>
              <a:gd name="connsiteX5" fmla="*/ 569121 w 3501230"/>
              <a:gd name="connsiteY5" fmla="*/ 2351885 h 2921008"/>
              <a:gd name="connsiteX6" fmla="*/ 1 w 3501230"/>
              <a:gd name="connsiteY6" fmla="*/ 977905 h 2921008"/>
              <a:gd name="connsiteX7" fmla="*/ 990599 w 3501230"/>
              <a:gd name="connsiteY7" fmla="*/ 1016001 h 2921008"/>
              <a:gd name="connsiteX8" fmla="*/ 999918 w 3501230"/>
              <a:gd name="connsiteY8" fmla="*/ 977901 h 2921008"/>
              <a:gd name="connsiteX9" fmla="*/ 1943098 w 3501230"/>
              <a:gd name="connsiteY9" fmla="*/ 1921083 h 2921008"/>
              <a:gd name="connsiteX10" fmla="*/ 2886280 w 3501230"/>
              <a:gd name="connsiteY10" fmla="*/ 977903 h 2921008"/>
              <a:gd name="connsiteX11" fmla="*/ 1943099 w 3501230"/>
              <a:gd name="connsiteY11" fmla="*/ 34722 h 2921008"/>
              <a:gd name="connsiteX12" fmla="*/ 999917 w 3501230"/>
              <a:gd name="connsiteY12" fmla="*/ 977902 h 2921008"/>
              <a:gd name="connsiteX13" fmla="*/ 999918 w 3501230"/>
              <a:gd name="connsiteY13" fmla="*/ 977901 h 2921008"/>
              <a:gd name="connsiteX0" fmla="*/ 990599 w 3730226"/>
              <a:gd name="connsiteY0" fmla="*/ 1016001 h 2739634"/>
              <a:gd name="connsiteX1" fmla="*/ 990598 w 3730226"/>
              <a:gd name="connsiteY1" fmla="*/ 25401 h 2739634"/>
              <a:gd name="connsiteX2" fmla="*/ 3047998 w 3730226"/>
              <a:gd name="connsiteY2" fmla="*/ 25401 h 2739634"/>
              <a:gd name="connsiteX3" fmla="*/ 3317080 w 3730226"/>
              <a:gd name="connsiteY3" fmla="*/ 2351887 h 2739634"/>
              <a:gd name="connsiteX4" fmla="*/ 569121 w 3730226"/>
              <a:gd name="connsiteY4" fmla="*/ 2351885 h 2739634"/>
              <a:gd name="connsiteX5" fmla="*/ 1 w 3730226"/>
              <a:gd name="connsiteY5" fmla="*/ 977905 h 2739634"/>
              <a:gd name="connsiteX6" fmla="*/ 990599 w 3730226"/>
              <a:gd name="connsiteY6" fmla="*/ 1016001 h 2739634"/>
              <a:gd name="connsiteX7" fmla="*/ 999918 w 3730226"/>
              <a:gd name="connsiteY7" fmla="*/ 977901 h 2739634"/>
              <a:gd name="connsiteX8" fmla="*/ 1943098 w 3730226"/>
              <a:gd name="connsiteY8" fmla="*/ 1921083 h 2739634"/>
              <a:gd name="connsiteX9" fmla="*/ 2886280 w 3730226"/>
              <a:gd name="connsiteY9" fmla="*/ 977903 h 2739634"/>
              <a:gd name="connsiteX10" fmla="*/ 1943099 w 3730226"/>
              <a:gd name="connsiteY10" fmla="*/ 34722 h 2739634"/>
              <a:gd name="connsiteX11" fmla="*/ 999917 w 3730226"/>
              <a:gd name="connsiteY11" fmla="*/ 977902 h 2739634"/>
              <a:gd name="connsiteX12" fmla="*/ 999918 w 3730226"/>
              <a:gd name="connsiteY12" fmla="*/ 977901 h 2739634"/>
              <a:gd name="connsiteX0" fmla="*/ 809225 w 3548852"/>
              <a:gd name="connsiteY0" fmla="*/ 1016001 h 2739634"/>
              <a:gd name="connsiteX1" fmla="*/ 809224 w 3548852"/>
              <a:gd name="connsiteY1" fmla="*/ 25401 h 2739634"/>
              <a:gd name="connsiteX2" fmla="*/ 2866624 w 3548852"/>
              <a:gd name="connsiteY2" fmla="*/ 25401 h 2739634"/>
              <a:gd name="connsiteX3" fmla="*/ 3135706 w 3548852"/>
              <a:gd name="connsiteY3" fmla="*/ 2351887 h 2739634"/>
              <a:gd name="connsiteX4" fmla="*/ 387747 w 3548852"/>
              <a:gd name="connsiteY4" fmla="*/ 2351885 h 2739634"/>
              <a:gd name="connsiteX5" fmla="*/ 809225 w 3548852"/>
              <a:gd name="connsiteY5" fmla="*/ 1016001 h 2739634"/>
              <a:gd name="connsiteX6" fmla="*/ 818544 w 3548852"/>
              <a:gd name="connsiteY6" fmla="*/ 977901 h 2739634"/>
              <a:gd name="connsiteX7" fmla="*/ 1761724 w 3548852"/>
              <a:gd name="connsiteY7" fmla="*/ 1921083 h 2739634"/>
              <a:gd name="connsiteX8" fmla="*/ 2704906 w 3548852"/>
              <a:gd name="connsiteY8" fmla="*/ 977903 h 2739634"/>
              <a:gd name="connsiteX9" fmla="*/ 1761725 w 3548852"/>
              <a:gd name="connsiteY9" fmla="*/ 34722 h 2739634"/>
              <a:gd name="connsiteX10" fmla="*/ 818543 w 3548852"/>
              <a:gd name="connsiteY10" fmla="*/ 977902 h 2739634"/>
              <a:gd name="connsiteX11" fmla="*/ 818544 w 3548852"/>
              <a:gd name="connsiteY11" fmla="*/ 977901 h 2739634"/>
              <a:gd name="connsiteX0" fmla="*/ 387748 w 3057129"/>
              <a:gd name="connsiteY0" fmla="*/ 1016001 h 2770987"/>
              <a:gd name="connsiteX1" fmla="*/ 387747 w 3057129"/>
              <a:gd name="connsiteY1" fmla="*/ 25401 h 2770987"/>
              <a:gd name="connsiteX2" fmla="*/ 2445147 w 3057129"/>
              <a:gd name="connsiteY2" fmla="*/ 25401 h 2770987"/>
              <a:gd name="connsiteX3" fmla="*/ 2714229 w 3057129"/>
              <a:gd name="connsiteY3" fmla="*/ 2351887 h 2770987"/>
              <a:gd name="connsiteX4" fmla="*/ 387747 w 3057129"/>
              <a:gd name="connsiteY4" fmla="*/ 2540000 h 2770987"/>
              <a:gd name="connsiteX5" fmla="*/ 387748 w 3057129"/>
              <a:gd name="connsiteY5" fmla="*/ 1016001 h 2770987"/>
              <a:gd name="connsiteX6" fmla="*/ 397067 w 3057129"/>
              <a:gd name="connsiteY6" fmla="*/ 977901 h 2770987"/>
              <a:gd name="connsiteX7" fmla="*/ 1340247 w 3057129"/>
              <a:gd name="connsiteY7" fmla="*/ 1921083 h 2770987"/>
              <a:gd name="connsiteX8" fmla="*/ 2283429 w 3057129"/>
              <a:gd name="connsiteY8" fmla="*/ 977903 h 2770987"/>
              <a:gd name="connsiteX9" fmla="*/ 1340248 w 3057129"/>
              <a:gd name="connsiteY9" fmla="*/ 34722 h 2770987"/>
              <a:gd name="connsiteX10" fmla="*/ 397066 w 3057129"/>
              <a:gd name="connsiteY10" fmla="*/ 977902 h 2770987"/>
              <a:gd name="connsiteX11" fmla="*/ 397067 w 3057129"/>
              <a:gd name="connsiteY11" fmla="*/ 977901 h 2770987"/>
              <a:gd name="connsiteX0" fmla="*/ 387748 w 3057129"/>
              <a:gd name="connsiteY0" fmla="*/ 1016001 h 2770987"/>
              <a:gd name="connsiteX1" fmla="*/ 387747 w 3057129"/>
              <a:gd name="connsiteY1" fmla="*/ 25401 h 2770987"/>
              <a:gd name="connsiteX2" fmla="*/ 2445147 w 3057129"/>
              <a:gd name="connsiteY2" fmla="*/ 25401 h 2770987"/>
              <a:gd name="connsiteX3" fmla="*/ 2714229 w 3057129"/>
              <a:gd name="connsiteY3" fmla="*/ 2351887 h 2770987"/>
              <a:gd name="connsiteX4" fmla="*/ 387747 w 3057129"/>
              <a:gd name="connsiteY4" fmla="*/ 2540000 h 2770987"/>
              <a:gd name="connsiteX5" fmla="*/ 387748 w 3057129"/>
              <a:gd name="connsiteY5" fmla="*/ 1016001 h 2770987"/>
              <a:gd name="connsiteX6" fmla="*/ 397067 w 3057129"/>
              <a:gd name="connsiteY6" fmla="*/ 977901 h 2770987"/>
              <a:gd name="connsiteX7" fmla="*/ 1340247 w 3057129"/>
              <a:gd name="connsiteY7" fmla="*/ 1921083 h 2770987"/>
              <a:gd name="connsiteX8" fmla="*/ 2283429 w 3057129"/>
              <a:gd name="connsiteY8" fmla="*/ 977903 h 2770987"/>
              <a:gd name="connsiteX9" fmla="*/ 1340248 w 3057129"/>
              <a:gd name="connsiteY9" fmla="*/ 34722 h 2770987"/>
              <a:gd name="connsiteX10" fmla="*/ 397066 w 3057129"/>
              <a:gd name="connsiteY10" fmla="*/ 977902 h 2770987"/>
              <a:gd name="connsiteX11" fmla="*/ 397067 w 3057129"/>
              <a:gd name="connsiteY11" fmla="*/ 977901 h 2770987"/>
              <a:gd name="connsiteX0" fmla="*/ 70246 w 2739627"/>
              <a:gd name="connsiteY0" fmla="*/ 1016001 h 2770987"/>
              <a:gd name="connsiteX1" fmla="*/ 70245 w 2739627"/>
              <a:gd name="connsiteY1" fmla="*/ 25401 h 2770987"/>
              <a:gd name="connsiteX2" fmla="*/ 2127645 w 2739627"/>
              <a:gd name="connsiteY2" fmla="*/ 25401 h 2770987"/>
              <a:gd name="connsiteX3" fmla="*/ 2396727 w 2739627"/>
              <a:gd name="connsiteY3" fmla="*/ 2351887 h 2770987"/>
              <a:gd name="connsiteX4" fmla="*/ 70245 w 2739627"/>
              <a:gd name="connsiteY4" fmla="*/ 2540000 h 2770987"/>
              <a:gd name="connsiteX5" fmla="*/ 70246 w 2739627"/>
              <a:gd name="connsiteY5" fmla="*/ 1016001 h 2770987"/>
              <a:gd name="connsiteX6" fmla="*/ 79565 w 2739627"/>
              <a:gd name="connsiteY6" fmla="*/ 977901 h 2770987"/>
              <a:gd name="connsiteX7" fmla="*/ 1022745 w 2739627"/>
              <a:gd name="connsiteY7" fmla="*/ 1921083 h 2770987"/>
              <a:gd name="connsiteX8" fmla="*/ 1965927 w 2739627"/>
              <a:gd name="connsiteY8" fmla="*/ 977903 h 2770987"/>
              <a:gd name="connsiteX9" fmla="*/ 1022746 w 2739627"/>
              <a:gd name="connsiteY9" fmla="*/ 34722 h 2770987"/>
              <a:gd name="connsiteX10" fmla="*/ 79564 w 2739627"/>
              <a:gd name="connsiteY10" fmla="*/ 977902 h 2770987"/>
              <a:gd name="connsiteX11" fmla="*/ 79565 w 2739627"/>
              <a:gd name="connsiteY11" fmla="*/ 977901 h 2770987"/>
              <a:gd name="connsiteX0" fmla="*/ 70246 w 2739627"/>
              <a:gd name="connsiteY0" fmla="*/ 1016001 h 2770987"/>
              <a:gd name="connsiteX1" fmla="*/ 70245 w 2739627"/>
              <a:gd name="connsiteY1" fmla="*/ 25400 h 2770987"/>
              <a:gd name="connsiteX2" fmla="*/ 2127645 w 2739627"/>
              <a:gd name="connsiteY2" fmla="*/ 25401 h 2770987"/>
              <a:gd name="connsiteX3" fmla="*/ 2396727 w 2739627"/>
              <a:gd name="connsiteY3" fmla="*/ 2351887 h 2770987"/>
              <a:gd name="connsiteX4" fmla="*/ 70245 w 2739627"/>
              <a:gd name="connsiteY4" fmla="*/ 2540000 h 2770987"/>
              <a:gd name="connsiteX5" fmla="*/ 70246 w 2739627"/>
              <a:gd name="connsiteY5" fmla="*/ 1016001 h 2770987"/>
              <a:gd name="connsiteX6" fmla="*/ 79565 w 2739627"/>
              <a:gd name="connsiteY6" fmla="*/ 977901 h 2770987"/>
              <a:gd name="connsiteX7" fmla="*/ 1022745 w 2739627"/>
              <a:gd name="connsiteY7" fmla="*/ 1921083 h 2770987"/>
              <a:gd name="connsiteX8" fmla="*/ 1965927 w 2739627"/>
              <a:gd name="connsiteY8" fmla="*/ 977903 h 2770987"/>
              <a:gd name="connsiteX9" fmla="*/ 1022746 w 2739627"/>
              <a:gd name="connsiteY9" fmla="*/ 34722 h 2770987"/>
              <a:gd name="connsiteX10" fmla="*/ 79564 w 2739627"/>
              <a:gd name="connsiteY10" fmla="*/ 977902 h 2770987"/>
              <a:gd name="connsiteX11" fmla="*/ 79565 w 2739627"/>
              <a:gd name="connsiteY11" fmla="*/ 977901 h 2770987"/>
              <a:gd name="connsiteX0" fmla="*/ 25798 w 2695179"/>
              <a:gd name="connsiteY0" fmla="*/ 1016001 h 2770987"/>
              <a:gd name="connsiteX1" fmla="*/ 25797 w 2695179"/>
              <a:gd name="connsiteY1" fmla="*/ 25400 h 2770987"/>
              <a:gd name="connsiteX2" fmla="*/ 2083197 w 2695179"/>
              <a:gd name="connsiteY2" fmla="*/ 25401 h 2770987"/>
              <a:gd name="connsiteX3" fmla="*/ 2352279 w 2695179"/>
              <a:gd name="connsiteY3" fmla="*/ 2351887 h 2770987"/>
              <a:gd name="connsiteX4" fmla="*/ 25797 w 2695179"/>
              <a:gd name="connsiteY4" fmla="*/ 2540000 h 2770987"/>
              <a:gd name="connsiteX5" fmla="*/ 25798 w 2695179"/>
              <a:gd name="connsiteY5" fmla="*/ 1016001 h 2770987"/>
              <a:gd name="connsiteX6" fmla="*/ 35117 w 2695179"/>
              <a:gd name="connsiteY6" fmla="*/ 977901 h 2770987"/>
              <a:gd name="connsiteX7" fmla="*/ 978297 w 2695179"/>
              <a:gd name="connsiteY7" fmla="*/ 1921083 h 2770987"/>
              <a:gd name="connsiteX8" fmla="*/ 1921479 w 2695179"/>
              <a:gd name="connsiteY8" fmla="*/ 977903 h 2770987"/>
              <a:gd name="connsiteX9" fmla="*/ 978298 w 2695179"/>
              <a:gd name="connsiteY9" fmla="*/ 34722 h 2770987"/>
              <a:gd name="connsiteX10" fmla="*/ 35116 w 2695179"/>
              <a:gd name="connsiteY10" fmla="*/ 977902 h 2770987"/>
              <a:gd name="connsiteX11" fmla="*/ 35117 w 2695179"/>
              <a:gd name="connsiteY11" fmla="*/ 977901 h 2770987"/>
              <a:gd name="connsiteX0" fmla="*/ 25798 w 2695179"/>
              <a:gd name="connsiteY0" fmla="*/ 1016001 h 2770987"/>
              <a:gd name="connsiteX1" fmla="*/ 25797 w 2695179"/>
              <a:gd name="connsiteY1" fmla="*/ 25400 h 2770987"/>
              <a:gd name="connsiteX2" fmla="*/ 2083197 w 2695179"/>
              <a:gd name="connsiteY2" fmla="*/ 25401 h 2770987"/>
              <a:gd name="connsiteX3" fmla="*/ 2352279 w 2695179"/>
              <a:gd name="connsiteY3" fmla="*/ 2351887 h 2770987"/>
              <a:gd name="connsiteX4" fmla="*/ 25797 w 2695179"/>
              <a:gd name="connsiteY4" fmla="*/ 2540000 h 2770987"/>
              <a:gd name="connsiteX5" fmla="*/ 25798 w 2695179"/>
              <a:gd name="connsiteY5" fmla="*/ 1016001 h 2770987"/>
              <a:gd name="connsiteX6" fmla="*/ 35117 w 2695179"/>
              <a:gd name="connsiteY6" fmla="*/ 977901 h 2770987"/>
              <a:gd name="connsiteX7" fmla="*/ 978297 w 2695179"/>
              <a:gd name="connsiteY7" fmla="*/ 1921083 h 2770987"/>
              <a:gd name="connsiteX8" fmla="*/ 1921479 w 2695179"/>
              <a:gd name="connsiteY8" fmla="*/ 977903 h 2770987"/>
              <a:gd name="connsiteX9" fmla="*/ 978298 w 2695179"/>
              <a:gd name="connsiteY9" fmla="*/ 34722 h 2770987"/>
              <a:gd name="connsiteX10" fmla="*/ 35116 w 2695179"/>
              <a:gd name="connsiteY10" fmla="*/ 977902 h 2770987"/>
              <a:gd name="connsiteX11" fmla="*/ 35117 w 2695179"/>
              <a:gd name="connsiteY11" fmla="*/ 977901 h 2770987"/>
              <a:gd name="connsiteX0" fmla="*/ 25797 w 2695179"/>
              <a:gd name="connsiteY0" fmla="*/ 515342 h 3184729"/>
              <a:gd name="connsiteX1" fmla="*/ 25797 w 2695179"/>
              <a:gd name="connsiteY1" fmla="*/ 439142 h 3184729"/>
              <a:gd name="connsiteX2" fmla="*/ 2083197 w 2695179"/>
              <a:gd name="connsiteY2" fmla="*/ 439143 h 3184729"/>
              <a:gd name="connsiteX3" fmla="*/ 2352279 w 2695179"/>
              <a:gd name="connsiteY3" fmla="*/ 2765629 h 3184729"/>
              <a:gd name="connsiteX4" fmla="*/ 25797 w 2695179"/>
              <a:gd name="connsiteY4" fmla="*/ 2953742 h 3184729"/>
              <a:gd name="connsiteX5" fmla="*/ 25797 w 2695179"/>
              <a:gd name="connsiteY5" fmla="*/ 515342 h 3184729"/>
              <a:gd name="connsiteX6" fmla="*/ 35117 w 2695179"/>
              <a:gd name="connsiteY6" fmla="*/ 1391643 h 3184729"/>
              <a:gd name="connsiteX7" fmla="*/ 978297 w 2695179"/>
              <a:gd name="connsiteY7" fmla="*/ 2334825 h 3184729"/>
              <a:gd name="connsiteX8" fmla="*/ 1921479 w 2695179"/>
              <a:gd name="connsiteY8" fmla="*/ 1391645 h 3184729"/>
              <a:gd name="connsiteX9" fmla="*/ 978298 w 2695179"/>
              <a:gd name="connsiteY9" fmla="*/ 448464 h 3184729"/>
              <a:gd name="connsiteX10" fmla="*/ 35116 w 2695179"/>
              <a:gd name="connsiteY10" fmla="*/ 1391644 h 3184729"/>
              <a:gd name="connsiteX11" fmla="*/ 35117 w 2695179"/>
              <a:gd name="connsiteY11" fmla="*/ 1391643 h 3184729"/>
              <a:gd name="connsiteX0" fmla="*/ 39766 w 2709148"/>
              <a:gd name="connsiteY0" fmla="*/ 515342 h 3184729"/>
              <a:gd name="connsiteX1" fmla="*/ 39766 w 2709148"/>
              <a:gd name="connsiteY1" fmla="*/ 439142 h 3184729"/>
              <a:gd name="connsiteX2" fmla="*/ 2097166 w 2709148"/>
              <a:gd name="connsiteY2" fmla="*/ 439143 h 3184729"/>
              <a:gd name="connsiteX3" fmla="*/ 2366248 w 2709148"/>
              <a:gd name="connsiteY3" fmla="*/ 2765629 h 3184729"/>
              <a:gd name="connsiteX4" fmla="*/ 39766 w 2709148"/>
              <a:gd name="connsiteY4" fmla="*/ 2953742 h 3184729"/>
              <a:gd name="connsiteX5" fmla="*/ 39766 w 2709148"/>
              <a:gd name="connsiteY5" fmla="*/ 515342 h 3184729"/>
              <a:gd name="connsiteX6" fmla="*/ 49086 w 2709148"/>
              <a:gd name="connsiteY6" fmla="*/ 1391643 h 3184729"/>
              <a:gd name="connsiteX7" fmla="*/ 992266 w 2709148"/>
              <a:gd name="connsiteY7" fmla="*/ 2334825 h 3184729"/>
              <a:gd name="connsiteX8" fmla="*/ 1935448 w 2709148"/>
              <a:gd name="connsiteY8" fmla="*/ 1391645 h 3184729"/>
              <a:gd name="connsiteX9" fmla="*/ 992267 w 2709148"/>
              <a:gd name="connsiteY9" fmla="*/ 448464 h 3184729"/>
              <a:gd name="connsiteX10" fmla="*/ 49085 w 2709148"/>
              <a:gd name="connsiteY10" fmla="*/ 1391644 h 3184729"/>
              <a:gd name="connsiteX11" fmla="*/ 49086 w 2709148"/>
              <a:gd name="connsiteY11" fmla="*/ 1391643 h 3184729"/>
              <a:gd name="connsiteX0" fmla="*/ 101997 w 2695179"/>
              <a:gd name="connsiteY0" fmla="*/ 635000 h 2770987"/>
              <a:gd name="connsiteX1" fmla="*/ 25797 w 2695179"/>
              <a:gd name="connsiteY1" fmla="*/ 25400 h 2770987"/>
              <a:gd name="connsiteX2" fmla="*/ 2083197 w 2695179"/>
              <a:gd name="connsiteY2" fmla="*/ 25401 h 2770987"/>
              <a:gd name="connsiteX3" fmla="*/ 2352279 w 2695179"/>
              <a:gd name="connsiteY3" fmla="*/ 2351887 h 2770987"/>
              <a:gd name="connsiteX4" fmla="*/ 25797 w 2695179"/>
              <a:gd name="connsiteY4" fmla="*/ 2540000 h 2770987"/>
              <a:gd name="connsiteX5" fmla="*/ 101997 w 2695179"/>
              <a:gd name="connsiteY5" fmla="*/ 635000 h 2770987"/>
              <a:gd name="connsiteX6" fmla="*/ 35117 w 2695179"/>
              <a:gd name="connsiteY6" fmla="*/ 977901 h 2770987"/>
              <a:gd name="connsiteX7" fmla="*/ 978297 w 2695179"/>
              <a:gd name="connsiteY7" fmla="*/ 1921083 h 2770987"/>
              <a:gd name="connsiteX8" fmla="*/ 1921479 w 2695179"/>
              <a:gd name="connsiteY8" fmla="*/ 977903 h 2770987"/>
              <a:gd name="connsiteX9" fmla="*/ 978298 w 2695179"/>
              <a:gd name="connsiteY9" fmla="*/ 34722 h 2770987"/>
              <a:gd name="connsiteX10" fmla="*/ 35116 w 2695179"/>
              <a:gd name="connsiteY10" fmla="*/ 977902 h 2770987"/>
              <a:gd name="connsiteX11" fmla="*/ 35117 w 2695179"/>
              <a:gd name="connsiteY11" fmla="*/ 977901 h 2770987"/>
              <a:gd name="connsiteX0" fmla="*/ 101997 w 2695179"/>
              <a:gd name="connsiteY0" fmla="*/ 635000 h 2770987"/>
              <a:gd name="connsiteX1" fmla="*/ 25797 w 2695179"/>
              <a:gd name="connsiteY1" fmla="*/ 25400 h 2770987"/>
              <a:gd name="connsiteX2" fmla="*/ 2083197 w 2695179"/>
              <a:gd name="connsiteY2" fmla="*/ 25401 h 2770987"/>
              <a:gd name="connsiteX3" fmla="*/ 2352279 w 2695179"/>
              <a:gd name="connsiteY3" fmla="*/ 2351887 h 2770987"/>
              <a:gd name="connsiteX4" fmla="*/ 25797 w 2695179"/>
              <a:gd name="connsiteY4" fmla="*/ 2540000 h 2770987"/>
              <a:gd name="connsiteX5" fmla="*/ 101997 w 2695179"/>
              <a:gd name="connsiteY5" fmla="*/ 635000 h 2770987"/>
              <a:gd name="connsiteX6" fmla="*/ 35117 w 2695179"/>
              <a:gd name="connsiteY6" fmla="*/ 977901 h 2770987"/>
              <a:gd name="connsiteX7" fmla="*/ 978297 w 2695179"/>
              <a:gd name="connsiteY7" fmla="*/ 1921083 h 2770987"/>
              <a:gd name="connsiteX8" fmla="*/ 1921479 w 2695179"/>
              <a:gd name="connsiteY8" fmla="*/ 977903 h 2770987"/>
              <a:gd name="connsiteX9" fmla="*/ 978298 w 2695179"/>
              <a:gd name="connsiteY9" fmla="*/ 34722 h 2770987"/>
              <a:gd name="connsiteX10" fmla="*/ 35116 w 2695179"/>
              <a:gd name="connsiteY10" fmla="*/ 977902 h 2770987"/>
              <a:gd name="connsiteX11" fmla="*/ 35117 w 2695179"/>
              <a:gd name="connsiteY11" fmla="*/ 977901 h 2770987"/>
              <a:gd name="connsiteX0" fmla="*/ 39766 w 2709148"/>
              <a:gd name="connsiteY0" fmla="*/ 330200 h 2770987"/>
              <a:gd name="connsiteX1" fmla="*/ 39766 w 2709148"/>
              <a:gd name="connsiteY1" fmla="*/ 25400 h 2770987"/>
              <a:gd name="connsiteX2" fmla="*/ 2097166 w 2709148"/>
              <a:gd name="connsiteY2" fmla="*/ 25401 h 2770987"/>
              <a:gd name="connsiteX3" fmla="*/ 2366248 w 2709148"/>
              <a:gd name="connsiteY3" fmla="*/ 2351887 h 2770987"/>
              <a:gd name="connsiteX4" fmla="*/ 39766 w 2709148"/>
              <a:gd name="connsiteY4" fmla="*/ 2540000 h 2770987"/>
              <a:gd name="connsiteX5" fmla="*/ 39766 w 2709148"/>
              <a:gd name="connsiteY5" fmla="*/ 330200 h 2770987"/>
              <a:gd name="connsiteX6" fmla="*/ 49086 w 2709148"/>
              <a:gd name="connsiteY6" fmla="*/ 977901 h 2770987"/>
              <a:gd name="connsiteX7" fmla="*/ 992266 w 2709148"/>
              <a:gd name="connsiteY7" fmla="*/ 1921083 h 2770987"/>
              <a:gd name="connsiteX8" fmla="*/ 1935448 w 2709148"/>
              <a:gd name="connsiteY8" fmla="*/ 977903 h 2770987"/>
              <a:gd name="connsiteX9" fmla="*/ 992267 w 2709148"/>
              <a:gd name="connsiteY9" fmla="*/ 34722 h 2770987"/>
              <a:gd name="connsiteX10" fmla="*/ 49085 w 2709148"/>
              <a:gd name="connsiteY10" fmla="*/ 977902 h 2770987"/>
              <a:gd name="connsiteX11" fmla="*/ 49086 w 2709148"/>
              <a:gd name="connsiteY11" fmla="*/ 977901 h 2770987"/>
              <a:gd name="connsiteX0" fmla="*/ 387747 w 3057129"/>
              <a:gd name="connsiteY0" fmla="*/ 2540000 h 2770987"/>
              <a:gd name="connsiteX1" fmla="*/ 387747 w 3057129"/>
              <a:gd name="connsiteY1" fmla="*/ 25400 h 2770987"/>
              <a:gd name="connsiteX2" fmla="*/ 2445147 w 3057129"/>
              <a:gd name="connsiteY2" fmla="*/ 25401 h 2770987"/>
              <a:gd name="connsiteX3" fmla="*/ 2714229 w 3057129"/>
              <a:gd name="connsiteY3" fmla="*/ 2351887 h 2770987"/>
              <a:gd name="connsiteX4" fmla="*/ 387747 w 3057129"/>
              <a:gd name="connsiteY4" fmla="*/ 2540000 h 2770987"/>
              <a:gd name="connsiteX5" fmla="*/ 397067 w 3057129"/>
              <a:gd name="connsiteY5" fmla="*/ 977901 h 2770987"/>
              <a:gd name="connsiteX6" fmla="*/ 1340247 w 3057129"/>
              <a:gd name="connsiteY6" fmla="*/ 1921083 h 2770987"/>
              <a:gd name="connsiteX7" fmla="*/ 2283429 w 3057129"/>
              <a:gd name="connsiteY7" fmla="*/ 977903 h 2770987"/>
              <a:gd name="connsiteX8" fmla="*/ 1340248 w 3057129"/>
              <a:gd name="connsiteY8" fmla="*/ 34722 h 2770987"/>
              <a:gd name="connsiteX9" fmla="*/ 397066 w 3057129"/>
              <a:gd name="connsiteY9" fmla="*/ 977902 h 2770987"/>
              <a:gd name="connsiteX10" fmla="*/ 397067 w 3057129"/>
              <a:gd name="connsiteY10" fmla="*/ 977901 h 2770987"/>
              <a:gd name="connsiteX0" fmla="*/ 876301 w 3210323"/>
              <a:gd name="connsiteY0" fmla="*/ 2692400 h 2796387"/>
              <a:gd name="connsiteX1" fmla="*/ 342900 w 3210323"/>
              <a:gd name="connsiteY1" fmla="*/ 25400 h 2796387"/>
              <a:gd name="connsiteX2" fmla="*/ 2400300 w 3210323"/>
              <a:gd name="connsiteY2" fmla="*/ 25401 h 2796387"/>
              <a:gd name="connsiteX3" fmla="*/ 2669382 w 3210323"/>
              <a:gd name="connsiteY3" fmla="*/ 2351887 h 2796387"/>
              <a:gd name="connsiteX4" fmla="*/ 876301 w 3210323"/>
              <a:gd name="connsiteY4" fmla="*/ 2692400 h 2796387"/>
              <a:gd name="connsiteX5" fmla="*/ 352220 w 3210323"/>
              <a:gd name="connsiteY5" fmla="*/ 977901 h 2796387"/>
              <a:gd name="connsiteX6" fmla="*/ 1295400 w 3210323"/>
              <a:gd name="connsiteY6" fmla="*/ 1921083 h 2796387"/>
              <a:gd name="connsiteX7" fmla="*/ 2238582 w 3210323"/>
              <a:gd name="connsiteY7" fmla="*/ 977903 h 2796387"/>
              <a:gd name="connsiteX8" fmla="*/ 1295401 w 3210323"/>
              <a:gd name="connsiteY8" fmla="*/ 34722 h 2796387"/>
              <a:gd name="connsiteX9" fmla="*/ 352219 w 3210323"/>
              <a:gd name="connsiteY9" fmla="*/ 977902 h 2796387"/>
              <a:gd name="connsiteX10" fmla="*/ 352220 w 3210323"/>
              <a:gd name="connsiteY10" fmla="*/ 977901 h 2796387"/>
              <a:gd name="connsiteX0" fmla="*/ 876301 w 3210323"/>
              <a:gd name="connsiteY0" fmla="*/ 2692400 h 2796387"/>
              <a:gd name="connsiteX1" fmla="*/ 342900 w 3210323"/>
              <a:gd name="connsiteY1" fmla="*/ 25400 h 2796387"/>
              <a:gd name="connsiteX2" fmla="*/ 2400300 w 3210323"/>
              <a:gd name="connsiteY2" fmla="*/ 25401 h 2796387"/>
              <a:gd name="connsiteX3" fmla="*/ 2669382 w 3210323"/>
              <a:gd name="connsiteY3" fmla="*/ 2351887 h 2796387"/>
              <a:gd name="connsiteX4" fmla="*/ 876301 w 3210323"/>
              <a:gd name="connsiteY4" fmla="*/ 2692400 h 2796387"/>
              <a:gd name="connsiteX5" fmla="*/ 352220 w 3210323"/>
              <a:gd name="connsiteY5" fmla="*/ 977901 h 2796387"/>
              <a:gd name="connsiteX6" fmla="*/ 1295400 w 3210323"/>
              <a:gd name="connsiteY6" fmla="*/ 1921083 h 2796387"/>
              <a:gd name="connsiteX7" fmla="*/ 2238582 w 3210323"/>
              <a:gd name="connsiteY7" fmla="*/ 977903 h 2796387"/>
              <a:gd name="connsiteX8" fmla="*/ 1295401 w 3210323"/>
              <a:gd name="connsiteY8" fmla="*/ 34722 h 2796387"/>
              <a:gd name="connsiteX9" fmla="*/ 352219 w 3210323"/>
              <a:gd name="connsiteY9" fmla="*/ 977902 h 2796387"/>
              <a:gd name="connsiteX10" fmla="*/ 352220 w 3210323"/>
              <a:gd name="connsiteY10" fmla="*/ 977901 h 2796387"/>
              <a:gd name="connsiteX0" fmla="*/ 342900 w 3012282"/>
              <a:gd name="connsiteY0" fmla="*/ 1930400 h 2669387"/>
              <a:gd name="connsiteX1" fmla="*/ 342900 w 3012282"/>
              <a:gd name="connsiteY1" fmla="*/ 25400 h 2669387"/>
              <a:gd name="connsiteX2" fmla="*/ 2400300 w 3012282"/>
              <a:gd name="connsiteY2" fmla="*/ 25401 h 2669387"/>
              <a:gd name="connsiteX3" fmla="*/ 2669382 w 3012282"/>
              <a:gd name="connsiteY3" fmla="*/ 2351887 h 2669387"/>
              <a:gd name="connsiteX4" fmla="*/ 342900 w 3012282"/>
              <a:gd name="connsiteY4" fmla="*/ 1930400 h 2669387"/>
              <a:gd name="connsiteX5" fmla="*/ 352220 w 3012282"/>
              <a:gd name="connsiteY5" fmla="*/ 977901 h 2669387"/>
              <a:gd name="connsiteX6" fmla="*/ 1295400 w 3012282"/>
              <a:gd name="connsiteY6" fmla="*/ 1921083 h 2669387"/>
              <a:gd name="connsiteX7" fmla="*/ 2238582 w 3012282"/>
              <a:gd name="connsiteY7" fmla="*/ 977903 h 2669387"/>
              <a:gd name="connsiteX8" fmla="*/ 1295401 w 3012282"/>
              <a:gd name="connsiteY8" fmla="*/ 34722 h 2669387"/>
              <a:gd name="connsiteX9" fmla="*/ 352219 w 3012282"/>
              <a:gd name="connsiteY9" fmla="*/ 977902 h 2669387"/>
              <a:gd name="connsiteX10" fmla="*/ 352220 w 3012282"/>
              <a:gd name="connsiteY10" fmla="*/ 977901 h 2669387"/>
              <a:gd name="connsiteX0" fmla="*/ 114300 w 2783682"/>
              <a:gd name="connsiteY0" fmla="*/ 1930400 h 2669387"/>
              <a:gd name="connsiteX1" fmla="*/ 342900 w 2783682"/>
              <a:gd name="connsiteY1" fmla="*/ 177800 h 2669387"/>
              <a:gd name="connsiteX2" fmla="*/ 2171700 w 2783682"/>
              <a:gd name="connsiteY2" fmla="*/ 25401 h 2669387"/>
              <a:gd name="connsiteX3" fmla="*/ 2440782 w 2783682"/>
              <a:gd name="connsiteY3" fmla="*/ 2351887 h 2669387"/>
              <a:gd name="connsiteX4" fmla="*/ 114300 w 2783682"/>
              <a:gd name="connsiteY4" fmla="*/ 1930400 h 2669387"/>
              <a:gd name="connsiteX5" fmla="*/ 123620 w 2783682"/>
              <a:gd name="connsiteY5" fmla="*/ 977901 h 2669387"/>
              <a:gd name="connsiteX6" fmla="*/ 1066800 w 2783682"/>
              <a:gd name="connsiteY6" fmla="*/ 1921083 h 2669387"/>
              <a:gd name="connsiteX7" fmla="*/ 2009982 w 2783682"/>
              <a:gd name="connsiteY7" fmla="*/ 977903 h 2669387"/>
              <a:gd name="connsiteX8" fmla="*/ 1066801 w 2783682"/>
              <a:gd name="connsiteY8" fmla="*/ 34722 h 2669387"/>
              <a:gd name="connsiteX9" fmla="*/ 123619 w 2783682"/>
              <a:gd name="connsiteY9" fmla="*/ 977902 h 2669387"/>
              <a:gd name="connsiteX10" fmla="*/ 123620 w 2783682"/>
              <a:gd name="connsiteY10" fmla="*/ 977901 h 2669387"/>
              <a:gd name="connsiteX0" fmla="*/ 79289 w 2748671"/>
              <a:gd name="connsiteY0" fmla="*/ 1930400 h 2669387"/>
              <a:gd name="connsiteX1" fmla="*/ 307889 w 2748671"/>
              <a:gd name="connsiteY1" fmla="*/ 177800 h 2669387"/>
              <a:gd name="connsiteX2" fmla="*/ 2136689 w 2748671"/>
              <a:gd name="connsiteY2" fmla="*/ 25401 h 2669387"/>
              <a:gd name="connsiteX3" fmla="*/ 2405771 w 2748671"/>
              <a:gd name="connsiteY3" fmla="*/ 2351887 h 2669387"/>
              <a:gd name="connsiteX4" fmla="*/ 79289 w 2748671"/>
              <a:gd name="connsiteY4" fmla="*/ 1930400 h 2669387"/>
              <a:gd name="connsiteX5" fmla="*/ 88609 w 2748671"/>
              <a:gd name="connsiteY5" fmla="*/ 977901 h 2669387"/>
              <a:gd name="connsiteX6" fmla="*/ 1031789 w 2748671"/>
              <a:gd name="connsiteY6" fmla="*/ 1921083 h 2669387"/>
              <a:gd name="connsiteX7" fmla="*/ 1974971 w 2748671"/>
              <a:gd name="connsiteY7" fmla="*/ 977903 h 2669387"/>
              <a:gd name="connsiteX8" fmla="*/ 1031790 w 2748671"/>
              <a:gd name="connsiteY8" fmla="*/ 34722 h 2669387"/>
              <a:gd name="connsiteX9" fmla="*/ 88608 w 2748671"/>
              <a:gd name="connsiteY9" fmla="*/ 977902 h 2669387"/>
              <a:gd name="connsiteX10" fmla="*/ 88609 w 2748671"/>
              <a:gd name="connsiteY10" fmla="*/ 977901 h 2669387"/>
              <a:gd name="connsiteX0" fmla="*/ 79289 w 2748671"/>
              <a:gd name="connsiteY0" fmla="*/ 1930400 h 2669387"/>
              <a:gd name="connsiteX1" fmla="*/ 79289 w 2748671"/>
              <a:gd name="connsiteY1" fmla="*/ 25400 h 2669387"/>
              <a:gd name="connsiteX2" fmla="*/ 2136689 w 2748671"/>
              <a:gd name="connsiteY2" fmla="*/ 25401 h 2669387"/>
              <a:gd name="connsiteX3" fmla="*/ 2405771 w 2748671"/>
              <a:gd name="connsiteY3" fmla="*/ 2351887 h 2669387"/>
              <a:gd name="connsiteX4" fmla="*/ 79289 w 2748671"/>
              <a:gd name="connsiteY4" fmla="*/ 1930400 h 2669387"/>
              <a:gd name="connsiteX5" fmla="*/ 88609 w 2748671"/>
              <a:gd name="connsiteY5" fmla="*/ 977901 h 2669387"/>
              <a:gd name="connsiteX6" fmla="*/ 1031789 w 2748671"/>
              <a:gd name="connsiteY6" fmla="*/ 1921083 h 2669387"/>
              <a:gd name="connsiteX7" fmla="*/ 1974971 w 2748671"/>
              <a:gd name="connsiteY7" fmla="*/ 977903 h 2669387"/>
              <a:gd name="connsiteX8" fmla="*/ 1031790 w 2748671"/>
              <a:gd name="connsiteY8" fmla="*/ 34722 h 2669387"/>
              <a:gd name="connsiteX9" fmla="*/ 88608 w 2748671"/>
              <a:gd name="connsiteY9" fmla="*/ 977902 h 2669387"/>
              <a:gd name="connsiteX10" fmla="*/ 88609 w 2748671"/>
              <a:gd name="connsiteY10" fmla="*/ 977901 h 2669387"/>
              <a:gd name="connsiteX0" fmla="*/ 79289 w 2905436"/>
              <a:gd name="connsiteY0" fmla="*/ 1930401 h 2669388"/>
              <a:gd name="connsiteX1" fmla="*/ 79289 w 2905436"/>
              <a:gd name="connsiteY1" fmla="*/ 25401 h 2669388"/>
              <a:gd name="connsiteX2" fmla="*/ 2517689 w 2905436"/>
              <a:gd name="connsiteY2" fmla="*/ 25401 h 2669388"/>
              <a:gd name="connsiteX3" fmla="*/ 2405771 w 2905436"/>
              <a:gd name="connsiteY3" fmla="*/ 2351888 h 2669388"/>
              <a:gd name="connsiteX4" fmla="*/ 79289 w 2905436"/>
              <a:gd name="connsiteY4" fmla="*/ 1930401 h 2669388"/>
              <a:gd name="connsiteX5" fmla="*/ 88609 w 2905436"/>
              <a:gd name="connsiteY5" fmla="*/ 977902 h 2669388"/>
              <a:gd name="connsiteX6" fmla="*/ 1031789 w 2905436"/>
              <a:gd name="connsiteY6" fmla="*/ 1921084 h 2669388"/>
              <a:gd name="connsiteX7" fmla="*/ 1974971 w 2905436"/>
              <a:gd name="connsiteY7" fmla="*/ 977904 h 2669388"/>
              <a:gd name="connsiteX8" fmla="*/ 1031790 w 2905436"/>
              <a:gd name="connsiteY8" fmla="*/ 34723 h 2669388"/>
              <a:gd name="connsiteX9" fmla="*/ 88608 w 2905436"/>
              <a:gd name="connsiteY9" fmla="*/ 977903 h 2669388"/>
              <a:gd name="connsiteX10" fmla="*/ 88609 w 2905436"/>
              <a:gd name="connsiteY10" fmla="*/ 977902 h 2669388"/>
              <a:gd name="connsiteX0" fmla="*/ 79289 w 2812171"/>
              <a:gd name="connsiteY0" fmla="*/ 1930401 h 2669388"/>
              <a:gd name="connsiteX1" fmla="*/ 79289 w 2812171"/>
              <a:gd name="connsiteY1" fmla="*/ 25401 h 2669388"/>
              <a:gd name="connsiteX2" fmla="*/ 2517689 w 2812171"/>
              <a:gd name="connsiteY2" fmla="*/ 25401 h 2669388"/>
              <a:gd name="connsiteX3" fmla="*/ 2405771 w 2812171"/>
              <a:gd name="connsiteY3" fmla="*/ 2351888 h 2669388"/>
              <a:gd name="connsiteX4" fmla="*/ 79289 w 2812171"/>
              <a:gd name="connsiteY4" fmla="*/ 1930401 h 2669388"/>
              <a:gd name="connsiteX5" fmla="*/ 88609 w 2812171"/>
              <a:gd name="connsiteY5" fmla="*/ 977902 h 2669388"/>
              <a:gd name="connsiteX6" fmla="*/ 1031789 w 2812171"/>
              <a:gd name="connsiteY6" fmla="*/ 1921084 h 2669388"/>
              <a:gd name="connsiteX7" fmla="*/ 1974971 w 2812171"/>
              <a:gd name="connsiteY7" fmla="*/ 977904 h 2669388"/>
              <a:gd name="connsiteX8" fmla="*/ 1031790 w 2812171"/>
              <a:gd name="connsiteY8" fmla="*/ 34723 h 2669388"/>
              <a:gd name="connsiteX9" fmla="*/ 88608 w 2812171"/>
              <a:gd name="connsiteY9" fmla="*/ 977903 h 2669388"/>
              <a:gd name="connsiteX10" fmla="*/ 88609 w 2812171"/>
              <a:gd name="connsiteY10" fmla="*/ 977902 h 2669388"/>
              <a:gd name="connsiteX0" fmla="*/ 79289 w 2812171"/>
              <a:gd name="connsiteY0" fmla="*/ 1921271 h 2660258"/>
              <a:gd name="connsiteX1" fmla="*/ 79289 w 2812171"/>
              <a:gd name="connsiteY1" fmla="*/ 16271 h 2660258"/>
              <a:gd name="connsiteX2" fmla="*/ 2517689 w 2812171"/>
              <a:gd name="connsiteY2" fmla="*/ 16271 h 2660258"/>
              <a:gd name="connsiteX3" fmla="*/ 2405771 w 2812171"/>
              <a:gd name="connsiteY3" fmla="*/ 2342758 h 2660258"/>
              <a:gd name="connsiteX4" fmla="*/ 79289 w 2812171"/>
              <a:gd name="connsiteY4" fmla="*/ 1921271 h 2660258"/>
              <a:gd name="connsiteX5" fmla="*/ 88609 w 2812171"/>
              <a:gd name="connsiteY5" fmla="*/ 968772 h 2660258"/>
              <a:gd name="connsiteX6" fmla="*/ 1031789 w 2812171"/>
              <a:gd name="connsiteY6" fmla="*/ 1911954 h 2660258"/>
              <a:gd name="connsiteX7" fmla="*/ 1974971 w 2812171"/>
              <a:gd name="connsiteY7" fmla="*/ 968774 h 2660258"/>
              <a:gd name="connsiteX8" fmla="*/ 1031790 w 2812171"/>
              <a:gd name="connsiteY8" fmla="*/ 25593 h 2660258"/>
              <a:gd name="connsiteX9" fmla="*/ 88608 w 2812171"/>
              <a:gd name="connsiteY9" fmla="*/ 968773 h 2660258"/>
              <a:gd name="connsiteX10" fmla="*/ 88609 w 2812171"/>
              <a:gd name="connsiteY10" fmla="*/ 968772 h 2660258"/>
              <a:gd name="connsiteX0" fmla="*/ 79289 w 2812171"/>
              <a:gd name="connsiteY0" fmla="*/ 1921271 h 2660258"/>
              <a:gd name="connsiteX1" fmla="*/ 79289 w 2812171"/>
              <a:gd name="connsiteY1" fmla="*/ 16271 h 2660258"/>
              <a:gd name="connsiteX2" fmla="*/ 2517689 w 2812171"/>
              <a:gd name="connsiteY2" fmla="*/ 16271 h 2660258"/>
              <a:gd name="connsiteX3" fmla="*/ 2405771 w 2812171"/>
              <a:gd name="connsiteY3" fmla="*/ 2342758 h 2660258"/>
              <a:gd name="connsiteX4" fmla="*/ 79289 w 2812171"/>
              <a:gd name="connsiteY4" fmla="*/ 1921271 h 2660258"/>
              <a:gd name="connsiteX5" fmla="*/ 88609 w 2812171"/>
              <a:gd name="connsiteY5" fmla="*/ 968772 h 2660258"/>
              <a:gd name="connsiteX6" fmla="*/ 1031789 w 2812171"/>
              <a:gd name="connsiteY6" fmla="*/ 1911954 h 2660258"/>
              <a:gd name="connsiteX7" fmla="*/ 1974971 w 2812171"/>
              <a:gd name="connsiteY7" fmla="*/ 968774 h 2660258"/>
              <a:gd name="connsiteX8" fmla="*/ 1031790 w 2812171"/>
              <a:gd name="connsiteY8" fmla="*/ 25593 h 2660258"/>
              <a:gd name="connsiteX9" fmla="*/ 88608 w 2812171"/>
              <a:gd name="connsiteY9" fmla="*/ 968773 h 2660258"/>
              <a:gd name="connsiteX10" fmla="*/ 88609 w 2812171"/>
              <a:gd name="connsiteY10" fmla="*/ 968772 h 2660258"/>
              <a:gd name="connsiteX0" fmla="*/ 79289 w 2695489"/>
              <a:gd name="connsiteY0" fmla="*/ 1921271 h 2314971"/>
              <a:gd name="connsiteX1" fmla="*/ 79289 w 2695489"/>
              <a:gd name="connsiteY1" fmla="*/ 16271 h 2314971"/>
              <a:gd name="connsiteX2" fmla="*/ 2517689 w 2695489"/>
              <a:gd name="connsiteY2" fmla="*/ 16271 h 2314971"/>
              <a:gd name="connsiteX3" fmla="*/ 2289089 w 2695489"/>
              <a:gd name="connsiteY3" fmla="*/ 1997471 h 2314971"/>
              <a:gd name="connsiteX4" fmla="*/ 79289 w 2695489"/>
              <a:gd name="connsiteY4" fmla="*/ 1921271 h 2314971"/>
              <a:gd name="connsiteX5" fmla="*/ 88609 w 2695489"/>
              <a:gd name="connsiteY5" fmla="*/ 968772 h 2314971"/>
              <a:gd name="connsiteX6" fmla="*/ 1031789 w 2695489"/>
              <a:gd name="connsiteY6" fmla="*/ 1911954 h 2314971"/>
              <a:gd name="connsiteX7" fmla="*/ 1974971 w 2695489"/>
              <a:gd name="connsiteY7" fmla="*/ 968774 h 2314971"/>
              <a:gd name="connsiteX8" fmla="*/ 1031790 w 2695489"/>
              <a:gd name="connsiteY8" fmla="*/ 25593 h 2314971"/>
              <a:gd name="connsiteX9" fmla="*/ 88608 w 2695489"/>
              <a:gd name="connsiteY9" fmla="*/ 968773 h 2314971"/>
              <a:gd name="connsiteX10" fmla="*/ 88609 w 2695489"/>
              <a:gd name="connsiteY10" fmla="*/ 968772 h 2314971"/>
              <a:gd name="connsiteX0" fmla="*/ 79289 w 2517689"/>
              <a:gd name="connsiteY0" fmla="*/ 1921271 h 2314971"/>
              <a:gd name="connsiteX1" fmla="*/ 79289 w 2517689"/>
              <a:gd name="connsiteY1" fmla="*/ 16271 h 2314971"/>
              <a:gd name="connsiteX2" fmla="*/ 2517689 w 2517689"/>
              <a:gd name="connsiteY2" fmla="*/ 16271 h 2314971"/>
              <a:gd name="connsiteX3" fmla="*/ 2289089 w 2517689"/>
              <a:gd name="connsiteY3" fmla="*/ 1997471 h 2314971"/>
              <a:gd name="connsiteX4" fmla="*/ 79289 w 2517689"/>
              <a:gd name="connsiteY4" fmla="*/ 1921271 h 2314971"/>
              <a:gd name="connsiteX5" fmla="*/ 88609 w 2517689"/>
              <a:gd name="connsiteY5" fmla="*/ 968772 h 2314971"/>
              <a:gd name="connsiteX6" fmla="*/ 1031789 w 2517689"/>
              <a:gd name="connsiteY6" fmla="*/ 1911954 h 2314971"/>
              <a:gd name="connsiteX7" fmla="*/ 1974971 w 2517689"/>
              <a:gd name="connsiteY7" fmla="*/ 968774 h 2314971"/>
              <a:gd name="connsiteX8" fmla="*/ 1031790 w 2517689"/>
              <a:gd name="connsiteY8" fmla="*/ 25593 h 2314971"/>
              <a:gd name="connsiteX9" fmla="*/ 88608 w 2517689"/>
              <a:gd name="connsiteY9" fmla="*/ 968773 h 2314971"/>
              <a:gd name="connsiteX10" fmla="*/ 88609 w 2517689"/>
              <a:gd name="connsiteY10" fmla="*/ 968772 h 2314971"/>
              <a:gd name="connsiteX0" fmla="*/ 478332 w 2812354"/>
              <a:gd name="connsiteY0" fmla="*/ 1921271 h 2314971"/>
              <a:gd name="connsiteX1" fmla="*/ 478332 w 2812354"/>
              <a:gd name="connsiteY1" fmla="*/ 16271 h 2314971"/>
              <a:gd name="connsiteX2" fmla="*/ 2459532 w 2812354"/>
              <a:gd name="connsiteY2" fmla="*/ 16272 h 2314971"/>
              <a:gd name="connsiteX3" fmla="*/ 2688132 w 2812354"/>
              <a:gd name="connsiteY3" fmla="*/ 1997471 h 2314971"/>
              <a:gd name="connsiteX4" fmla="*/ 478332 w 2812354"/>
              <a:gd name="connsiteY4" fmla="*/ 1921271 h 2314971"/>
              <a:gd name="connsiteX5" fmla="*/ 487652 w 2812354"/>
              <a:gd name="connsiteY5" fmla="*/ 968772 h 2314971"/>
              <a:gd name="connsiteX6" fmla="*/ 1430832 w 2812354"/>
              <a:gd name="connsiteY6" fmla="*/ 1911954 h 2314971"/>
              <a:gd name="connsiteX7" fmla="*/ 2374014 w 2812354"/>
              <a:gd name="connsiteY7" fmla="*/ 968774 h 2314971"/>
              <a:gd name="connsiteX8" fmla="*/ 1430833 w 2812354"/>
              <a:gd name="connsiteY8" fmla="*/ 25593 h 2314971"/>
              <a:gd name="connsiteX9" fmla="*/ 487651 w 2812354"/>
              <a:gd name="connsiteY9" fmla="*/ 968773 h 2314971"/>
              <a:gd name="connsiteX10" fmla="*/ 487652 w 2812354"/>
              <a:gd name="connsiteY10" fmla="*/ 968772 h 2314971"/>
              <a:gd name="connsiteX0" fmla="*/ 478332 w 2812354"/>
              <a:gd name="connsiteY0" fmla="*/ 1921271 h 2314972"/>
              <a:gd name="connsiteX1" fmla="*/ 478332 w 2812354"/>
              <a:gd name="connsiteY1" fmla="*/ 16271 h 2314972"/>
              <a:gd name="connsiteX2" fmla="*/ 2459532 w 2812354"/>
              <a:gd name="connsiteY2" fmla="*/ 16272 h 2314972"/>
              <a:gd name="connsiteX3" fmla="*/ 2688132 w 2812354"/>
              <a:gd name="connsiteY3" fmla="*/ 1997472 h 2314972"/>
              <a:gd name="connsiteX4" fmla="*/ 478332 w 2812354"/>
              <a:gd name="connsiteY4" fmla="*/ 1921271 h 2314972"/>
              <a:gd name="connsiteX5" fmla="*/ 487652 w 2812354"/>
              <a:gd name="connsiteY5" fmla="*/ 968772 h 2314972"/>
              <a:gd name="connsiteX6" fmla="*/ 1430832 w 2812354"/>
              <a:gd name="connsiteY6" fmla="*/ 1911954 h 2314972"/>
              <a:gd name="connsiteX7" fmla="*/ 2374014 w 2812354"/>
              <a:gd name="connsiteY7" fmla="*/ 968774 h 2314972"/>
              <a:gd name="connsiteX8" fmla="*/ 1430833 w 2812354"/>
              <a:gd name="connsiteY8" fmla="*/ 25593 h 2314972"/>
              <a:gd name="connsiteX9" fmla="*/ 487651 w 2812354"/>
              <a:gd name="connsiteY9" fmla="*/ 968773 h 2314972"/>
              <a:gd name="connsiteX10" fmla="*/ 487652 w 2812354"/>
              <a:gd name="connsiteY10" fmla="*/ 968772 h 2314972"/>
              <a:gd name="connsiteX0" fmla="*/ 478332 w 2812354"/>
              <a:gd name="connsiteY0" fmla="*/ 1921271 h 1997472"/>
              <a:gd name="connsiteX1" fmla="*/ 478332 w 2812354"/>
              <a:gd name="connsiteY1" fmla="*/ 16271 h 1997472"/>
              <a:gd name="connsiteX2" fmla="*/ 2459532 w 2812354"/>
              <a:gd name="connsiteY2" fmla="*/ 16272 h 1997472"/>
              <a:gd name="connsiteX3" fmla="*/ 2688132 w 2812354"/>
              <a:gd name="connsiteY3" fmla="*/ 1997472 h 1997472"/>
              <a:gd name="connsiteX4" fmla="*/ 478332 w 2812354"/>
              <a:gd name="connsiteY4" fmla="*/ 1921271 h 1997472"/>
              <a:gd name="connsiteX5" fmla="*/ 487652 w 2812354"/>
              <a:gd name="connsiteY5" fmla="*/ 968772 h 1997472"/>
              <a:gd name="connsiteX6" fmla="*/ 1430832 w 2812354"/>
              <a:gd name="connsiteY6" fmla="*/ 1911954 h 1997472"/>
              <a:gd name="connsiteX7" fmla="*/ 2374014 w 2812354"/>
              <a:gd name="connsiteY7" fmla="*/ 968774 h 1997472"/>
              <a:gd name="connsiteX8" fmla="*/ 1430833 w 2812354"/>
              <a:gd name="connsiteY8" fmla="*/ 25593 h 1997472"/>
              <a:gd name="connsiteX9" fmla="*/ 487651 w 2812354"/>
              <a:gd name="connsiteY9" fmla="*/ 968773 h 1997472"/>
              <a:gd name="connsiteX10" fmla="*/ 487652 w 2812354"/>
              <a:gd name="connsiteY10" fmla="*/ 968772 h 1997472"/>
              <a:gd name="connsiteX0" fmla="*/ 478332 w 2812354"/>
              <a:gd name="connsiteY0" fmla="*/ 1921271 h 1997471"/>
              <a:gd name="connsiteX1" fmla="*/ 478332 w 2812354"/>
              <a:gd name="connsiteY1" fmla="*/ 16271 h 1997471"/>
              <a:gd name="connsiteX2" fmla="*/ 2459532 w 2812354"/>
              <a:gd name="connsiteY2" fmla="*/ 16272 h 1997471"/>
              <a:gd name="connsiteX3" fmla="*/ 2459532 w 2812354"/>
              <a:gd name="connsiteY3" fmla="*/ 1997471 h 1997471"/>
              <a:gd name="connsiteX4" fmla="*/ 478332 w 2812354"/>
              <a:gd name="connsiteY4" fmla="*/ 1921271 h 1997471"/>
              <a:gd name="connsiteX5" fmla="*/ 487652 w 2812354"/>
              <a:gd name="connsiteY5" fmla="*/ 968772 h 1997471"/>
              <a:gd name="connsiteX6" fmla="*/ 1430832 w 2812354"/>
              <a:gd name="connsiteY6" fmla="*/ 1911954 h 1997471"/>
              <a:gd name="connsiteX7" fmla="*/ 2374014 w 2812354"/>
              <a:gd name="connsiteY7" fmla="*/ 968774 h 1997471"/>
              <a:gd name="connsiteX8" fmla="*/ 1430833 w 2812354"/>
              <a:gd name="connsiteY8" fmla="*/ 25593 h 1997471"/>
              <a:gd name="connsiteX9" fmla="*/ 487651 w 2812354"/>
              <a:gd name="connsiteY9" fmla="*/ 968773 h 1997471"/>
              <a:gd name="connsiteX10" fmla="*/ 487652 w 2812354"/>
              <a:gd name="connsiteY10" fmla="*/ 968772 h 1997471"/>
              <a:gd name="connsiteX0" fmla="*/ 478332 w 2812354"/>
              <a:gd name="connsiteY0" fmla="*/ 1921271 h 1997471"/>
              <a:gd name="connsiteX1" fmla="*/ 478332 w 2812354"/>
              <a:gd name="connsiteY1" fmla="*/ 16271 h 1997471"/>
              <a:gd name="connsiteX2" fmla="*/ 2459532 w 2812354"/>
              <a:gd name="connsiteY2" fmla="*/ 16272 h 1997471"/>
              <a:gd name="connsiteX3" fmla="*/ 2459532 w 2812354"/>
              <a:gd name="connsiteY3" fmla="*/ 1997471 h 1997471"/>
              <a:gd name="connsiteX4" fmla="*/ 478332 w 2812354"/>
              <a:gd name="connsiteY4" fmla="*/ 1921271 h 1997471"/>
              <a:gd name="connsiteX5" fmla="*/ 487652 w 2812354"/>
              <a:gd name="connsiteY5" fmla="*/ 968772 h 1997471"/>
              <a:gd name="connsiteX6" fmla="*/ 1430832 w 2812354"/>
              <a:gd name="connsiteY6" fmla="*/ 1911954 h 1997471"/>
              <a:gd name="connsiteX7" fmla="*/ 2374014 w 2812354"/>
              <a:gd name="connsiteY7" fmla="*/ 968774 h 1997471"/>
              <a:gd name="connsiteX8" fmla="*/ 1430833 w 2812354"/>
              <a:gd name="connsiteY8" fmla="*/ 25593 h 1997471"/>
              <a:gd name="connsiteX9" fmla="*/ 487651 w 2812354"/>
              <a:gd name="connsiteY9" fmla="*/ 968773 h 1997471"/>
              <a:gd name="connsiteX10" fmla="*/ 487652 w 2812354"/>
              <a:gd name="connsiteY10" fmla="*/ 968772 h 1997471"/>
              <a:gd name="connsiteX0" fmla="*/ 783132 w 3117154"/>
              <a:gd name="connsiteY0" fmla="*/ 2073672 h 2112169"/>
              <a:gd name="connsiteX1" fmla="*/ 478332 w 3117154"/>
              <a:gd name="connsiteY1" fmla="*/ 16271 h 2112169"/>
              <a:gd name="connsiteX2" fmla="*/ 2459532 w 3117154"/>
              <a:gd name="connsiteY2" fmla="*/ 16272 h 2112169"/>
              <a:gd name="connsiteX3" fmla="*/ 2459532 w 3117154"/>
              <a:gd name="connsiteY3" fmla="*/ 1997471 h 2112169"/>
              <a:gd name="connsiteX4" fmla="*/ 783132 w 3117154"/>
              <a:gd name="connsiteY4" fmla="*/ 2073672 h 2112169"/>
              <a:gd name="connsiteX5" fmla="*/ 487652 w 3117154"/>
              <a:gd name="connsiteY5" fmla="*/ 968772 h 2112169"/>
              <a:gd name="connsiteX6" fmla="*/ 1430832 w 3117154"/>
              <a:gd name="connsiteY6" fmla="*/ 1911954 h 2112169"/>
              <a:gd name="connsiteX7" fmla="*/ 2374014 w 3117154"/>
              <a:gd name="connsiteY7" fmla="*/ 968774 h 2112169"/>
              <a:gd name="connsiteX8" fmla="*/ 1430833 w 3117154"/>
              <a:gd name="connsiteY8" fmla="*/ 25593 h 2112169"/>
              <a:gd name="connsiteX9" fmla="*/ 487651 w 3117154"/>
              <a:gd name="connsiteY9" fmla="*/ 968773 h 2112169"/>
              <a:gd name="connsiteX10" fmla="*/ 487652 w 3117154"/>
              <a:gd name="connsiteY10" fmla="*/ 968772 h 2112169"/>
              <a:gd name="connsiteX0" fmla="*/ 783132 w 3117154"/>
              <a:gd name="connsiteY0" fmla="*/ 2073672 h 2112169"/>
              <a:gd name="connsiteX1" fmla="*/ 478332 w 3117154"/>
              <a:gd name="connsiteY1" fmla="*/ 16271 h 2112169"/>
              <a:gd name="connsiteX2" fmla="*/ 2459532 w 3117154"/>
              <a:gd name="connsiteY2" fmla="*/ 16272 h 2112169"/>
              <a:gd name="connsiteX3" fmla="*/ 2459532 w 3117154"/>
              <a:gd name="connsiteY3" fmla="*/ 1997471 h 2112169"/>
              <a:gd name="connsiteX4" fmla="*/ 783132 w 3117154"/>
              <a:gd name="connsiteY4" fmla="*/ 2073672 h 2112169"/>
              <a:gd name="connsiteX5" fmla="*/ 487652 w 3117154"/>
              <a:gd name="connsiteY5" fmla="*/ 968772 h 2112169"/>
              <a:gd name="connsiteX6" fmla="*/ 1430832 w 3117154"/>
              <a:gd name="connsiteY6" fmla="*/ 1911954 h 2112169"/>
              <a:gd name="connsiteX7" fmla="*/ 2374014 w 3117154"/>
              <a:gd name="connsiteY7" fmla="*/ 968774 h 2112169"/>
              <a:gd name="connsiteX8" fmla="*/ 1430833 w 3117154"/>
              <a:gd name="connsiteY8" fmla="*/ 25593 h 2112169"/>
              <a:gd name="connsiteX9" fmla="*/ 487651 w 3117154"/>
              <a:gd name="connsiteY9" fmla="*/ 968773 h 2112169"/>
              <a:gd name="connsiteX10" fmla="*/ 487652 w 3117154"/>
              <a:gd name="connsiteY10" fmla="*/ 968772 h 2112169"/>
              <a:gd name="connsiteX0" fmla="*/ 478332 w 2812354"/>
              <a:gd name="connsiteY0" fmla="*/ 1921272 h 1997471"/>
              <a:gd name="connsiteX1" fmla="*/ 478332 w 2812354"/>
              <a:gd name="connsiteY1" fmla="*/ 16271 h 1997471"/>
              <a:gd name="connsiteX2" fmla="*/ 2459532 w 2812354"/>
              <a:gd name="connsiteY2" fmla="*/ 16272 h 1997471"/>
              <a:gd name="connsiteX3" fmla="*/ 2459532 w 2812354"/>
              <a:gd name="connsiteY3" fmla="*/ 1997471 h 1997471"/>
              <a:gd name="connsiteX4" fmla="*/ 478332 w 2812354"/>
              <a:gd name="connsiteY4" fmla="*/ 1921272 h 1997471"/>
              <a:gd name="connsiteX5" fmla="*/ 487652 w 2812354"/>
              <a:gd name="connsiteY5" fmla="*/ 968772 h 1997471"/>
              <a:gd name="connsiteX6" fmla="*/ 1430832 w 2812354"/>
              <a:gd name="connsiteY6" fmla="*/ 1911954 h 1997471"/>
              <a:gd name="connsiteX7" fmla="*/ 2374014 w 2812354"/>
              <a:gd name="connsiteY7" fmla="*/ 968774 h 1997471"/>
              <a:gd name="connsiteX8" fmla="*/ 1430833 w 2812354"/>
              <a:gd name="connsiteY8" fmla="*/ 25593 h 1997471"/>
              <a:gd name="connsiteX9" fmla="*/ 487651 w 2812354"/>
              <a:gd name="connsiteY9" fmla="*/ 968773 h 1997471"/>
              <a:gd name="connsiteX10" fmla="*/ 487652 w 2812354"/>
              <a:gd name="connsiteY10" fmla="*/ 968772 h 1997471"/>
              <a:gd name="connsiteX0" fmla="*/ 478332 w 2561529"/>
              <a:gd name="connsiteY0" fmla="*/ 1921272 h 1997471"/>
              <a:gd name="connsiteX1" fmla="*/ 478332 w 2561529"/>
              <a:gd name="connsiteY1" fmla="*/ 16271 h 1997471"/>
              <a:gd name="connsiteX2" fmla="*/ 2459532 w 2561529"/>
              <a:gd name="connsiteY2" fmla="*/ 16272 h 1997471"/>
              <a:gd name="connsiteX3" fmla="*/ 2459532 w 2561529"/>
              <a:gd name="connsiteY3" fmla="*/ 1997471 h 1997471"/>
              <a:gd name="connsiteX4" fmla="*/ 478332 w 2561529"/>
              <a:gd name="connsiteY4" fmla="*/ 1921272 h 1997471"/>
              <a:gd name="connsiteX5" fmla="*/ 487652 w 2561529"/>
              <a:gd name="connsiteY5" fmla="*/ 968772 h 1997471"/>
              <a:gd name="connsiteX6" fmla="*/ 1430832 w 2561529"/>
              <a:gd name="connsiteY6" fmla="*/ 1911954 h 1997471"/>
              <a:gd name="connsiteX7" fmla="*/ 2374014 w 2561529"/>
              <a:gd name="connsiteY7" fmla="*/ 968774 h 1997471"/>
              <a:gd name="connsiteX8" fmla="*/ 1430833 w 2561529"/>
              <a:gd name="connsiteY8" fmla="*/ 25593 h 1997471"/>
              <a:gd name="connsiteX9" fmla="*/ 487651 w 2561529"/>
              <a:gd name="connsiteY9" fmla="*/ 968773 h 1997471"/>
              <a:gd name="connsiteX10" fmla="*/ 487652 w 2561529"/>
              <a:gd name="connsiteY10" fmla="*/ 968772 h 1997471"/>
              <a:gd name="connsiteX0" fmla="*/ 478332 w 2561529"/>
              <a:gd name="connsiteY0" fmla="*/ 1971954 h 1982409"/>
              <a:gd name="connsiteX1" fmla="*/ 478332 w 2561529"/>
              <a:gd name="connsiteY1" fmla="*/ 66953 h 1982409"/>
              <a:gd name="connsiteX2" fmla="*/ 2459532 w 2561529"/>
              <a:gd name="connsiteY2" fmla="*/ 66954 h 1982409"/>
              <a:gd name="connsiteX3" fmla="*/ 2459533 w 2561529"/>
              <a:gd name="connsiteY3" fmla="*/ 1971954 h 1982409"/>
              <a:gd name="connsiteX4" fmla="*/ 478332 w 2561529"/>
              <a:gd name="connsiteY4" fmla="*/ 1971954 h 1982409"/>
              <a:gd name="connsiteX5" fmla="*/ 487652 w 2561529"/>
              <a:gd name="connsiteY5" fmla="*/ 1019454 h 1982409"/>
              <a:gd name="connsiteX6" fmla="*/ 1430832 w 2561529"/>
              <a:gd name="connsiteY6" fmla="*/ 1962636 h 1982409"/>
              <a:gd name="connsiteX7" fmla="*/ 2374014 w 2561529"/>
              <a:gd name="connsiteY7" fmla="*/ 1019456 h 1982409"/>
              <a:gd name="connsiteX8" fmla="*/ 1430833 w 2561529"/>
              <a:gd name="connsiteY8" fmla="*/ 76275 h 1982409"/>
              <a:gd name="connsiteX9" fmla="*/ 487651 w 2561529"/>
              <a:gd name="connsiteY9" fmla="*/ 1019455 h 1982409"/>
              <a:gd name="connsiteX10" fmla="*/ 487652 w 2561529"/>
              <a:gd name="connsiteY10" fmla="*/ 1019454 h 1982409"/>
              <a:gd name="connsiteX0" fmla="*/ 478332 w 2561529"/>
              <a:gd name="connsiteY0" fmla="*/ 1921272 h 1997472"/>
              <a:gd name="connsiteX1" fmla="*/ 478332 w 2561529"/>
              <a:gd name="connsiteY1" fmla="*/ 16271 h 1997472"/>
              <a:gd name="connsiteX2" fmla="*/ 2459532 w 2561529"/>
              <a:gd name="connsiteY2" fmla="*/ 16272 h 1997472"/>
              <a:gd name="connsiteX3" fmla="*/ 2459533 w 2561529"/>
              <a:gd name="connsiteY3" fmla="*/ 1997472 h 1997472"/>
              <a:gd name="connsiteX4" fmla="*/ 478332 w 2561529"/>
              <a:gd name="connsiteY4" fmla="*/ 1921272 h 1997472"/>
              <a:gd name="connsiteX5" fmla="*/ 487652 w 2561529"/>
              <a:gd name="connsiteY5" fmla="*/ 968772 h 1997472"/>
              <a:gd name="connsiteX6" fmla="*/ 1430832 w 2561529"/>
              <a:gd name="connsiteY6" fmla="*/ 1911954 h 1997472"/>
              <a:gd name="connsiteX7" fmla="*/ 2374014 w 2561529"/>
              <a:gd name="connsiteY7" fmla="*/ 968774 h 1997472"/>
              <a:gd name="connsiteX8" fmla="*/ 1430833 w 2561529"/>
              <a:gd name="connsiteY8" fmla="*/ 25593 h 1997472"/>
              <a:gd name="connsiteX9" fmla="*/ 487651 w 2561529"/>
              <a:gd name="connsiteY9" fmla="*/ 968773 h 1997472"/>
              <a:gd name="connsiteX10" fmla="*/ 487652 w 2561529"/>
              <a:gd name="connsiteY10" fmla="*/ 968772 h 1997472"/>
              <a:gd name="connsiteX0" fmla="*/ 478332 w 2561529"/>
              <a:gd name="connsiteY0" fmla="*/ 1921272 h 1997472"/>
              <a:gd name="connsiteX1" fmla="*/ 478332 w 2561529"/>
              <a:gd name="connsiteY1" fmla="*/ 16271 h 1997472"/>
              <a:gd name="connsiteX2" fmla="*/ 2459532 w 2561529"/>
              <a:gd name="connsiteY2" fmla="*/ 16272 h 1997472"/>
              <a:gd name="connsiteX3" fmla="*/ 2459533 w 2561529"/>
              <a:gd name="connsiteY3" fmla="*/ 1997472 h 1997472"/>
              <a:gd name="connsiteX4" fmla="*/ 478332 w 2561529"/>
              <a:gd name="connsiteY4" fmla="*/ 1921272 h 1997472"/>
              <a:gd name="connsiteX5" fmla="*/ 487652 w 2561529"/>
              <a:gd name="connsiteY5" fmla="*/ 968772 h 1997472"/>
              <a:gd name="connsiteX6" fmla="*/ 1430832 w 2561529"/>
              <a:gd name="connsiteY6" fmla="*/ 1911954 h 1997472"/>
              <a:gd name="connsiteX7" fmla="*/ 2374014 w 2561529"/>
              <a:gd name="connsiteY7" fmla="*/ 968774 h 1997472"/>
              <a:gd name="connsiteX8" fmla="*/ 1430833 w 2561529"/>
              <a:gd name="connsiteY8" fmla="*/ 25593 h 1997472"/>
              <a:gd name="connsiteX9" fmla="*/ 487651 w 2561529"/>
              <a:gd name="connsiteY9" fmla="*/ 968773 h 1997472"/>
              <a:gd name="connsiteX10" fmla="*/ 487652 w 2561529"/>
              <a:gd name="connsiteY10" fmla="*/ 968772 h 1997472"/>
              <a:gd name="connsiteX0" fmla="*/ 478332 w 2561529"/>
              <a:gd name="connsiteY0" fmla="*/ 1921272 h 1997472"/>
              <a:gd name="connsiteX1" fmla="*/ 478332 w 2561529"/>
              <a:gd name="connsiteY1" fmla="*/ 16271 h 1997472"/>
              <a:gd name="connsiteX2" fmla="*/ 2459532 w 2561529"/>
              <a:gd name="connsiteY2" fmla="*/ 16272 h 1997472"/>
              <a:gd name="connsiteX3" fmla="*/ 2459533 w 2561529"/>
              <a:gd name="connsiteY3" fmla="*/ 1997472 h 1997472"/>
              <a:gd name="connsiteX4" fmla="*/ 478332 w 2561529"/>
              <a:gd name="connsiteY4" fmla="*/ 1921272 h 1997472"/>
              <a:gd name="connsiteX5" fmla="*/ 487652 w 2561529"/>
              <a:gd name="connsiteY5" fmla="*/ 968772 h 1997472"/>
              <a:gd name="connsiteX6" fmla="*/ 1430832 w 2561529"/>
              <a:gd name="connsiteY6" fmla="*/ 1911954 h 1997472"/>
              <a:gd name="connsiteX7" fmla="*/ 2374014 w 2561529"/>
              <a:gd name="connsiteY7" fmla="*/ 968774 h 1997472"/>
              <a:gd name="connsiteX8" fmla="*/ 1430833 w 2561529"/>
              <a:gd name="connsiteY8" fmla="*/ 25593 h 1997472"/>
              <a:gd name="connsiteX9" fmla="*/ 487651 w 2561529"/>
              <a:gd name="connsiteY9" fmla="*/ 968773 h 1997472"/>
              <a:gd name="connsiteX10" fmla="*/ 487652 w 2561529"/>
              <a:gd name="connsiteY10" fmla="*/ 968772 h 1997472"/>
              <a:gd name="connsiteX0" fmla="*/ 478332 w 2561529"/>
              <a:gd name="connsiteY0" fmla="*/ 1921272 h 1997472"/>
              <a:gd name="connsiteX1" fmla="*/ 478332 w 2561529"/>
              <a:gd name="connsiteY1" fmla="*/ 16271 h 1997472"/>
              <a:gd name="connsiteX2" fmla="*/ 2459532 w 2561529"/>
              <a:gd name="connsiteY2" fmla="*/ 16272 h 1997472"/>
              <a:gd name="connsiteX3" fmla="*/ 2459533 w 2561529"/>
              <a:gd name="connsiteY3" fmla="*/ 1997472 h 1997472"/>
              <a:gd name="connsiteX4" fmla="*/ 478332 w 2561529"/>
              <a:gd name="connsiteY4" fmla="*/ 1921272 h 1997472"/>
              <a:gd name="connsiteX5" fmla="*/ 487652 w 2561529"/>
              <a:gd name="connsiteY5" fmla="*/ 968772 h 1997472"/>
              <a:gd name="connsiteX6" fmla="*/ 1430832 w 2561529"/>
              <a:gd name="connsiteY6" fmla="*/ 1911954 h 1997472"/>
              <a:gd name="connsiteX7" fmla="*/ 2374014 w 2561529"/>
              <a:gd name="connsiteY7" fmla="*/ 968774 h 1997472"/>
              <a:gd name="connsiteX8" fmla="*/ 1430833 w 2561529"/>
              <a:gd name="connsiteY8" fmla="*/ 25593 h 1997472"/>
              <a:gd name="connsiteX9" fmla="*/ 487651 w 2561529"/>
              <a:gd name="connsiteY9" fmla="*/ 968773 h 1997472"/>
              <a:gd name="connsiteX10" fmla="*/ 487652 w 2561529"/>
              <a:gd name="connsiteY10" fmla="*/ 968772 h 1997472"/>
              <a:gd name="connsiteX0" fmla="*/ 195477 w 2196835"/>
              <a:gd name="connsiteY0" fmla="*/ 1905001 h 1981201"/>
              <a:gd name="connsiteX1" fmla="*/ 195477 w 2196835"/>
              <a:gd name="connsiteY1" fmla="*/ 0 h 1981201"/>
              <a:gd name="connsiteX2" fmla="*/ 2176677 w 2196835"/>
              <a:gd name="connsiteY2" fmla="*/ 1 h 1981201"/>
              <a:gd name="connsiteX3" fmla="*/ 2176678 w 2196835"/>
              <a:gd name="connsiteY3" fmla="*/ 1981201 h 1981201"/>
              <a:gd name="connsiteX4" fmla="*/ 195477 w 2196835"/>
              <a:gd name="connsiteY4" fmla="*/ 1905001 h 1981201"/>
              <a:gd name="connsiteX5" fmla="*/ 204797 w 2196835"/>
              <a:gd name="connsiteY5" fmla="*/ 952501 h 1981201"/>
              <a:gd name="connsiteX6" fmla="*/ 1147977 w 2196835"/>
              <a:gd name="connsiteY6" fmla="*/ 1895683 h 1981201"/>
              <a:gd name="connsiteX7" fmla="*/ 2091159 w 2196835"/>
              <a:gd name="connsiteY7" fmla="*/ 952503 h 1981201"/>
              <a:gd name="connsiteX8" fmla="*/ 1147978 w 2196835"/>
              <a:gd name="connsiteY8" fmla="*/ 9322 h 1981201"/>
              <a:gd name="connsiteX9" fmla="*/ 204796 w 2196835"/>
              <a:gd name="connsiteY9" fmla="*/ 952502 h 1981201"/>
              <a:gd name="connsiteX10" fmla="*/ 204797 w 2196835"/>
              <a:gd name="connsiteY10" fmla="*/ 952501 h 1981201"/>
              <a:gd name="connsiteX0" fmla="*/ 195477 w 2196835"/>
              <a:gd name="connsiteY0" fmla="*/ 1905001 h 1981201"/>
              <a:gd name="connsiteX1" fmla="*/ 195477 w 2196835"/>
              <a:gd name="connsiteY1" fmla="*/ 0 h 1981201"/>
              <a:gd name="connsiteX2" fmla="*/ 2176677 w 2196835"/>
              <a:gd name="connsiteY2" fmla="*/ 1 h 1981201"/>
              <a:gd name="connsiteX3" fmla="*/ 2176678 w 2196835"/>
              <a:gd name="connsiteY3" fmla="*/ 1981201 h 1981201"/>
              <a:gd name="connsiteX4" fmla="*/ 195477 w 2196835"/>
              <a:gd name="connsiteY4" fmla="*/ 1905001 h 1981201"/>
              <a:gd name="connsiteX5" fmla="*/ 204797 w 2196835"/>
              <a:gd name="connsiteY5" fmla="*/ 952501 h 1981201"/>
              <a:gd name="connsiteX6" fmla="*/ 1147977 w 2196835"/>
              <a:gd name="connsiteY6" fmla="*/ 1895683 h 1981201"/>
              <a:gd name="connsiteX7" fmla="*/ 2091159 w 2196835"/>
              <a:gd name="connsiteY7" fmla="*/ 952503 h 1981201"/>
              <a:gd name="connsiteX8" fmla="*/ 1147978 w 2196835"/>
              <a:gd name="connsiteY8" fmla="*/ 9322 h 1981201"/>
              <a:gd name="connsiteX9" fmla="*/ 204796 w 2196835"/>
              <a:gd name="connsiteY9" fmla="*/ 952502 h 1981201"/>
              <a:gd name="connsiteX10" fmla="*/ 204797 w 2196835"/>
              <a:gd name="connsiteY10" fmla="*/ 952501 h 1981201"/>
              <a:gd name="connsiteX0" fmla="*/ 195477 w 2196835"/>
              <a:gd name="connsiteY0" fmla="*/ 1905001 h 1981201"/>
              <a:gd name="connsiteX1" fmla="*/ 195477 w 2196835"/>
              <a:gd name="connsiteY1" fmla="*/ 0 h 1981201"/>
              <a:gd name="connsiteX2" fmla="*/ 2176677 w 2196835"/>
              <a:gd name="connsiteY2" fmla="*/ 1 h 1981201"/>
              <a:gd name="connsiteX3" fmla="*/ 2176678 w 2196835"/>
              <a:gd name="connsiteY3" fmla="*/ 1981201 h 1981201"/>
              <a:gd name="connsiteX4" fmla="*/ 195477 w 2196835"/>
              <a:gd name="connsiteY4" fmla="*/ 1905001 h 1981201"/>
              <a:gd name="connsiteX5" fmla="*/ 204797 w 2196835"/>
              <a:gd name="connsiteY5" fmla="*/ 952501 h 1981201"/>
              <a:gd name="connsiteX6" fmla="*/ 1147977 w 2196835"/>
              <a:gd name="connsiteY6" fmla="*/ 1895683 h 1981201"/>
              <a:gd name="connsiteX7" fmla="*/ 2091159 w 2196835"/>
              <a:gd name="connsiteY7" fmla="*/ 952503 h 1981201"/>
              <a:gd name="connsiteX8" fmla="*/ 1147978 w 2196835"/>
              <a:gd name="connsiteY8" fmla="*/ 9322 h 1981201"/>
              <a:gd name="connsiteX9" fmla="*/ 204796 w 2196835"/>
              <a:gd name="connsiteY9" fmla="*/ 952502 h 1981201"/>
              <a:gd name="connsiteX10" fmla="*/ 204797 w 2196835"/>
              <a:gd name="connsiteY10" fmla="*/ 952501 h 1981201"/>
              <a:gd name="connsiteX0" fmla="*/ 195477 w 2196835"/>
              <a:gd name="connsiteY0" fmla="*/ 1905001 h 1981201"/>
              <a:gd name="connsiteX1" fmla="*/ 195477 w 2196835"/>
              <a:gd name="connsiteY1" fmla="*/ 0 h 1981201"/>
              <a:gd name="connsiteX2" fmla="*/ 2176677 w 2196835"/>
              <a:gd name="connsiteY2" fmla="*/ 1 h 1981201"/>
              <a:gd name="connsiteX3" fmla="*/ 2176678 w 2196835"/>
              <a:gd name="connsiteY3" fmla="*/ 1981201 h 1981201"/>
              <a:gd name="connsiteX4" fmla="*/ 195477 w 2196835"/>
              <a:gd name="connsiteY4" fmla="*/ 1905001 h 1981201"/>
              <a:gd name="connsiteX5" fmla="*/ 204797 w 2196835"/>
              <a:gd name="connsiteY5" fmla="*/ 952501 h 1981201"/>
              <a:gd name="connsiteX6" fmla="*/ 1147977 w 2196835"/>
              <a:gd name="connsiteY6" fmla="*/ 1895683 h 1981201"/>
              <a:gd name="connsiteX7" fmla="*/ 2091159 w 2196835"/>
              <a:gd name="connsiteY7" fmla="*/ 952503 h 1981201"/>
              <a:gd name="connsiteX8" fmla="*/ 1147978 w 2196835"/>
              <a:gd name="connsiteY8" fmla="*/ 9322 h 1981201"/>
              <a:gd name="connsiteX9" fmla="*/ 204796 w 2196835"/>
              <a:gd name="connsiteY9" fmla="*/ 952502 h 1981201"/>
              <a:gd name="connsiteX10" fmla="*/ 204797 w 2196835"/>
              <a:gd name="connsiteY10" fmla="*/ 952501 h 1981201"/>
              <a:gd name="connsiteX0" fmla="*/ 18911 w 2020269"/>
              <a:gd name="connsiteY0" fmla="*/ 1905001 h 1981201"/>
              <a:gd name="connsiteX1" fmla="*/ 18911 w 2020269"/>
              <a:gd name="connsiteY1" fmla="*/ 0 h 1981201"/>
              <a:gd name="connsiteX2" fmla="*/ 2000111 w 2020269"/>
              <a:gd name="connsiteY2" fmla="*/ 1 h 1981201"/>
              <a:gd name="connsiteX3" fmla="*/ 2000112 w 2020269"/>
              <a:gd name="connsiteY3" fmla="*/ 1981201 h 1981201"/>
              <a:gd name="connsiteX4" fmla="*/ 18911 w 2020269"/>
              <a:gd name="connsiteY4" fmla="*/ 1905001 h 1981201"/>
              <a:gd name="connsiteX5" fmla="*/ 28231 w 2020269"/>
              <a:gd name="connsiteY5" fmla="*/ 952501 h 1981201"/>
              <a:gd name="connsiteX6" fmla="*/ 971411 w 2020269"/>
              <a:gd name="connsiteY6" fmla="*/ 1895683 h 1981201"/>
              <a:gd name="connsiteX7" fmla="*/ 1914593 w 2020269"/>
              <a:gd name="connsiteY7" fmla="*/ 952503 h 1981201"/>
              <a:gd name="connsiteX8" fmla="*/ 971412 w 2020269"/>
              <a:gd name="connsiteY8" fmla="*/ 9322 h 1981201"/>
              <a:gd name="connsiteX9" fmla="*/ 28230 w 2020269"/>
              <a:gd name="connsiteY9" fmla="*/ 952502 h 1981201"/>
              <a:gd name="connsiteX10" fmla="*/ 28231 w 2020269"/>
              <a:gd name="connsiteY10" fmla="*/ 952501 h 1981201"/>
              <a:gd name="connsiteX0" fmla="*/ 22536 w 2020269"/>
              <a:gd name="connsiteY0" fmla="*/ 1997731 h 1997731"/>
              <a:gd name="connsiteX1" fmla="*/ 18911 w 2020269"/>
              <a:gd name="connsiteY1" fmla="*/ 0 h 1997731"/>
              <a:gd name="connsiteX2" fmla="*/ 2000111 w 2020269"/>
              <a:gd name="connsiteY2" fmla="*/ 1 h 1997731"/>
              <a:gd name="connsiteX3" fmla="*/ 2000112 w 2020269"/>
              <a:gd name="connsiteY3" fmla="*/ 1981201 h 1997731"/>
              <a:gd name="connsiteX4" fmla="*/ 22536 w 2020269"/>
              <a:gd name="connsiteY4" fmla="*/ 1997731 h 1997731"/>
              <a:gd name="connsiteX5" fmla="*/ 28231 w 2020269"/>
              <a:gd name="connsiteY5" fmla="*/ 952501 h 1997731"/>
              <a:gd name="connsiteX6" fmla="*/ 971411 w 2020269"/>
              <a:gd name="connsiteY6" fmla="*/ 1895683 h 1997731"/>
              <a:gd name="connsiteX7" fmla="*/ 1914593 w 2020269"/>
              <a:gd name="connsiteY7" fmla="*/ 952503 h 1997731"/>
              <a:gd name="connsiteX8" fmla="*/ 971412 w 2020269"/>
              <a:gd name="connsiteY8" fmla="*/ 9322 h 1997731"/>
              <a:gd name="connsiteX9" fmla="*/ 28230 w 2020269"/>
              <a:gd name="connsiteY9" fmla="*/ 952502 h 1997731"/>
              <a:gd name="connsiteX10" fmla="*/ 28231 w 2020269"/>
              <a:gd name="connsiteY10" fmla="*/ 952501 h 1997731"/>
              <a:gd name="connsiteX0" fmla="*/ 22536 w 2020269"/>
              <a:gd name="connsiteY0" fmla="*/ 1997731 h 1997731"/>
              <a:gd name="connsiteX1" fmla="*/ 18911 w 2020269"/>
              <a:gd name="connsiteY1" fmla="*/ 0 h 1997731"/>
              <a:gd name="connsiteX2" fmla="*/ 2000111 w 2020269"/>
              <a:gd name="connsiteY2" fmla="*/ 1 h 1997731"/>
              <a:gd name="connsiteX3" fmla="*/ 2000112 w 2020269"/>
              <a:gd name="connsiteY3" fmla="*/ 1981201 h 1997731"/>
              <a:gd name="connsiteX4" fmla="*/ 22536 w 2020269"/>
              <a:gd name="connsiteY4" fmla="*/ 1997731 h 1997731"/>
              <a:gd name="connsiteX5" fmla="*/ 28231 w 2020269"/>
              <a:gd name="connsiteY5" fmla="*/ 952501 h 1997731"/>
              <a:gd name="connsiteX6" fmla="*/ 971411 w 2020269"/>
              <a:gd name="connsiteY6" fmla="*/ 1895683 h 1997731"/>
              <a:gd name="connsiteX7" fmla="*/ 1914593 w 2020269"/>
              <a:gd name="connsiteY7" fmla="*/ 952503 h 1997731"/>
              <a:gd name="connsiteX8" fmla="*/ 971412 w 2020269"/>
              <a:gd name="connsiteY8" fmla="*/ 9322 h 1997731"/>
              <a:gd name="connsiteX9" fmla="*/ 28230 w 2020269"/>
              <a:gd name="connsiteY9" fmla="*/ 952502 h 1997731"/>
              <a:gd name="connsiteX10" fmla="*/ 28231 w 2020269"/>
              <a:gd name="connsiteY10" fmla="*/ 952501 h 1997731"/>
              <a:gd name="connsiteX0" fmla="*/ 22536 w 2020269"/>
              <a:gd name="connsiteY0" fmla="*/ 1997731 h 1997731"/>
              <a:gd name="connsiteX1" fmla="*/ 18911 w 2020269"/>
              <a:gd name="connsiteY1" fmla="*/ 0 h 1997731"/>
              <a:gd name="connsiteX2" fmla="*/ 2000111 w 2020269"/>
              <a:gd name="connsiteY2" fmla="*/ 1 h 1997731"/>
              <a:gd name="connsiteX3" fmla="*/ 2000112 w 2020269"/>
              <a:gd name="connsiteY3" fmla="*/ 1981201 h 1997731"/>
              <a:gd name="connsiteX4" fmla="*/ 22536 w 2020269"/>
              <a:gd name="connsiteY4" fmla="*/ 1997731 h 1997731"/>
              <a:gd name="connsiteX5" fmla="*/ 28231 w 2020269"/>
              <a:gd name="connsiteY5" fmla="*/ 952501 h 1997731"/>
              <a:gd name="connsiteX6" fmla="*/ 971411 w 2020269"/>
              <a:gd name="connsiteY6" fmla="*/ 1895683 h 1997731"/>
              <a:gd name="connsiteX7" fmla="*/ 1914593 w 2020269"/>
              <a:gd name="connsiteY7" fmla="*/ 952503 h 1997731"/>
              <a:gd name="connsiteX8" fmla="*/ 971412 w 2020269"/>
              <a:gd name="connsiteY8" fmla="*/ 9322 h 1997731"/>
              <a:gd name="connsiteX9" fmla="*/ 28230 w 2020269"/>
              <a:gd name="connsiteY9" fmla="*/ 952502 h 1997731"/>
              <a:gd name="connsiteX10" fmla="*/ 28231 w 2020269"/>
              <a:gd name="connsiteY10" fmla="*/ 952501 h 1997731"/>
              <a:gd name="connsiteX0" fmla="*/ 22536 w 2020269"/>
              <a:gd name="connsiteY0" fmla="*/ 2068442 h 2068442"/>
              <a:gd name="connsiteX1" fmla="*/ 18911 w 2020269"/>
              <a:gd name="connsiteY1" fmla="*/ 70711 h 2068442"/>
              <a:gd name="connsiteX2" fmla="*/ 2000111 w 2020269"/>
              <a:gd name="connsiteY2" fmla="*/ 70712 h 2068442"/>
              <a:gd name="connsiteX3" fmla="*/ 2000112 w 2020269"/>
              <a:gd name="connsiteY3" fmla="*/ 2051912 h 2068442"/>
              <a:gd name="connsiteX4" fmla="*/ 22536 w 2020269"/>
              <a:gd name="connsiteY4" fmla="*/ 2068442 h 2068442"/>
              <a:gd name="connsiteX5" fmla="*/ 28231 w 2020269"/>
              <a:gd name="connsiteY5" fmla="*/ 1023212 h 2068442"/>
              <a:gd name="connsiteX6" fmla="*/ 971411 w 2020269"/>
              <a:gd name="connsiteY6" fmla="*/ 1966394 h 2068442"/>
              <a:gd name="connsiteX7" fmla="*/ 1914593 w 2020269"/>
              <a:gd name="connsiteY7" fmla="*/ 1023214 h 2068442"/>
              <a:gd name="connsiteX8" fmla="*/ 971412 w 2020269"/>
              <a:gd name="connsiteY8" fmla="*/ 80033 h 2068442"/>
              <a:gd name="connsiteX9" fmla="*/ 28230 w 2020269"/>
              <a:gd name="connsiteY9" fmla="*/ 1023213 h 2068442"/>
              <a:gd name="connsiteX10" fmla="*/ 28231 w 2020269"/>
              <a:gd name="connsiteY10" fmla="*/ 1023212 h 2068442"/>
              <a:gd name="connsiteX0" fmla="*/ 22536 w 2020269"/>
              <a:gd name="connsiteY0" fmla="*/ 1997731 h 1997731"/>
              <a:gd name="connsiteX1" fmla="*/ 18911 w 2020269"/>
              <a:gd name="connsiteY1" fmla="*/ 0 h 1997731"/>
              <a:gd name="connsiteX2" fmla="*/ 2000111 w 2020269"/>
              <a:gd name="connsiteY2" fmla="*/ 1 h 1997731"/>
              <a:gd name="connsiteX3" fmla="*/ 2000112 w 2020269"/>
              <a:gd name="connsiteY3" fmla="*/ 1981201 h 1997731"/>
              <a:gd name="connsiteX4" fmla="*/ 22536 w 2020269"/>
              <a:gd name="connsiteY4" fmla="*/ 1997731 h 1997731"/>
              <a:gd name="connsiteX5" fmla="*/ 28231 w 2020269"/>
              <a:gd name="connsiteY5" fmla="*/ 952501 h 1997731"/>
              <a:gd name="connsiteX6" fmla="*/ 971411 w 2020269"/>
              <a:gd name="connsiteY6" fmla="*/ 1895683 h 1997731"/>
              <a:gd name="connsiteX7" fmla="*/ 1914593 w 2020269"/>
              <a:gd name="connsiteY7" fmla="*/ 952503 h 1997731"/>
              <a:gd name="connsiteX8" fmla="*/ 971412 w 2020269"/>
              <a:gd name="connsiteY8" fmla="*/ 9322 h 1997731"/>
              <a:gd name="connsiteX9" fmla="*/ 28230 w 2020269"/>
              <a:gd name="connsiteY9" fmla="*/ 952502 h 1997731"/>
              <a:gd name="connsiteX10" fmla="*/ 28231 w 2020269"/>
              <a:gd name="connsiteY10" fmla="*/ 952501 h 1997731"/>
              <a:gd name="connsiteX0" fmla="*/ 22536 w 2020269"/>
              <a:gd name="connsiteY0" fmla="*/ 1997731 h 1997731"/>
              <a:gd name="connsiteX1" fmla="*/ 18911 w 2020269"/>
              <a:gd name="connsiteY1" fmla="*/ 0 h 1997731"/>
              <a:gd name="connsiteX2" fmla="*/ 2000111 w 2020269"/>
              <a:gd name="connsiteY2" fmla="*/ 1 h 1997731"/>
              <a:gd name="connsiteX3" fmla="*/ 2000112 w 2020269"/>
              <a:gd name="connsiteY3" fmla="*/ 1981201 h 1997731"/>
              <a:gd name="connsiteX4" fmla="*/ 22536 w 2020269"/>
              <a:gd name="connsiteY4" fmla="*/ 1997731 h 1997731"/>
              <a:gd name="connsiteX5" fmla="*/ 28231 w 2020269"/>
              <a:gd name="connsiteY5" fmla="*/ 952501 h 1997731"/>
              <a:gd name="connsiteX6" fmla="*/ 971411 w 2020269"/>
              <a:gd name="connsiteY6" fmla="*/ 1895683 h 1997731"/>
              <a:gd name="connsiteX7" fmla="*/ 1914593 w 2020269"/>
              <a:gd name="connsiteY7" fmla="*/ 952503 h 1997731"/>
              <a:gd name="connsiteX8" fmla="*/ 971412 w 2020269"/>
              <a:gd name="connsiteY8" fmla="*/ 9322 h 1997731"/>
              <a:gd name="connsiteX9" fmla="*/ 28230 w 2020269"/>
              <a:gd name="connsiteY9" fmla="*/ 952502 h 1997731"/>
              <a:gd name="connsiteX10" fmla="*/ 28231 w 2020269"/>
              <a:gd name="connsiteY10" fmla="*/ 952501 h 1997731"/>
              <a:gd name="connsiteX0" fmla="*/ 22536 w 2020269"/>
              <a:gd name="connsiteY0" fmla="*/ 1997731 h 1997731"/>
              <a:gd name="connsiteX1" fmla="*/ 18911 w 2020269"/>
              <a:gd name="connsiteY1" fmla="*/ 0 h 1997731"/>
              <a:gd name="connsiteX2" fmla="*/ 2000111 w 2020269"/>
              <a:gd name="connsiteY2" fmla="*/ 1 h 1997731"/>
              <a:gd name="connsiteX3" fmla="*/ 2000112 w 2020269"/>
              <a:gd name="connsiteY3" fmla="*/ 1981201 h 1997731"/>
              <a:gd name="connsiteX4" fmla="*/ 22536 w 2020269"/>
              <a:gd name="connsiteY4" fmla="*/ 1997731 h 1997731"/>
              <a:gd name="connsiteX5" fmla="*/ 28231 w 2020269"/>
              <a:gd name="connsiteY5" fmla="*/ 952501 h 1997731"/>
              <a:gd name="connsiteX6" fmla="*/ 971411 w 2020269"/>
              <a:gd name="connsiteY6" fmla="*/ 1895683 h 1997731"/>
              <a:gd name="connsiteX7" fmla="*/ 1914593 w 2020269"/>
              <a:gd name="connsiteY7" fmla="*/ 952503 h 1997731"/>
              <a:gd name="connsiteX8" fmla="*/ 971412 w 2020269"/>
              <a:gd name="connsiteY8" fmla="*/ 9322 h 1997731"/>
              <a:gd name="connsiteX9" fmla="*/ 28230 w 2020269"/>
              <a:gd name="connsiteY9" fmla="*/ 952502 h 1997731"/>
              <a:gd name="connsiteX10" fmla="*/ 28231 w 2020269"/>
              <a:gd name="connsiteY10" fmla="*/ 952501 h 199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0269" h="1997731">
                <a:moveTo>
                  <a:pt x="22536" y="1997731"/>
                </a:moveTo>
                <a:cubicBezTo>
                  <a:pt x="7891" y="1039742"/>
                  <a:pt x="0" y="953508"/>
                  <a:pt x="18911" y="0"/>
                </a:cubicBezTo>
                <a:lnTo>
                  <a:pt x="2000111" y="1"/>
                </a:lnTo>
                <a:cubicBezTo>
                  <a:pt x="2020269" y="995520"/>
                  <a:pt x="2012101" y="816967"/>
                  <a:pt x="2000112" y="1981201"/>
                </a:cubicBezTo>
                <a:lnTo>
                  <a:pt x="22536" y="1997731"/>
                </a:lnTo>
                <a:close/>
                <a:moveTo>
                  <a:pt x="28231" y="952501"/>
                </a:moveTo>
                <a:cubicBezTo>
                  <a:pt x="85177" y="1387216"/>
                  <a:pt x="450506" y="1895682"/>
                  <a:pt x="971411" y="1895683"/>
                </a:cubicBezTo>
                <a:cubicBezTo>
                  <a:pt x="1492315" y="1895683"/>
                  <a:pt x="1914592" y="1473407"/>
                  <a:pt x="1914593" y="952503"/>
                </a:cubicBezTo>
                <a:cubicBezTo>
                  <a:pt x="1914593" y="431599"/>
                  <a:pt x="1492316" y="9322"/>
                  <a:pt x="971412" y="9322"/>
                </a:cubicBezTo>
                <a:cubicBezTo>
                  <a:pt x="532081" y="3165"/>
                  <a:pt x="28231" y="431597"/>
                  <a:pt x="28230" y="952502"/>
                </a:cubicBezTo>
                <a:lnTo>
                  <a:pt x="28231" y="952501"/>
                </a:lnTo>
                <a:close/>
              </a:path>
            </a:pathLst>
          </a:custGeom>
          <a:solidFill>
            <a:srgbClr val="000A42"/>
          </a:solidFill>
          <a:ln>
            <a:noFill/>
          </a:ln>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anchor="ctr"/>
          <a:lstStyle/>
          <a:p>
            <a:pPr algn="ctr" eaLnBrk="1" fontAlgn="auto" hangingPunct="1">
              <a:spcBef>
                <a:spcPts val="0"/>
              </a:spcBef>
              <a:spcAft>
                <a:spcPts val="0"/>
              </a:spcAft>
              <a:defRPr/>
            </a:pPr>
            <a:endParaRPr lang="en-US" sz="24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5294" r:id="rId1"/>
    <p:sldLayoutId id="2147485295" r:id="rId2"/>
    <p:sldLayoutId id="2147485296" r:id="rId3"/>
    <p:sldLayoutId id="2147485297" r:id="rId4"/>
    <p:sldLayoutId id="2147485298" r:id="rId5"/>
  </p:sldLayoutIdLst>
  <p:hf hdr="0" ftr="0" dt="0"/>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5900">
          <a:solidFill>
            <a:schemeClr val="tx1"/>
          </a:solidFill>
          <a:latin typeface="Gill Sans MT" pitchFamily="34" charset="0"/>
        </a:defRPr>
      </a:lvl2pPr>
      <a:lvl3pPr algn="ctr" rtl="0" eaLnBrk="0" fontAlgn="base" hangingPunct="0">
        <a:spcBef>
          <a:spcPct val="0"/>
        </a:spcBef>
        <a:spcAft>
          <a:spcPct val="0"/>
        </a:spcAft>
        <a:defRPr sz="5900">
          <a:solidFill>
            <a:schemeClr val="tx1"/>
          </a:solidFill>
          <a:latin typeface="Gill Sans MT" pitchFamily="34" charset="0"/>
        </a:defRPr>
      </a:lvl3pPr>
      <a:lvl4pPr algn="ctr" rtl="0" eaLnBrk="0" fontAlgn="base" hangingPunct="0">
        <a:spcBef>
          <a:spcPct val="0"/>
        </a:spcBef>
        <a:spcAft>
          <a:spcPct val="0"/>
        </a:spcAft>
        <a:defRPr sz="5900">
          <a:solidFill>
            <a:schemeClr val="tx1"/>
          </a:solidFill>
          <a:latin typeface="Gill Sans MT" pitchFamily="34" charset="0"/>
        </a:defRPr>
      </a:lvl4pPr>
      <a:lvl5pPr algn="ctr" rtl="0" eaLnBrk="0" fontAlgn="base" hangingPunct="0">
        <a:spcBef>
          <a:spcPct val="0"/>
        </a:spcBef>
        <a:spcAft>
          <a:spcPct val="0"/>
        </a:spcAft>
        <a:defRPr sz="5900">
          <a:solidFill>
            <a:schemeClr val="tx1"/>
          </a:solidFill>
          <a:latin typeface="Gill Sans MT" pitchFamily="34" charset="0"/>
        </a:defRPr>
      </a:lvl5pPr>
      <a:lvl6pPr marL="608685" algn="ctr" rtl="0" fontAlgn="base">
        <a:spcBef>
          <a:spcPct val="0"/>
        </a:spcBef>
        <a:spcAft>
          <a:spcPct val="0"/>
        </a:spcAft>
        <a:defRPr sz="5900">
          <a:solidFill>
            <a:schemeClr val="tx1"/>
          </a:solidFill>
          <a:latin typeface="Gill Sans MT" pitchFamily="34" charset="0"/>
        </a:defRPr>
      </a:lvl6pPr>
      <a:lvl7pPr marL="1217369" algn="ctr" rtl="0" fontAlgn="base">
        <a:spcBef>
          <a:spcPct val="0"/>
        </a:spcBef>
        <a:spcAft>
          <a:spcPct val="0"/>
        </a:spcAft>
        <a:defRPr sz="5900">
          <a:solidFill>
            <a:schemeClr val="tx1"/>
          </a:solidFill>
          <a:latin typeface="Gill Sans MT" pitchFamily="34" charset="0"/>
        </a:defRPr>
      </a:lvl7pPr>
      <a:lvl8pPr marL="1826051" algn="ctr" rtl="0" fontAlgn="base">
        <a:spcBef>
          <a:spcPct val="0"/>
        </a:spcBef>
        <a:spcAft>
          <a:spcPct val="0"/>
        </a:spcAft>
        <a:defRPr sz="5900">
          <a:solidFill>
            <a:schemeClr val="tx1"/>
          </a:solidFill>
          <a:latin typeface="Gill Sans MT" pitchFamily="34" charset="0"/>
        </a:defRPr>
      </a:lvl8pPr>
      <a:lvl9pPr marL="2434736" algn="ctr" rtl="0" fontAlgn="base">
        <a:spcBef>
          <a:spcPct val="0"/>
        </a:spcBef>
        <a:spcAft>
          <a:spcPct val="0"/>
        </a:spcAft>
        <a:defRPr sz="5900">
          <a:solidFill>
            <a:schemeClr val="tx1"/>
          </a:solidFill>
          <a:latin typeface="Gill Sans MT" pitchFamily="34" charset="0"/>
        </a:defRPr>
      </a:lvl9pPr>
    </p:titleStyle>
    <p:bodyStyle>
      <a:lvl1pPr marL="456513" indent="-456513" algn="l" rtl="0" eaLnBrk="0" fontAlgn="base" hangingPunct="0">
        <a:spcBef>
          <a:spcPct val="20000"/>
        </a:spcBef>
        <a:spcAft>
          <a:spcPct val="0"/>
        </a:spcAft>
        <a:buFont typeface="Arial" pitchFamily="34" charset="0"/>
        <a:buChar char="•"/>
        <a:defRPr sz="4300" kern="1200">
          <a:solidFill>
            <a:schemeClr val="tx1"/>
          </a:solidFill>
          <a:latin typeface="+mn-lt"/>
          <a:ea typeface="+mn-ea"/>
          <a:cs typeface="+mn-cs"/>
        </a:defRPr>
      </a:lvl1pPr>
      <a:lvl2pPr marL="989112" indent="-380427" algn="l"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2pPr>
      <a:lvl3pPr marL="1521710" indent="-30434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3pPr>
      <a:lvl4pPr marL="2130391" indent="-304340"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4pPr>
      <a:lvl5pPr marL="2739078" indent="-304340"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5pPr>
      <a:lvl6pPr marL="3347764" indent="-304340" algn="l" defTabSz="121736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446" indent="-304340" algn="l" defTabSz="121736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5131" indent="-304340" algn="l" defTabSz="121736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816" indent="-304340" algn="l" defTabSz="121736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369" rtl="0" eaLnBrk="1" latinLnBrk="0" hangingPunct="1">
        <a:defRPr sz="2400" kern="1200">
          <a:solidFill>
            <a:schemeClr val="tx1"/>
          </a:solidFill>
          <a:latin typeface="+mn-lt"/>
          <a:ea typeface="+mn-ea"/>
          <a:cs typeface="+mn-cs"/>
        </a:defRPr>
      </a:lvl1pPr>
      <a:lvl2pPr marL="608685" algn="l" defTabSz="1217369" rtl="0" eaLnBrk="1" latinLnBrk="0" hangingPunct="1">
        <a:defRPr sz="2400" kern="1200">
          <a:solidFill>
            <a:schemeClr val="tx1"/>
          </a:solidFill>
          <a:latin typeface="+mn-lt"/>
          <a:ea typeface="+mn-ea"/>
          <a:cs typeface="+mn-cs"/>
        </a:defRPr>
      </a:lvl2pPr>
      <a:lvl3pPr marL="1217369" algn="l" defTabSz="1217369" rtl="0" eaLnBrk="1" latinLnBrk="0" hangingPunct="1">
        <a:defRPr sz="2400" kern="1200">
          <a:solidFill>
            <a:schemeClr val="tx1"/>
          </a:solidFill>
          <a:latin typeface="+mn-lt"/>
          <a:ea typeface="+mn-ea"/>
          <a:cs typeface="+mn-cs"/>
        </a:defRPr>
      </a:lvl3pPr>
      <a:lvl4pPr marL="1826051" algn="l" defTabSz="1217369" rtl="0" eaLnBrk="1" latinLnBrk="0" hangingPunct="1">
        <a:defRPr sz="2400" kern="1200">
          <a:solidFill>
            <a:schemeClr val="tx1"/>
          </a:solidFill>
          <a:latin typeface="+mn-lt"/>
          <a:ea typeface="+mn-ea"/>
          <a:cs typeface="+mn-cs"/>
        </a:defRPr>
      </a:lvl4pPr>
      <a:lvl5pPr marL="2434736" algn="l" defTabSz="1217369" rtl="0" eaLnBrk="1" latinLnBrk="0" hangingPunct="1">
        <a:defRPr sz="2400" kern="1200">
          <a:solidFill>
            <a:schemeClr val="tx1"/>
          </a:solidFill>
          <a:latin typeface="+mn-lt"/>
          <a:ea typeface="+mn-ea"/>
          <a:cs typeface="+mn-cs"/>
        </a:defRPr>
      </a:lvl5pPr>
      <a:lvl6pPr marL="3043421" algn="l" defTabSz="1217369" rtl="0" eaLnBrk="1" latinLnBrk="0" hangingPunct="1">
        <a:defRPr sz="2400" kern="1200">
          <a:solidFill>
            <a:schemeClr val="tx1"/>
          </a:solidFill>
          <a:latin typeface="+mn-lt"/>
          <a:ea typeface="+mn-ea"/>
          <a:cs typeface="+mn-cs"/>
        </a:defRPr>
      </a:lvl6pPr>
      <a:lvl7pPr marL="3652104" algn="l" defTabSz="1217369" rtl="0" eaLnBrk="1" latinLnBrk="0" hangingPunct="1">
        <a:defRPr sz="2400" kern="1200">
          <a:solidFill>
            <a:schemeClr val="tx1"/>
          </a:solidFill>
          <a:latin typeface="+mn-lt"/>
          <a:ea typeface="+mn-ea"/>
          <a:cs typeface="+mn-cs"/>
        </a:defRPr>
      </a:lvl7pPr>
      <a:lvl8pPr marL="4260789" algn="l" defTabSz="1217369" rtl="0" eaLnBrk="1" latinLnBrk="0" hangingPunct="1">
        <a:defRPr sz="2400" kern="1200">
          <a:solidFill>
            <a:schemeClr val="tx1"/>
          </a:solidFill>
          <a:latin typeface="+mn-lt"/>
          <a:ea typeface="+mn-ea"/>
          <a:cs typeface="+mn-cs"/>
        </a:defRPr>
      </a:lvl8pPr>
      <a:lvl9pPr marL="4869472" algn="l" defTabSz="1217369"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CECFF">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965" y="365802"/>
            <a:ext cx="10961370" cy="1522413"/>
          </a:xfrm>
          <a:prstGeom prst="rect">
            <a:avLst/>
          </a:prstGeom>
        </p:spPr>
        <p:txBody>
          <a:bodyPr vert="horz" lIns="121737" tIns="60868" rIns="121737" bIns="6086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965" y="2131384"/>
            <a:ext cx="10961370" cy="6028331"/>
          </a:xfrm>
          <a:prstGeom prst="rect">
            <a:avLst/>
          </a:prstGeom>
        </p:spPr>
        <p:txBody>
          <a:bodyPr vert="horz" lIns="121737" tIns="60868" rIns="121737" bIns="608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966" y="8466311"/>
            <a:ext cx="2841837" cy="486326"/>
          </a:xfrm>
          <a:prstGeom prst="rect">
            <a:avLst/>
          </a:prstGeom>
        </p:spPr>
        <p:txBody>
          <a:bodyPr vert="horz" lIns="121737" tIns="60868" rIns="121737" bIns="60868" rtlCol="0" anchor="ctr"/>
          <a:lstStyle>
            <a:lvl1pPr algn="l" eaLnBrk="1" fontAlgn="auto" hangingPunct="1">
              <a:spcBef>
                <a:spcPts val="0"/>
              </a:spcBef>
              <a:spcAft>
                <a:spcPts val="0"/>
              </a:spcAft>
              <a:defRPr sz="1600">
                <a:solidFill>
                  <a:schemeClr val="tx1">
                    <a:tint val="75000"/>
                  </a:schemeClr>
                </a:solidFill>
              </a:defRPr>
            </a:lvl1pPr>
          </a:lstStyle>
          <a:p>
            <a:fld id="{C8A90BB7-F3D5-4558-976A-1DDDA156F218}" type="datetime1">
              <a:rPr lang="en-US" smtClean="0">
                <a:solidFill>
                  <a:prstClr val="black">
                    <a:tint val="75000"/>
                  </a:prstClr>
                </a:solidFill>
                <a:latin typeface="Calibri"/>
              </a:rPr>
              <a:pPr/>
              <a:t>05/15/2014</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4161261" y="8466311"/>
            <a:ext cx="3856778" cy="486326"/>
          </a:xfrm>
          <a:prstGeom prst="rect">
            <a:avLst/>
          </a:prstGeom>
        </p:spPr>
        <p:txBody>
          <a:bodyPr vert="horz" lIns="121737" tIns="60868" rIns="121737" bIns="60868" rtlCol="0" anchor="ctr"/>
          <a:lstStyle>
            <a:lvl1pPr algn="ctr" eaLnBrk="1" fontAlgn="auto" hangingPunct="1">
              <a:spcBef>
                <a:spcPts val="0"/>
              </a:spcBef>
              <a:spcAft>
                <a:spcPts val="0"/>
              </a:spcAft>
              <a:defRPr sz="1600">
                <a:solidFill>
                  <a:schemeClr val="tx1">
                    <a:tint val="75000"/>
                  </a:schemeClr>
                </a:solidFill>
              </a:defRPr>
            </a:lvl1pPr>
          </a:lstStyle>
          <a:p>
            <a:r>
              <a:rPr lang="en-US" dirty="0" smtClean="0">
                <a:solidFill>
                  <a:prstClr val="black">
                    <a:tint val="75000"/>
                  </a:prstClr>
                </a:solidFill>
                <a:latin typeface="Calibri"/>
              </a:rPr>
              <a:t>Laws, Regulations, Policies re: Fed Acq</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8728498" y="8466311"/>
            <a:ext cx="2841837" cy="486326"/>
          </a:xfrm>
          <a:prstGeom prst="rect">
            <a:avLst/>
          </a:prstGeom>
        </p:spPr>
        <p:txBody>
          <a:bodyPr vert="horz" lIns="121737" tIns="60868" rIns="121737" bIns="60868" rtlCol="0" anchor="ctr"/>
          <a:lstStyle>
            <a:lvl1pPr algn="r" eaLnBrk="1" fontAlgn="auto" hangingPunct="1">
              <a:spcBef>
                <a:spcPts val="0"/>
              </a:spcBef>
              <a:spcAft>
                <a:spcPts val="0"/>
              </a:spcAft>
              <a:defRPr sz="1600">
                <a:solidFill>
                  <a:schemeClr val="tx1">
                    <a:tint val="75000"/>
                  </a:schemeClr>
                </a:solidFill>
              </a:defRPr>
            </a:lvl1pPr>
          </a:lstStyle>
          <a:p>
            <a:fld id="{33D021D5-D136-4FF4-8271-68A08024246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312" r:id="rId1"/>
    <p:sldLayoutId id="2147485313" r:id="rId2"/>
    <p:sldLayoutId id="2147485314" r:id="rId3"/>
    <p:sldLayoutId id="2147485315" r:id="rId4"/>
    <p:sldLayoutId id="2147485316" r:id="rId5"/>
    <p:sldLayoutId id="2147485317" r:id="rId6"/>
    <p:sldLayoutId id="2147485318" r:id="rId7"/>
    <p:sldLayoutId id="2147485319" r:id="rId8"/>
    <p:sldLayoutId id="2147485320" r:id="rId9"/>
    <p:sldLayoutId id="2147485321" r:id="rId10"/>
    <p:sldLayoutId id="2147485322" r:id="rId11"/>
  </p:sldLayoutIdLst>
  <p:hf hdr="0" ftr="0" dt="0"/>
  <p:txStyles>
    <p:titleStyle>
      <a:lvl1pPr algn="ctr" defTabSz="1217369" rtl="0" eaLnBrk="1" latinLnBrk="0" hangingPunct="1">
        <a:spcBef>
          <a:spcPct val="0"/>
        </a:spcBef>
        <a:buNone/>
        <a:defRPr sz="5900" kern="1200">
          <a:solidFill>
            <a:schemeClr val="tx1"/>
          </a:solidFill>
          <a:latin typeface="+mj-lt"/>
          <a:ea typeface="+mj-ea"/>
          <a:cs typeface="+mj-cs"/>
        </a:defRPr>
      </a:lvl1pPr>
    </p:titleStyle>
    <p:bodyStyle>
      <a:lvl1pPr marL="456513" indent="-456513" algn="l" defTabSz="121736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112" indent="-380427" algn="l" defTabSz="121736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710" indent="-304340" algn="l" defTabSz="121736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391" indent="-304340" algn="l" defTabSz="121736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9078" indent="-304340" algn="l" defTabSz="121736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7764" indent="-304340" algn="l" defTabSz="121736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446" indent="-304340" algn="l" defTabSz="121736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5131" indent="-304340" algn="l" defTabSz="121736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816" indent="-304340" algn="l" defTabSz="121736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369" rtl="0" eaLnBrk="1" latinLnBrk="0" hangingPunct="1">
        <a:defRPr sz="2400" kern="1200">
          <a:solidFill>
            <a:schemeClr val="tx1"/>
          </a:solidFill>
          <a:latin typeface="+mn-lt"/>
          <a:ea typeface="+mn-ea"/>
          <a:cs typeface="+mn-cs"/>
        </a:defRPr>
      </a:lvl1pPr>
      <a:lvl2pPr marL="608685" algn="l" defTabSz="1217369" rtl="0" eaLnBrk="1" latinLnBrk="0" hangingPunct="1">
        <a:defRPr sz="2400" kern="1200">
          <a:solidFill>
            <a:schemeClr val="tx1"/>
          </a:solidFill>
          <a:latin typeface="+mn-lt"/>
          <a:ea typeface="+mn-ea"/>
          <a:cs typeface="+mn-cs"/>
        </a:defRPr>
      </a:lvl2pPr>
      <a:lvl3pPr marL="1217369" algn="l" defTabSz="1217369" rtl="0" eaLnBrk="1" latinLnBrk="0" hangingPunct="1">
        <a:defRPr sz="2400" kern="1200">
          <a:solidFill>
            <a:schemeClr val="tx1"/>
          </a:solidFill>
          <a:latin typeface="+mn-lt"/>
          <a:ea typeface="+mn-ea"/>
          <a:cs typeface="+mn-cs"/>
        </a:defRPr>
      </a:lvl3pPr>
      <a:lvl4pPr marL="1826051" algn="l" defTabSz="1217369" rtl="0" eaLnBrk="1" latinLnBrk="0" hangingPunct="1">
        <a:defRPr sz="2400" kern="1200">
          <a:solidFill>
            <a:schemeClr val="tx1"/>
          </a:solidFill>
          <a:latin typeface="+mn-lt"/>
          <a:ea typeface="+mn-ea"/>
          <a:cs typeface="+mn-cs"/>
        </a:defRPr>
      </a:lvl4pPr>
      <a:lvl5pPr marL="2434736" algn="l" defTabSz="1217369" rtl="0" eaLnBrk="1" latinLnBrk="0" hangingPunct="1">
        <a:defRPr sz="2400" kern="1200">
          <a:solidFill>
            <a:schemeClr val="tx1"/>
          </a:solidFill>
          <a:latin typeface="+mn-lt"/>
          <a:ea typeface="+mn-ea"/>
          <a:cs typeface="+mn-cs"/>
        </a:defRPr>
      </a:lvl5pPr>
      <a:lvl6pPr marL="3043421" algn="l" defTabSz="1217369" rtl="0" eaLnBrk="1" latinLnBrk="0" hangingPunct="1">
        <a:defRPr sz="2400" kern="1200">
          <a:solidFill>
            <a:schemeClr val="tx1"/>
          </a:solidFill>
          <a:latin typeface="+mn-lt"/>
          <a:ea typeface="+mn-ea"/>
          <a:cs typeface="+mn-cs"/>
        </a:defRPr>
      </a:lvl6pPr>
      <a:lvl7pPr marL="3652104" algn="l" defTabSz="1217369" rtl="0" eaLnBrk="1" latinLnBrk="0" hangingPunct="1">
        <a:defRPr sz="2400" kern="1200">
          <a:solidFill>
            <a:schemeClr val="tx1"/>
          </a:solidFill>
          <a:latin typeface="+mn-lt"/>
          <a:ea typeface="+mn-ea"/>
          <a:cs typeface="+mn-cs"/>
        </a:defRPr>
      </a:lvl7pPr>
      <a:lvl8pPr marL="4260789" algn="l" defTabSz="1217369" rtl="0" eaLnBrk="1" latinLnBrk="0" hangingPunct="1">
        <a:defRPr sz="2400" kern="1200">
          <a:solidFill>
            <a:schemeClr val="tx1"/>
          </a:solidFill>
          <a:latin typeface="+mn-lt"/>
          <a:ea typeface="+mn-ea"/>
          <a:cs typeface="+mn-cs"/>
        </a:defRPr>
      </a:lvl8pPr>
      <a:lvl9pPr marL="4869472" algn="l" defTabSz="121736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ashingtonexaminer.com/gallery/articleid/2517821"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63.jpeg"/><Relationship Id="rId4" Type="http://schemas.openxmlformats.org/officeDocument/2006/relationships/image" Target="../media/image62.jpeg"/></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69.png"/><Relationship Id="rId4" Type="http://schemas.openxmlformats.org/officeDocument/2006/relationships/image" Target="../media/image68.jpeg"/></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upload.wikimedia.org/wikipedia/commons/c/cd/Baron_Steuben_by_Peale,_1780.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 name="Straight Connector 9"/>
          <p:cNvCxnSpPr/>
          <p:nvPr/>
        </p:nvCxnSpPr>
        <p:spPr>
          <a:xfrm>
            <a:off x="0" y="7636437"/>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Picture 5" descr="FB logo Button.PNG"/>
          <p:cNvPicPr>
            <a:picLocks noChangeAspect="1"/>
          </p:cNvPicPr>
          <p:nvPr/>
        </p:nvPicPr>
        <p:blipFill>
          <a:blip r:embed="rId3" cstate="screen">
            <a:clrChange>
              <a:clrFrom>
                <a:srgbClr val="FF00FF"/>
              </a:clrFrom>
              <a:clrTo>
                <a:srgbClr val="FF00FF">
                  <a:alpha val="0"/>
                </a:srgbClr>
              </a:clrTo>
            </a:clrChange>
          </a:blip>
          <a:stretch>
            <a:fillRect/>
          </a:stretch>
        </p:blipFill>
        <p:spPr>
          <a:xfrm>
            <a:off x="3531985" y="730738"/>
            <a:ext cx="5522961" cy="6545732"/>
          </a:xfrm>
          <a:prstGeom prst="rect">
            <a:avLst/>
          </a:prstGeom>
          <a:ln>
            <a:noFill/>
          </a:ln>
          <a:effectLst>
            <a:outerShdw blurRad="292100" dist="139700" dir="2700000" algn="tl" rotWithShape="0">
              <a:srgbClr val="333333">
                <a:alpha val="65000"/>
              </a:srgbClr>
            </a:outerShdw>
          </a:effectLst>
        </p:spPr>
      </p:pic>
      <p:sp>
        <p:nvSpPr>
          <p:cNvPr id="7" name="WordArt 2"/>
          <p:cNvSpPr>
            <a:spLocks noChangeArrowheads="1" noChangeShapeType="1" noTextEdit="1"/>
          </p:cNvSpPr>
          <p:nvPr/>
        </p:nvSpPr>
        <p:spPr bwMode="auto">
          <a:xfrm>
            <a:off x="1792771" y="6511064"/>
            <a:ext cx="8586830" cy="1547786"/>
          </a:xfrm>
          <a:prstGeom prst="rect">
            <a:avLst/>
          </a:prstGeom>
        </p:spPr>
        <p:txBody>
          <a:bodyPr wrap="none" lIns="121737" tIns="60868" rIns="121737" bIns="60868" fromWordArt="1">
            <a:prstTxWarp prst="textPlain">
              <a:avLst>
                <a:gd name="adj" fmla="val 50000"/>
              </a:avLst>
            </a:prstTxWarp>
          </a:bodyPr>
          <a:lstStyle/>
          <a:p>
            <a:pPr algn="ctr" eaLnBrk="1" fontAlgn="auto" hangingPunct="1">
              <a:spcBef>
                <a:spcPts val="0"/>
              </a:spcBef>
              <a:spcAft>
                <a:spcPts val="0"/>
              </a:spcAft>
            </a:pPr>
            <a:r>
              <a:rPr lang="en-US" sz="4800" kern="10" dirty="0" smtClean="0">
                <a:ln w="57150">
                  <a:solidFill>
                    <a:srgbClr val="002060"/>
                  </a:solidFill>
                  <a:round/>
                  <a:headEnd/>
                  <a:tailEnd/>
                </a:ln>
                <a:solidFill>
                  <a:srgbClr val="FF0000"/>
                </a:solidFill>
                <a:effectLst>
                  <a:outerShdw dist="278822" dir="1804115" algn="ctr" rotWithShape="0">
                    <a:srgbClr val="0D0D0D">
                      <a:alpha val="50000"/>
                    </a:srgbClr>
                  </a:outerShdw>
                </a:effectLst>
                <a:latin typeface="Impact"/>
              </a:rPr>
              <a:t>FRAUD BUSTERS</a:t>
            </a:r>
            <a:endParaRPr lang="en-US" sz="4800" kern="10" dirty="0">
              <a:ln w="57150">
                <a:solidFill>
                  <a:srgbClr val="002060"/>
                </a:solidFill>
                <a:round/>
                <a:headEnd/>
                <a:tailEnd/>
              </a:ln>
              <a:solidFill>
                <a:srgbClr val="FF0000"/>
              </a:solidFill>
              <a:effectLst>
                <a:outerShdw dist="278822" dir="1804115" algn="ctr" rotWithShape="0">
                  <a:srgbClr val="0D0D0D">
                    <a:alpha val="50000"/>
                  </a:srgbClr>
                </a:outerShdw>
              </a:effectLst>
              <a:latin typeface="Impac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0" y="0"/>
            <a:ext cx="12179300" cy="1532234"/>
          </a:xfrm>
        </p:spPr>
        <p:txBody>
          <a:bodyPr>
            <a:noAutofit/>
          </a:bodyPr>
          <a:lstStyle/>
          <a:p>
            <a:pPr algn="ctr" eaLnBrk="1" fontAlgn="auto" hangingPunct="1">
              <a:spcAft>
                <a:spcPts val="0"/>
              </a:spcAft>
              <a:defRPr/>
            </a:pPr>
            <a:r>
              <a:rPr lang="en-US" sz="4800" cap="none" dirty="0" smtClean="0">
                <a:latin typeface="Calibri" pitchFamily="34" charset="0"/>
              </a:rPr>
              <a:t>Guidance on “planning the hunt”…</a:t>
            </a:r>
            <a:endParaRPr lang="en-US" sz="4800" cap="none" dirty="0">
              <a:latin typeface="Calibri" pitchFamily="34" charset="0"/>
            </a:endParaRPr>
          </a:p>
        </p:txBody>
      </p:sp>
      <p:sp>
        <p:nvSpPr>
          <p:cNvPr id="54275" name="Text Box 3"/>
          <p:cNvSpPr txBox="1">
            <a:spLocks noChangeArrowheads="1"/>
          </p:cNvSpPr>
          <p:nvPr/>
        </p:nvSpPr>
        <p:spPr bwMode="auto">
          <a:xfrm>
            <a:off x="724206" y="2110963"/>
            <a:ext cx="5879794" cy="6463122"/>
          </a:xfrm>
          <a:prstGeom prst="rect">
            <a:avLst/>
          </a:prstGeom>
          <a:noFill/>
          <a:ln w="9525">
            <a:noFill/>
            <a:miter lim="800000"/>
            <a:headEnd/>
            <a:tailEnd/>
          </a:ln>
        </p:spPr>
        <p:txBody>
          <a:bodyPr wrap="square" lIns="121737" tIns="60868" rIns="121737" bIns="60868">
            <a:spAutoFit/>
          </a:bodyPr>
          <a:lstStyle/>
          <a:p>
            <a:pPr>
              <a:spcBef>
                <a:spcPts val="0"/>
              </a:spcBef>
              <a:defRPr/>
            </a:pPr>
            <a:r>
              <a:rPr lang="en-US" sz="3600" b="1" dirty="0" smtClean="0">
                <a:latin typeface="Calibri" pitchFamily="34" charset="0"/>
              </a:rPr>
              <a:t>GAGAS 6.30 thru 6.32  -</a:t>
            </a:r>
          </a:p>
          <a:p>
            <a:pPr>
              <a:spcBef>
                <a:spcPts val="0"/>
              </a:spcBef>
              <a:defRPr/>
            </a:pPr>
            <a:endParaRPr lang="en-US" sz="2400" dirty="0" smtClean="0">
              <a:latin typeface="Calibri" pitchFamily="34" charset="0"/>
            </a:endParaRPr>
          </a:p>
          <a:p>
            <a:pPr>
              <a:spcBef>
                <a:spcPts val="0"/>
              </a:spcBef>
              <a:defRPr/>
            </a:pPr>
            <a:r>
              <a:rPr lang="en-US" sz="4400" dirty="0" smtClean="0">
                <a:latin typeface="Calibri" pitchFamily="34" charset="0"/>
              </a:rPr>
              <a:t>“… </a:t>
            </a:r>
            <a:r>
              <a:rPr lang="en-US" sz="4400" i="1" dirty="0" smtClean="0">
                <a:latin typeface="Calibri" pitchFamily="34" charset="0"/>
              </a:rPr>
              <a:t>An attitude of professional skepticism in assessing these risks assists auditors in assessing which factors or risks could significantly affect the audit objectives.”</a:t>
            </a:r>
            <a:r>
              <a:rPr lang="en-US" sz="4400" dirty="0" smtClean="0">
                <a:latin typeface="Calibri" pitchFamily="34" charset="0"/>
              </a:rPr>
              <a:t> </a:t>
            </a:r>
            <a:endParaRPr lang="en-US" i="1" dirty="0" smtClean="0">
              <a:latin typeface="Calibri" pitchFamily="34" charset="0"/>
            </a:endParaRPr>
          </a:p>
        </p:txBody>
      </p:sp>
      <p:cxnSp>
        <p:nvCxnSpPr>
          <p:cNvPr id="5" name="Straight Connector 4"/>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rot="589091">
            <a:off x="6992877" y="2298562"/>
            <a:ext cx="4023360" cy="5818140"/>
            <a:chOff x="516910" y="2030075"/>
            <a:chExt cx="4288698" cy="6455034"/>
          </a:xfrm>
        </p:grpSpPr>
        <p:pic>
          <p:nvPicPr>
            <p:cNvPr id="7" name="Picture 2"/>
            <p:cNvPicPr>
              <a:picLocks noChangeAspect="1" noChangeArrowheads="1"/>
            </p:cNvPicPr>
            <p:nvPr/>
          </p:nvPicPr>
          <p:blipFill>
            <a:blip r:embed="rId3" cstate="screen"/>
            <a:srcRect/>
            <a:stretch>
              <a:fillRect/>
            </a:stretch>
          </p:blipFill>
          <p:spPr bwMode="auto">
            <a:xfrm rot="17383">
              <a:off x="525157" y="2030075"/>
              <a:ext cx="4258518" cy="6455034"/>
            </a:xfrm>
            <a:prstGeom prst="rect">
              <a:avLst/>
            </a:prstGeom>
            <a:ln>
              <a:noFill/>
            </a:ln>
            <a:effectLst>
              <a:outerShdw blurRad="292100" dist="139700" dir="2700000" algn="tl" rotWithShape="0">
                <a:srgbClr val="333333">
                  <a:alpha val="65000"/>
                </a:srgbClr>
              </a:outerShdw>
            </a:effectLst>
          </p:spPr>
        </p:pic>
        <p:sp>
          <p:nvSpPr>
            <p:cNvPr id="8" name="Flowchart: Process 7"/>
            <p:cNvSpPr/>
            <p:nvPr/>
          </p:nvSpPr>
          <p:spPr bwMode="auto">
            <a:xfrm rot="10909">
              <a:off x="516910" y="2039780"/>
              <a:ext cx="4288698" cy="6400800"/>
            </a:xfrm>
            <a:prstGeom prst="flowChartProcess">
              <a:avLst/>
            </a:prstGeom>
            <a:solidFill>
              <a:srgbClr val="FFFF00">
                <a:alpha val="4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217369" defTabSz="1217369" eaLnBrk="1" hangingPunct="1">
                <a:spcBef>
                  <a:spcPct val="50000"/>
                </a:spcBef>
              </a:pPr>
              <a:endParaRPr lang="en-US" dirty="0" smtClean="0"/>
            </a:p>
            <a:p>
              <a:pPr marL="1217369" defTabSz="1217369" eaLnBrk="1" hangingPunct="1">
                <a:spcBef>
                  <a:spcPct val="50000"/>
                </a:spcBef>
              </a:pPr>
              <a:endParaRPr lang="en-US" sz="2100" dirty="0" smtClean="0">
                <a:latin typeface="Times New Roman" pitchFamily="18" charset="0"/>
              </a:endParaRPr>
            </a:p>
            <a:p>
              <a:pPr marL="1217369" defTabSz="1217369" eaLnBrk="1" hangingPunct="1">
                <a:spcBef>
                  <a:spcPct val="50000"/>
                </a:spcBef>
              </a:pPr>
              <a:endParaRPr lang="en-US" dirty="0" smtClean="0"/>
            </a:p>
            <a:p>
              <a:pPr marL="1217369" defTabSz="1217369" eaLnBrk="1" hangingPunct="1">
                <a:spcBef>
                  <a:spcPct val="50000"/>
                </a:spcBef>
              </a:pPr>
              <a:endParaRPr lang="en-US" sz="2100" dirty="0" smtClean="0">
                <a:latin typeface="Times New Roman" pitchFamily="18" charset="0"/>
              </a:endParaRPr>
            </a:p>
            <a:p>
              <a:pPr marL="1217369" defTabSz="1217369" eaLnBrk="1" hangingPunct="1">
                <a:spcBef>
                  <a:spcPct val="50000"/>
                </a:spcBef>
              </a:pPr>
              <a:endParaRPr lang="en-US" dirty="0" smtClean="0"/>
            </a:p>
            <a:p>
              <a:pPr marL="1217369" defTabSz="1217369" eaLnBrk="1" hangingPunct="1">
                <a:spcBef>
                  <a:spcPct val="50000"/>
                </a:spcBef>
              </a:pPr>
              <a:endParaRPr lang="en-US" sz="2100" dirty="0" smtClean="0">
                <a:latin typeface="Times New Roman" pitchFamily="18" charset="0"/>
              </a:endParaRPr>
            </a:p>
            <a:p>
              <a:pPr marL="1217369" defTabSz="1217369" eaLnBrk="1" hangingPunct="1">
                <a:spcBef>
                  <a:spcPct val="50000"/>
                </a:spcBef>
              </a:pPr>
              <a:endParaRPr lang="en-US" dirty="0" smtClean="0"/>
            </a:p>
            <a:p>
              <a:pPr marL="1217369" defTabSz="1217369" eaLnBrk="1" hangingPunct="1">
                <a:spcBef>
                  <a:spcPct val="50000"/>
                </a:spcBef>
              </a:pPr>
              <a:endParaRPr lang="en-US" sz="2100" dirty="0" smtClean="0">
                <a:latin typeface="Times New Roman" pitchFamily="18" charset="0"/>
              </a:endParaRPr>
            </a:p>
            <a:p>
              <a:pPr marL="1217369" defTabSz="1217369" eaLnBrk="1" hangingPunct="1">
                <a:spcBef>
                  <a:spcPct val="50000"/>
                </a:spcBef>
              </a:pPr>
              <a:endParaRPr lang="en-US" dirty="0" smtClean="0"/>
            </a:p>
            <a:p>
              <a:pPr marL="1217369" defTabSz="1217369" eaLnBrk="1" hangingPunct="1">
                <a:spcBef>
                  <a:spcPct val="50000"/>
                </a:spcBef>
              </a:pPr>
              <a:endParaRPr lang="en-US" sz="2100" dirty="0" smtClean="0">
                <a:latin typeface="Times New Roman" pitchFamily="18" charset="0"/>
              </a:endParaRPr>
            </a:p>
            <a:p>
              <a:pPr marL="1217369" defTabSz="1217369" eaLnBrk="1" hangingPunct="1">
                <a:spcBef>
                  <a:spcPct val="50000"/>
                </a:spcBef>
              </a:pPr>
              <a:endParaRPr lang="en-US" dirty="0" smtClean="0"/>
            </a:p>
            <a:p>
              <a:pPr marL="1217369" defTabSz="1217369" eaLnBrk="1" hangingPunct="1">
                <a:spcBef>
                  <a:spcPct val="50000"/>
                </a:spcBef>
              </a:pPr>
              <a:endParaRPr lang="en-US" sz="2100" dirty="0" smtClean="0">
                <a:latin typeface="Times New Roman" pitchFamily="18" charset="0"/>
              </a:endParaRPr>
            </a:p>
            <a:p>
              <a:pPr marL="1217369" defTabSz="1217369" eaLnBrk="1" hangingPunct="1">
                <a:spcBef>
                  <a:spcPct val="50000"/>
                </a:spcBef>
              </a:pPr>
              <a:endParaRPr lang="en-US" sz="2100" dirty="0" smtClean="0">
                <a:latin typeface="Times New Roman" pitchFamily="18" charset="0"/>
              </a:endParaRPr>
            </a:p>
          </p:txBody>
        </p:sp>
      </p:grpSp>
      <p:sp>
        <p:nvSpPr>
          <p:cNvPr id="9" name="Slide Number Placeholder 8"/>
          <p:cNvSpPr>
            <a:spLocks noGrp="1"/>
          </p:cNvSpPr>
          <p:nvPr>
            <p:ph type="sldNum" sz="quarter" idx="12"/>
          </p:nvPr>
        </p:nvSpPr>
        <p:spPr>
          <a:ln>
            <a:noFill/>
          </a:ln>
        </p:spPr>
        <p:txBody>
          <a:bodyPr/>
          <a:lstStyle/>
          <a:p>
            <a:pPr>
              <a:defRPr/>
            </a:pPr>
            <a:fld id="{E873BCD3-BA31-4EC4-9EF2-3FEF8E8D7FA4}" type="slidenum">
              <a:rPr lang="en-US" smtClean="0">
                <a:solidFill>
                  <a:sysClr val="windowText" lastClr="000000"/>
                </a:solidFill>
              </a:rPr>
              <a:pPr>
                <a:defRPr/>
              </a:pPr>
              <a:t>10</a:t>
            </a:fld>
            <a:endParaRPr lang="en-US"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8594"/>
                                        </p:tgtEl>
                                        <p:attrNameLst>
                                          <p:attrName>style.visibility</p:attrName>
                                        </p:attrNameLst>
                                      </p:cBhvr>
                                      <p:to>
                                        <p:strVal val="visible"/>
                                      </p:to>
                                    </p:set>
                                    <p:animEffect transition="in" filter="fade">
                                      <p:cBhvr>
                                        <p:cTn id="7" dur="500"/>
                                        <p:tgtEl>
                                          <p:spTgt spid="23859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275">
                                            <p:txEl>
                                              <p:pRg st="0" end="0"/>
                                            </p:txEl>
                                          </p:spTgt>
                                        </p:tgtEl>
                                        <p:attrNameLst>
                                          <p:attrName>style.visibility</p:attrName>
                                        </p:attrNameLst>
                                      </p:cBhvr>
                                      <p:to>
                                        <p:strVal val="visible"/>
                                      </p:to>
                                    </p:set>
                                    <p:animEffect transition="in" filter="fade">
                                      <p:cBhvr>
                                        <p:cTn id="15" dur="500"/>
                                        <p:tgtEl>
                                          <p:spTgt spid="54275">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Effect transition="in" filter="fade">
                                      <p:cBhvr>
                                        <p:cTn id="19" dur="5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0" y="0"/>
            <a:ext cx="12179300" cy="1532234"/>
          </a:xfrm>
        </p:spPr>
        <p:txBody>
          <a:bodyPr>
            <a:noAutofit/>
          </a:bodyPr>
          <a:lstStyle/>
          <a:p>
            <a:pPr algn="ctr" eaLnBrk="1" fontAlgn="auto" hangingPunct="1">
              <a:spcAft>
                <a:spcPts val="0"/>
              </a:spcAft>
              <a:defRPr/>
            </a:pPr>
            <a:r>
              <a:rPr lang="en-US" sz="4800" cap="none" dirty="0" smtClean="0">
                <a:latin typeface="Calibri" pitchFamily="34" charset="0"/>
              </a:rPr>
              <a:t>Procurement vs Acquisition…</a:t>
            </a:r>
            <a:endParaRPr lang="en-US" sz="4800" cap="none" dirty="0">
              <a:latin typeface="Calibri" pitchFamily="34" charset="0"/>
            </a:endParaRPr>
          </a:p>
        </p:txBody>
      </p:sp>
      <p:sp>
        <p:nvSpPr>
          <p:cNvPr id="54275" name="Text Box 3"/>
          <p:cNvSpPr txBox="1">
            <a:spLocks noChangeArrowheads="1"/>
          </p:cNvSpPr>
          <p:nvPr/>
        </p:nvSpPr>
        <p:spPr bwMode="auto">
          <a:xfrm>
            <a:off x="674445" y="1930396"/>
            <a:ext cx="5415206" cy="6770899"/>
          </a:xfrm>
          <a:prstGeom prst="rect">
            <a:avLst/>
          </a:prstGeom>
          <a:noFill/>
          <a:ln w="9525">
            <a:noFill/>
            <a:miter lim="800000"/>
            <a:headEnd/>
            <a:tailEnd/>
          </a:ln>
        </p:spPr>
        <p:txBody>
          <a:bodyPr wrap="square" lIns="121737" tIns="60868" rIns="121737" bIns="60868">
            <a:spAutoFit/>
          </a:bodyPr>
          <a:lstStyle/>
          <a:p>
            <a:pPr>
              <a:spcBef>
                <a:spcPts val="0"/>
              </a:spcBef>
              <a:defRPr/>
            </a:pPr>
            <a:r>
              <a:rPr lang="en-US" sz="3600" b="1" dirty="0" smtClean="0">
                <a:latin typeface="Calibri" pitchFamily="34" charset="0"/>
              </a:rPr>
              <a:t>Procurement</a:t>
            </a:r>
            <a:r>
              <a:rPr lang="en-US" sz="3600" dirty="0" smtClean="0">
                <a:latin typeface="Calibri" pitchFamily="34" charset="0"/>
              </a:rPr>
              <a:t> – </a:t>
            </a:r>
          </a:p>
          <a:p>
            <a:pPr>
              <a:spcBef>
                <a:spcPts val="0"/>
              </a:spcBef>
              <a:defRPr/>
            </a:pPr>
            <a:r>
              <a:rPr lang="en-US" sz="3600" dirty="0" smtClean="0">
                <a:latin typeface="Calibri" pitchFamily="34" charset="0"/>
              </a:rPr>
              <a:t>is basically a contractual purchase of products or services.</a:t>
            </a:r>
          </a:p>
          <a:p>
            <a:pPr>
              <a:spcBef>
                <a:spcPts val="0"/>
              </a:spcBef>
              <a:defRPr/>
            </a:pPr>
            <a:r>
              <a:rPr lang="en-US" sz="3600" dirty="0" smtClean="0">
                <a:latin typeface="Calibri" pitchFamily="34" charset="0"/>
              </a:rPr>
              <a:t/>
            </a:r>
            <a:br>
              <a:rPr lang="en-US" sz="3600" dirty="0" smtClean="0">
                <a:latin typeface="Calibri" pitchFamily="34" charset="0"/>
              </a:rPr>
            </a:br>
            <a:r>
              <a:rPr lang="en-US" sz="3600" b="1" dirty="0" smtClean="0">
                <a:latin typeface="Calibri" pitchFamily="34" charset="0"/>
              </a:rPr>
              <a:t>Acquisition - </a:t>
            </a:r>
          </a:p>
          <a:p>
            <a:pPr>
              <a:spcBef>
                <a:spcPts val="0"/>
              </a:spcBef>
              <a:defRPr/>
            </a:pPr>
            <a:r>
              <a:rPr lang="en-US" sz="3600" dirty="0" smtClean="0">
                <a:latin typeface="Calibri" pitchFamily="34" charset="0"/>
              </a:rPr>
              <a:t>is a complex process to acquire the development of systems (products) designed to satisfy a specific set of user requirements. </a:t>
            </a:r>
            <a:endParaRPr lang="en-US" sz="3600" b="1" i="1" dirty="0" smtClean="0">
              <a:solidFill>
                <a:srgbClr val="FF0000"/>
              </a:solidFill>
              <a:latin typeface="Calibri" pitchFamily="34" charset="0"/>
            </a:endParaRPr>
          </a:p>
        </p:txBody>
      </p:sp>
      <p:cxnSp>
        <p:nvCxnSpPr>
          <p:cNvPr id="5" name="Straight Connector 4"/>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pic>
        <p:nvPicPr>
          <p:cNvPr id="1026" name="Picture 2" descr="C:\Documents and Settings\smitha\My Documents\3. Office Functions\1. Training\1. Acq Fraud Course with INV\AQN 101 - Course Outlines\2. Systems Acquisition Overview_Page_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19696">
            <a:off x="6571283" y="2288545"/>
            <a:ext cx="4663440" cy="6035040"/>
          </a:xfrm>
          <a:prstGeom prst="rect">
            <a:avLst/>
          </a:prstGeom>
          <a:ln>
            <a:solidFill>
              <a:schemeClr val="tx1"/>
            </a:solid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a:ln>
            <a:noFill/>
          </a:ln>
        </p:spPr>
        <p:txBody>
          <a:bodyPr/>
          <a:lstStyle/>
          <a:p>
            <a:pPr>
              <a:defRPr/>
            </a:pPr>
            <a:fld id="{E873BCD3-BA31-4EC4-9EF2-3FEF8E8D7FA4}" type="slidenum">
              <a:rPr lang="en-US" smtClean="0">
                <a:solidFill>
                  <a:sysClr val="windowText" lastClr="000000"/>
                </a:solidFill>
              </a:rPr>
              <a:pPr>
                <a:defRPr/>
              </a:pPr>
              <a:t>11</a:t>
            </a:fld>
            <a:endParaRPr lang="en-US"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8594"/>
                                        </p:tgtEl>
                                        <p:attrNameLst>
                                          <p:attrName>style.visibility</p:attrName>
                                        </p:attrNameLst>
                                      </p:cBhvr>
                                      <p:to>
                                        <p:strVal val="visible"/>
                                      </p:to>
                                    </p:set>
                                    <p:animEffect transition="in" filter="fade">
                                      <p:cBhvr>
                                        <p:cTn id="7" dur="500"/>
                                        <p:tgtEl>
                                          <p:spTgt spid="23859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275">
                                            <p:txEl>
                                              <p:pRg st="0" end="0"/>
                                            </p:txEl>
                                          </p:spTgt>
                                        </p:tgtEl>
                                        <p:attrNameLst>
                                          <p:attrName>style.visibility</p:attrName>
                                        </p:attrNameLst>
                                      </p:cBhvr>
                                      <p:to>
                                        <p:strVal val="visible"/>
                                      </p:to>
                                    </p:set>
                                    <p:animEffect transition="in" filter="fade">
                                      <p:cBhvr>
                                        <p:cTn id="15" dur="500"/>
                                        <p:tgtEl>
                                          <p:spTgt spid="54275">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4275">
                                            <p:txEl>
                                              <p:pRg st="1" end="1"/>
                                            </p:txEl>
                                          </p:spTgt>
                                        </p:tgtEl>
                                        <p:attrNameLst>
                                          <p:attrName>style.visibility</p:attrName>
                                        </p:attrNameLst>
                                      </p:cBhvr>
                                      <p:to>
                                        <p:strVal val="visible"/>
                                      </p:to>
                                    </p:set>
                                    <p:animEffect transition="in" filter="fade">
                                      <p:cBhvr>
                                        <p:cTn id="19" dur="500"/>
                                        <p:tgtEl>
                                          <p:spTgt spid="54275">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4275">
                                            <p:txEl>
                                              <p:pRg st="2" end="2"/>
                                            </p:txEl>
                                          </p:spTgt>
                                        </p:tgtEl>
                                        <p:attrNameLst>
                                          <p:attrName>style.visibility</p:attrName>
                                        </p:attrNameLst>
                                      </p:cBhvr>
                                      <p:to>
                                        <p:strVal val="visible"/>
                                      </p:to>
                                    </p:set>
                                    <p:animEffect transition="in" filter="fade">
                                      <p:cBhvr>
                                        <p:cTn id="23" dur="500"/>
                                        <p:tgtEl>
                                          <p:spTgt spid="54275">
                                            <p:txEl>
                                              <p:pRg st="2" end="2"/>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4275">
                                            <p:txEl>
                                              <p:pRg st="3" end="3"/>
                                            </p:txEl>
                                          </p:spTgt>
                                        </p:tgtEl>
                                        <p:attrNameLst>
                                          <p:attrName>style.visibility</p:attrName>
                                        </p:attrNameLst>
                                      </p:cBhvr>
                                      <p:to>
                                        <p:strVal val="visible"/>
                                      </p:to>
                                    </p:set>
                                    <p:animEffect transition="in" filter="fade">
                                      <p:cBhvr>
                                        <p:cTn id="27"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0" y="0"/>
            <a:ext cx="12179300" cy="1514184"/>
          </a:xfrm>
        </p:spPr>
        <p:txBody>
          <a:bodyPr>
            <a:noAutofit/>
          </a:bodyPr>
          <a:lstStyle/>
          <a:p>
            <a:pPr algn="ctr" eaLnBrk="1" fontAlgn="auto" hangingPunct="1">
              <a:spcAft>
                <a:spcPts val="0"/>
              </a:spcAft>
              <a:defRPr/>
            </a:pPr>
            <a:r>
              <a:rPr lang="en-US" sz="4800" cap="none" dirty="0" smtClean="0">
                <a:latin typeface="Calibri" pitchFamily="34" charset="0"/>
              </a:rPr>
              <a:t>Defining the issues…</a:t>
            </a:r>
            <a:endParaRPr lang="en-US" sz="4800" dirty="0">
              <a:latin typeface="Calibri" pitchFamily="34" charset="0"/>
            </a:endParaRPr>
          </a:p>
        </p:txBody>
      </p:sp>
      <p:sp>
        <p:nvSpPr>
          <p:cNvPr id="54275" name="Text Box 3"/>
          <p:cNvSpPr txBox="1">
            <a:spLocks noChangeArrowheads="1"/>
          </p:cNvSpPr>
          <p:nvPr/>
        </p:nvSpPr>
        <p:spPr bwMode="auto">
          <a:xfrm>
            <a:off x="739527" y="3151567"/>
            <a:ext cx="4570064" cy="3816244"/>
          </a:xfrm>
          <a:prstGeom prst="rect">
            <a:avLst/>
          </a:prstGeom>
          <a:noFill/>
          <a:ln w="9525">
            <a:noFill/>
            <a:miter lim="800000"/>
            <a:headEnd/>
            <a:tailEnd/>
          </a:ln>
        </p:spPr>
        <p:txBody>
          <a:bodyPr wrap="square" lIns="121737" tIns="60868" rIns="121737" bIns="60868">
            <a:spAutoFit/>
          </a:bodyPr>
          <a:lstStyle/>
          <a:p>
            <a:pPr>
              <a:buFont typeface="Arial" pitchFamily="34" charset="0"/>
              <a:buChar char="•"/>
            </a:pPr>
            <a:r>
              <a:rPr lang="en-US" sz="4800" dirty="0" smtClean="0">
                <a:latin typeface="Calibri" pitchFamily="34" charset="0"/>
              </a:rPr>
              <a:t> Waste</a:t>
            </a:r>
          </a:p>
          <a:p>
            <a:endParaRPr lang="en-US" sz="4800" dirty="0" smtClean="0">
              <a:latin typeface="Calibri" pitchFamily="34" charset="0"/>
            </a:endParaRPr>
          </a:p>
          <a:p>
            <a:pPr>
              <a:buFont typeface="Arial" pitchFamily="34" charset="0"/>
              <a:buChar char="•"/>
            </a:pPr>
            <a:r>
              <a:rPr lang="en-US" sz="4800" dirty="0" smtClean="0">
                <a:latin typeface="Calibri" pitchFamily="34" charset="0"/>
              </a:rPr>
              <a:t> Abuse</a:t>
            </a:r>
          </a:p>
          <a:p>
            <a:pPr>
              <a:buFont typeface="Arial" pitchFamily="34" charset="0"/>
              <a:buChar char="•"/>
            </a:pPr>
            <a:endParaRPr lang="en-US" sz="4800" dirty="0" smtClean="0">
              <a:latin typeface="Calibri" pitchFamily="34" charset="0"/>
            </a:endParaRPr>
          </a:p>
          <a:p>
            <a:pPr>
              <a:buFont typeface="Arial" pitchFamily="34" charset="0"/>
              <a:buChar char="•"/>
            </a:pPr>
            <a:r>
              <a:rPr lang="en-US" sz="4800" dirty="0" smtClean="0">
                <a:latin typeface="Calibri" pitchFamily="34" charset="0"/>
              </a:rPr>
              <a:t> Fraud</a:t>
            </a:r>
          </a:p>
        </p:txBody>
      </p:sp>
      <p:cxnSp>
        <p:nvCxnSpPr>
          <p:cNvPr id="5" name="Straight Connector 4"/>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Picture 5" descr="Coburn%20Waste%20Book.jpg"/>
          <p:cNvPicPr>
            <a:picLocks noChangeAspect="1"/>
          </p:cNvPicPr>
          <p:nvPr/>
        </p:nvPicPr>
        <p:blipFill>
          <a:blip r:embed="rId3" cstate="screen"/>
          <a:stretch>
            <a:fillRect/>
          </a:stretch>
        </p:blipFill>
        <p:spPr>
          <a:xfrm>
            <a:off x="3468928" y="2511598"/>
            <a:ext cx="7833091" cy="5193679"/>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8" descr="Abuse cartoon Captial puppets.bmp"/>
          <p:cNvPicPr>
            <a:picLocks noChangeAspect="1"/>
          </p:cNvPicPr>
          <p:nvPr/>
        </p:nvPicPr>
        <p:blipFill>
          <a:blip r:embed="rId4" cstate="screen"/>
          <a:stretch>
            <a:fillRect/>
          </a:stretch>
        </p:blipFill>
        <p:spPr>
          <a:xfrm rot="489385">
            <a:off x="4549017" y="2338343"/>
            <a:ext cx="5571719" cy="5571719"/>
          </a:xfrm>
          <a:prstGeom prst="rect">
            <a:avLst/>
          </a:prstGeom>
          <a:ln>
            <a:noFill/>
          </a:ln>
          <a:effectLst>
            <a:outerShdw blurRad="292100" dist="139700" dir="2700000" algn="tl" rotWithShape="0">
              <a:srgbClr val="333333">
                <a:alpha val="65000"/>
              </a:srgbClr>
            </a:outerShdw>
          </a:effectLst>
        </p:spPr>
      </p:pic>
      <p:pic>
        <p:nvPicPr>
          <p:cNvPr id="8" name="Picture 7" descr="fraud8-300x199.png"/>
          <p:cNvPicPr>
            <a:picLocks noChangeAspect="1"/>
          </p:cNvPicPr>
          <p:nvPr/>
        </p:nvPicPr>
        <p:blipFill>
          <a:blip r:embed="rId5" cstate="screen"/>
          <a:stretch>
            <a:fillRect/>
          </a:stretch>
        </p:blipFill>
        <p:spPr>
          <a:xfrm rot="21218454">
            <a:off x="3497183" y="2527334"/>
            <a:ext cx="7751897" cy="5142091"/>
          </a:xfrm>
          <a:prstGeom prst="rect">
            <a:avLst/>
          </a:prstGeom>
          <a:ln>
            <a:solidFill>
              <a:schemeClr val="tx1"/>
            </a:solidFill>
          </a:ln>
          <a:effectLst>
            <a:outerShdw blurRad="292100" dist="139700" dir="2700000" algn="tl" rotWithShape="0">
              <a:srgbClr val="333333">
                <a:alpha val="65000"/>
              </a:srgbClr>
            </a:outerShdw>
          </a:effectLst>
        </p:spPr>
      </p:pic>
      <p:sp>
        <p:nvSpPr>
          <p:cNvPr id="10" name="Slide Number Placeholder 9"/>
          <p:cNvSpPr>
            <a:spLocks noGrp="1"/>
          </p:cNvSpPr>
          <p:nvPr>
            <p:ph type="sldNum" sz="quarter" idx="12"/>
          </p:nvPr>
        </p:nvSpPr>
        <p:spPr>
          <a:ln>
            <a:noFill/>
          </a:ln>
        </p:spPr>
        <p:txBody>
          <a:bodyPr/>
          <a:lstStyle/>
          <a:p>
            <a:pPr>
              <a:defRPr/>
            </a:pPr>
            <a:fld id="{E873BCD3-BA31-4EC4-9EF2-3FEF8E8D7FA4}" type="slidenum">
              <a:rPr lang="en-US" smtClean="0">
                <a:solidFill>
                  <a:sysClr val="windowText" lastClr="000000"/>
                </a:solidFill>
              </a:rPr>
              <a:pPr>
                <a:defRPr/>
              </a:pPr>
              <a:t>12</a:t>
            </a:fld>
            <a:endParaRPr lang="en-US">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8594"/>
                                        </p:tgtEl>
                                        <p:attrNameLst>
                                          <p:attrName>style.visibility</p:attrName>
                                        </p:attrNameLst>
                                      </p:cBhvr>
                                      <p:to>
                                        <p:strVal val="visible"/>
                                      </p:to>
                                    </p:set>
                                    <p:animEffect transition="in" filter="fade">
                                      <p:cBhvr>
                                        <p:cTn id="7" dur="500"/>
                                        <p:tgtEl>
                                          <p:spTgt spid="23859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4275">
                                            <p:txEl>
                                              <p:pRg st="0" end="0"/>
                                            </p:txEl>
                                          </p:spTgt>
                                        </p:tgtEl>
                                        <p:attrNameLst>
                                          <p:attrName>style.visibility</p:attrName>
                                        </p:attrNameLst>
                                      </p:cBhvr>
                                      <p:to>
                                        <p:strVal val="visible"/>
                                      </p:to>
                                    </p:set>
                                    <p:animEffect transition="in" filter="fade">
                                      <p:cBhvr>
                                        <p:cTn id="11" dur="500"/>
                                        <p:tgtEl>
                                          <p:spTgt spid="54275">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Effect transition="in" filter="fade">
                                      <p:cBhvr>
                                        <p:cTn id="19" dur="500"/>
                                        <p:tgtEl>
                                          <p:spTgt spid="54275">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275">
                                            <p:txEl>
                                              <p:pRg st="4" end="4"/>
                                            </p:txEl>
                                          </p:spTgt>
                                        </p:tgtEl>
                                        <p:attrNameLst>
                                          <p:attrName>style.visibility</p:attrName>
                                        </p:attrNameLst>
                                      </p:cBhvr>
                                      <p:to>
                                        <p:strVal val="visible"/>
                                      </p:to>
                                    </p:set>
                                    <p:animEffect transition="in" filter="fade">
                                      <p:cBhvr>
                                        <p:cTn id="27" dur="500"/>
                                        <p:tgtEl>
                                          <p:spTgt spid="54275">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132964">
            <a:off x="1344243" y="1945831"/>
            <a:ext cx="2775845" cy="3635966"/>
          </a:xfrm>
          <a:prstGeom prst="rect">
            <a:avLst/>
          </a:prstGeom>
          <a:ln>
            <a:solidFill>
              <a:schemeClr val="tx1"/>
            </a:solidFill>
          </a:ln>
          <a:effectLst>
            <a:outerShdw blurRad="292100" dist="139700" dir="2700000" algn="tl" rotWithShape="0">
              <a:srgbClr val="333333">
                <a:alpha val="65000"/>
              </a:srgbClr>
            </a:outerShdw>
          </a:effectLst>
        </p:spPr>
      </p:pic>
      <p:pic>
        <p:nvPicPr>
          <p:cNvPr id="116737"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3849" y="1936572"/>
            <a:ext cx="6089651" cy="3423757"/>
          </a:xfrm>
          <a:prstGeom prst="rect">
            <a:avLst/>
          </a:prstGeom>
          <a:ln>
            <a:solidFill>
              <a:schemeClr val="tx1"/>
            </a:solidFill>
          </a:ln>
          <a:effectLst>
            <a:outerShdw blurRad="292100" dist="139700" dir="2700000" algn="tl" rotWithShape="0">
              <a:srgbClr val="333333">
                <a:alpha val="65000"/>
              </a:srgbClr>
            </a:outerShdw>
          </a:effectLst>
        </p:spPr>
      </p:pic>
      <p:sp>
        <p:nvSpPr>
          <p:cNvPr id="238594" name="Rectangle 2"/>
          <p:cNvSpPr>
            <a:spLocks noGrp="1" noChangeArrowheads="1"/>
          </p:cNvSpPr>
          <p:nvPr>
            <p:ph type="title"/>
          </p:nvPr>
        </p:nvSpPr>
        <p:spPr>
          <a:xfrm>
            <a:off x="0" y="0"/>
            <a:ext cx="12179300" cy="1532234"/>
          </a:xfrm>
        </p:spPr>
        <p:txBody>
          <a:bodyPr>
            <a:noAutofit/>
          </a:bodyPr>
          <a:lstStyle/>
          <a:p>
            <a:pPr algn="ctr" eaLnBrk="1" fontAlgn="auto" hangingPunct="1">
              <a:spcAft>
                <a:spcPts val="0"/>
              </a:spcAft>
              <a:defRPr/>
            </a:pPr>
            <a:r>
              <a:rPr lang="en-US" sz="4800" cap="none" dirty="0" smtClean="0">
                <a:latin typeface="Calibri" pitchFamily="34" charset="0"/>
              </a:rPr>
              <a:t>DHS Acquisition Lifecycle Framework</a:t>
            </a:r>
            <a:endParaRPr lang="en-US" sz="4800" cap="none" dirty="0">
              <a:latin typeface="Calibri" pitchFamily="34" charset="0"/>
            </a:endParaRPr>
          </a:p>
        </p:txBody>
      </p:sp>
      <p:cxnSp>
        <p:nvCxnSpPr>
          <p:cNvPr id="5" name="Straight Connector 4"/>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Pentagon 13"/>
          <p:cNvSpPr/>
          <p:nvPr/>
        </p:nvSpPr>
        <p:spPr>
          <a:xfrm>
            <a:off x="820719" y="6896017"/>
            <a:ext cx="1826895" cy="1217930"/>
          </a:xfrm>
          <a:prstGeom prst="homePlat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r>
              <a:rPr lang="en-US" sz="2700" b="1" dirty="0" smtClean="0"/>
              <a:t>Need</a:t>
            </a:r>
            <a:endParaRPr lang="en-US" b="1" dirty="0" smtClean="0"/>
          </a:p>
        </p:txBody>
      </p:sp>
      <p:sp>
        <p:nvSpPr>
          <p:cNvPr id="15" name="Chevron 14"/>
          <p:cNvSpPr/>
          <p:nvPr/>
        </p:nvSpPr>
        <p:spPr>
          <a:xfrm>
            <a:off x="2138609" y="6896534"/>
            <a:ext cx="2542009" cy="1217930"/>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r>
              <a:rPr lang="en-US" sz="2400" b="1" dirty="0" smtClean="0"/>
              <a:t>Analyze/ Select</a:t>
            </a:r>
          </a:p>
        </p:txBody>
      </p:sp>
      <p:sp>
        <p:nvSpPr>
          <p:cNvPr id="16" name="Chevron 15"/>
          <p:cNvSpPr/>
          <p:nvPr/>
        </p:nvSpPr>
        <p:spPr>
          <a:xfrm>
            <a:off x="4198034" y="6896820"/>
            <a:ext cx="4384548" cy="121793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r>
              <a:rPr lang="en-US" sz="2400" b="1" dirty="0" smtClean="0"/>
              <a:t>Obtain</a:t>
            </a:r>
          </a:p>
        </p:txBody>
      </p:sp>
      <p:sp>
        <p:nvSpPr>
          <p:cNvPr id="17" name="Chevron 16"/>
          <p:cNvSpPr/>
          <p:nvPr/>
        </p:nvSpPr>
        <p:spPr>
          <a:xfrm>
            <a:off x="8087172" y="6900964"/>
            <a:ext cx="3653790" cy="121793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r>
              <a:rPr lang="en-US" sz="2400" b="1" dirty="0" smtClean="0">
                <a:solidFill>
                  <a:srgbClr val="006600"/>
                </a:solidFill>
              </a:rPr>
              <a:t>Produce / Deploy / Support</a:t>
            </a:r>
          </a:p>
        </p:txBody>
      </p:sp>
      <p:sp>
        <p:nvSpPr>
          <p:cNvPr id="20" name="Diamond 19"/>
          <p:cNvSpPr/>
          <p:nvPr/>
        </p:nvSpPr>
        <p:spPr>
          <a:xfrm>
            <a:off x="3746912" y="6023207"/>
            <a:ext cx="797956" cy="797955"/>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smtClean="0">
                <a:solidFill>
                  <a:schemeClr val="tx1"/>
                </a:solidFill>
              </a:rPr>
              <a:t>2A</a:t>
            </a:r>
            <a:endParaRPr lang="en-US" sz="2400" b="1" dirty="0">
              <a:solidFill>
                <a:schemeClr val="tx1"/>
              </a:solidFill>
            </a:endParaRPr>
          </a:p>
        </p:txBody>
      </p:sp>
      <p:sp>
        <p:nvSpPr>
          <p:cNvPr id="21" name="Diamond 20"/>
          <p:cNvSpPr/>
          <p:nvPr/>
        </p:nvSpPr>
        <p:spPr>
          <a:xfrm>
            <a:off x="5062945" y="6012248"/>
            <a:ext cx="797956" cy="797955"/>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smtClean="0">
                <a:solidFill>
                  <a:schemeClr val="tx1"/>
                </a:solidFill>
              </a:rPr>
              <a:t>2B</a:t>
            </a:r>
            <a:endParaRPr lang="en-US" sz="2400" b="1" dirty="0">
              <a:solidFill>
                <a:schemeClr val="tx1"/>
              </a:solidFill>
            </a:endParaRPr>
          </a:p>
        </p:txBody>
      </p:sp>
      <p:sp>
        <p:nvSpPr>
          <p:cNvPr id="22" name="Diamond 21"/>
          <p:cNvSpPr/>
          <p:nvPr/>
        </p:nvSpPr>
        <p:spPr>
          <a:xfrm>
            <a:off x="6363714" y="6005115"/>
            <a:ext cx="797956" cy="797955"/>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smtClean="0">
                <a:solidFill>
                  <a:schemeClr val="tx1"/>
                </a:solidFill>
              </a:rPr>
              <a:t>2C</a:t>
            </a:r>
            <a:endParaRPr lang="en-US" sz="2400" b="1" dirty="0">
              <a:solidFill>
                <a:schemeClr val="tx1"/>
              </a:solidFill>
            </a:endParaRPr>
          </a:p>
        </p:txBody>
      </p:sp>
      <p:sp>
        <p:nvSpPr>
          <p:cNvPr id="23" name="Diamond 22"/>
          <p:cNvSpPr/>
          <p:nvPr/>
        </p:nvSpPr>
        <p:spPr>
          <a:xfrm>
            <a:off x="438338" y="5993229"/>
            <a:ext cx="797956" cy="797955"/>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smtClean="0">
                <a:solidFill>
                  <a:schemeClr val="tx1"/>
                </a:solidFill>
              </a:rPr>
              <a:t>0</a:t>
            </a:r>
            <a:endParaRPr lang="en-US" sz="2400" b="1" dirty="0">
              <a:solidFill>
                <a:schemeClr val="tx1"/>
              </a:solidFill>
            </a:endParaRPr>
          </a:p>
        </p:txBody>
      </p:sp>
      <p:sp>
        <p:nvSpPr>
          <p:cNvPr id="24" name="Diamond 23"/>
          <p:cNvSpPr/>
          <p:nvPr/>
        </p:nvSpPr>
        <p:spPr>
          <a:xfrm>
            <a:off x="7624273" y="6001151"/>
            <a:ext cx="797956" cy="797955"/>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smtClean="0">
                <a:solidFill>
                  <a:schemeClr val="tx1"/>
                </a:solidFill>
              </a:rPr>
              <a:t>3</a:t>
            </a:r>
            <a:endParaRPr lang="en-US" sz="2400" b="1" dirty="0">
              <a:solidFill>
                <a:schemeClr val="tx1"/>
              </a:solidFill>
            </a:endParaRPr>
          </a:p>
        </p:txBody>
      </p:sp>
      <p:sp>
        <p:nvSpPr>
          <p:cNvPr id="25" name="Diamond 24"/>
          <p:cNvSpPr/>
          <p:nvPr/>
        </p:nvSpPr>
        <p:spPr>
          <a:xfrm>
            <a:off x="1675817" y="6005247"/>
            <a:ext cx="797956" cy="797955"/>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smtClean="0">
                <a:solidFill>
                  <a:schemeClr val="tx1"/>
                </a:solidFill>
              </a:rPr>
              <a:t>1</a:t>
            </a:r>
            <a:endParaRPr lang="en-US" sz="2400" b="1" dirty="0">
              <a:solidFill>
                <a:schemeClr val="tx1"/>
              </a:solidFill>
            </a:endParaRPr>
          </a:p>
        </p:txBody>
      </p:sp>
      <p:sp>
        <p:nvSpPr>
          <p:cNvPr id="26" name="Diamond 25"/>
          <p:cNvSpPr/>
          <p:nvPr/>
        </p:nvSpPr>
        <p:spPr>
          <a:xfrm>
            <a:off x="9412868" y="5997323"/>
            <a:ext cx="797956" cy="797955"/>
          </a:xfrm>
          <a:prstGeom prst="diamond">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smtClean="0">
                <a:solidFill>
                  <a:schemeClr val="tx1"/>
                </a:solidFill>
              </a:rPr>
              <a:t>4</a:t>
            </a:r>
            <a:endParaRPr lang="en-US" sz="2400" b="1" dirty="0">
              <a:solidFill>
                <a:schemeClr val="tx1"/>
              </a:solidFill>
            </a:endParaRPr>
          </a:p>
        </p:txBody>
      </p:sp>
      <p:pic>
        <p:nvPicPr>
          <p:cNvPr id="18" name="Picture 17" descr="PARM Logo.bmp"/>
          <p:cNvPicPr>
            <a:picLocks noChangeAspect="1"/>
          </p:cNvPicPr>
          <p:nvPr/>
        </p:nvPicPr>
        <p:blipFill>
          <a:blip r:embed="rId5" cstate="screen"/>
          <a:stretch>
            <a:fillRect/>
          </a:stretch>
        </p:blipFill>
        <p:spPr>
          <a:xfrm>
            <a:off x="719796" y="3448788"/>
            <a:ext cx="5652445" cy="1240245"/>
          </a:xfrm>
          <a:prstGeom prst="rect">
            <a:avLst/>
          </a:prstGeom>
          <a:ln>
            <a:solidFill>
              <a:schemeClr val="tx1"/>
            </a:solidFill>
          </a:ln>
          <a:effectLst>
            <a:outerShdw blurRad="292100" dist="139700" dir="2700000" algn="tl" rotWithShape="0">
              <a:srgbClr val="333333">
                <a:alpha val="65000"/>
              </a:srgbClr>
            </a:outerShdw>
          </a:effectLst>
        </p:spPr>
      </p:pic>
      <p:sp>
        <p:nvSpPr>
          <p:cNvPr id="19" name="Slide Number Placeholder 18"/>
          <p:cNvSpPr>
            <a:spLocks noGrp="1"/>
          </p:cNvSpPr>
          <p:nvPr>
            <p:ph type="sldNum" sz="quarter" idx="12"/>
          </p:nvPr>
        </p:nvSpPr>
        <p:spPr>
          <a:ln>
            <a:noFill/>
          </a:ln>
        </p:spPr>
        <p:txBody>
          <a:bodyPr/>
          <a:lstStyle/>
          <a:p>
            <a:pPr>
              <a:defRPr/>
            </a:pPr>
            <a:fld id="{E873BCD3-BA31-4EC4-9EF2-3FEF8E8D7FA4}" type="slidenum">
              <a:rPr lang="en-US" smtClean="0">
                <a:solidFill>
                  <a:sysClr val="windowText" lastClr="000000"/>
                </a:solidFill>
              </a:rPr>
              <a:pPr>
                <a:defRPr/>
              </a:pPr>
              <a:t>13</a:t>
            </a:fld>
            <a:endParaRPr lang="en-US"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8594"/>
                                        </p:tgtEl>
                                        <p:attrNameLst>
                                          <p:attrName>style.visibility</p:attrName>
                                        </p:attrNameLst>
                                      </p:cBhvr>
                                      <p:to>
                                        <p:strVal val="visible"/>
                                      </p:to>
                                    </p:set>
                                    <p:animEffect transition="in" filter="fade">
                                      <p:cBhvr>
                                        <p:cTn id="7" dur="500"/>
                                        <p:tgtEl>
                                          <p:spTgt spid="23859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6737"/>
                                        </p:tgtEl>
                                        <p:attrNameLst>
                                          <p:attrName>style.visibility</p:attrName>
                                        </p:attrNameLst>
                                      </p:cBhvr>
                                      <p:to>
                                        <p:strVal val="visible"/>
                                      </p:to>
                                    </p:set>
                                    <p:animEffect transition="in" filter="fade">
                                      <p:cBhvr>
                                        <p:cTn id="19" dur="500"/>
                                        <p:tgtEl>
                                          <p:spTgt spid="1167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par>
                          <p:cTn id="58" fill="hold">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par>
                          <p:cTn id="62" fill="hold">
                            <p:stCondLst>
                              <p:cond delay="3000"/>
                            </p:stCondLst>
                            <p:childTnLst>
                              <p:par>
                                <p:cTn id="63" presetID="10"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par>
                          <p:cTn id="66" fill="hold">
                            <p:stCondLst>
                              <p:cond delay="3500"/>
                            </p:stCondLst>
                            <p:childTnLst>
                              <p:par>
                                <p:cTn id="67" presetID="35" presetClass="emph" presetSubtype="0" repeatCount="5000" fill="hold" grpId="1" nodeType="afterEffect">
                                  <p:stCondLst>
                                    <p:cond delay="0"/>
                                  </p:stCondLst>
                                  <p:childTnLst>
                                    <p:anim calcmode="discrete" valueType="str">
                                      <p:cBhvr>
                                        <p:cTn id="68" dur="500" fill="hold"/>
                                        <p:tgtEl>
                                          <p:spTgt spid="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p:bldP spid="14" grpId="0" animBg="1"/>
      <p:bldP spid="15" grpId="0" animBg="1"/>
      <p:bldP spid="16" grpId="0" animBg="1"/>
      <p:bldP spid="17" grpId="0" animBg="1"/>
      <p:bldP spid="20" grpId="0" animBg="1"/>
      <p:bldP spid="21" grpId="0" animBg="1"/>
      <p:bldP spid="22" grpId="0" animBg="1"/>
      <p:bldP spid="23" grpId="0" animBg="1"/>
      <p:bldP spid="24" grpId="0" animBg="1"/>
      <p:bldP spid="25" grpId="0" animBg="1"/>
      <p:bldP spid="26" grpId="0" animBg="1"/>
      <p:bldP spid="2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0" y="0"/>
            <a:ext cx="12179300" cy="1532234"/>
          </a:xfrm>
        </p:spPr>
        <p:txBody>
          <a:bodyPr>
            <a:noAutofit/>
          </a:bodyPr>
          <a:lstStyle/>
          <a:p>
            <a:pPr algn="ctr" eaLnBrk="1" fontAlgn="auto" hangingPunct="1">
              <a:spcAft>
                <a:spcPts val="0"/>
              </a:spcAft>
              <a:defRPr/>
            </a:pPr>
            <a:r>
              <a:rPr lang="en-US" sz="4800" cap="none" dirty="0" smtClean="0">
                <a:latin typeface="Calibri" pitchFamily="34" charset="0"/>
              </a:rPr>
              <a:t>DHS required documents at reviews…</a:t>
            </a:r>
            <a:endParaRPr lang="en-US" sz="4800" cap="none" dirty="0">
              <a:latin typeface="Calibri" pitchFamily="34" charset="0"/>
            </a:endParaRPr>
          </a:p>
        </p:txBody>
      </p:sp>
      <p:cxnSp>
        <p:nvCxnSpPr>
          <p:cNvPr id="5" name="Straight Connector 4"/>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2" name="Group 26"/>
          <p:cNvGrpSpPr/>
          <p:nvPr/>
        </p:nvGrpSpPr>
        <p:grpSpPr>
          <a:xfrm>
            <a:off x="438340" y="1809686"/>
            <a:ext cx="11302625" cy="2125667"/>
            <a:chOff x="248289" y="1343835"/>
            <a:chExt cx="8485808" cy="1595913"/>
          </a:xfrm>
        </p:grpSpPr>
        <p:sp>
          <p:nvSpPr>
            <p:cNvPr id="14" name="Pentagon 13"/>
            <p:cNvSpPr/>
            <p:nvPr/>
          </p:nvSpPr>
          <p:spPr>
            <a:xfrm>
              <a:off x="535374" y="2021634"/>
              <a:ext cx="1371600" cy="914400"/>
            </a:xfrm>
            <a:prstGeom prst="homePlat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t>Need</a:t>
              </a:r>
              <a:endParaRPr lang="en-US" b="1" dirty="0" smtClean="0"/>
            </a:p>
          </p:txBody>
        </p:sp>
        <p:sp>
          <p:nvSpPr>
            <p:cNvPr id="15" name="Chevron 14"/>
            <p:cNvSpPr/>
            <p:nvPr/>
          </p:nvSpPr>
          <p:spPr>
            <a:xfrm>
              <a:off x="1524818" y="2022022"/>
              <a:ext cx="1908495" cy="914400"/>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Analyze/Select</a:t>
              </a:r>
            </a:p>
          </p:txBody>
        </p:sp>
        <p:sp>
          <p:nvSpPr>
            <p:cNvPr id="16" name="Chevron 15"/>
            <p:cNvSpPr/>
            <p:nvPr/>
          </p:nvSpPr>
          <p:spPr>
            <a:xfrm>
              <a:off x="3071002" y="2022237"/>
              <a:ext cx="3291840" cy="91440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Obtain</a:t>
              </a:r>
            </a:p>
          </p:txBody>
        </p:sp>
        <p:sp>
          <p:nvSpPr>
            <p:cNvPr id="17" name="Chevron 16"/>
            <p:cNvSpPr/>
            <p:nvPr/>
          </p:nvSpPr>
          <p:spPr>
            <a:xfrm>
              <a:off x="5990897" y="2025348"/>
              <a:ext cx="2743200" cy="9144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6600"/>
                  </a:solidFill>
                </a:rPr>
                <a:t>Produce / Deploy / Support</a:t>
              </a:r>
            </a:p>
          </p:txBody>
        </p:sp>
        <p:sp>
          <p:nvSpPr>
            <p:cNvPr id="20" name="Diamond 19"/>
            <p:cNvSpPr/>
            <p:nvPr/>
          </p:nvSpPr>
          <p:spPr>
            <a:xfrm>
              <a:off x="2732305" y="1366344"/>
              <a:ext cx="599090" cy="59909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smtClean="0">
                  <a:solidFill>
                    <a:schemeClr val="tx1"/>
                  </a:solidFill>
                </a:rPr>
                <a:t>2A</a:t>
              </a:r>
              <a:endParaRPr lang="en-US" sz="2400" b="1" dirty="0">
                <a:solidFill>
                  <a:schemeClr val="tx1"/>
                </a:solidFill>
              </a:endParaRPr>
            </a:p>
          </p:txBody>
        </p:sp>
        <p:sp>
          <p:nvSpPr>
            <p:cNvPr id="21" name="Diamond 20"/>
            <p:cNvSpPr/>
            <p:nvPr/>
          </p:nvSpPr>
          <p:spPr>
            <a:xfrm>
              <a:off x="3720359" y="1358115"/>
              <a:ext cx="599090" cy="59909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smtClean="0">
                  <a:solidFill>
                    <a:schemeClr val="tx1"/>
                  </a:solidFill>
                </a:rPr>
                <a:t>2B</a:t>
              </a:r>
              <a:endParaRPr lang="en-US" sz="2400" b="1" dirty="0">
                <a:solidFill>
                  <a:schemeClr val="tx1"/>
                </a:solidFill>
              </a:endParaRPr>
            </a:p>
          </p:txBody>
        </p:sp>
        <p:sp>
          <p:nvSpPr>
            <p:cNvPr id="22" name="Diamond 21"/>
            <p:cNvSpPr/>
            <p:nvPr/>
          </p:nvSpPr>
          <p:spPr>
            <a:xfrm>
              <a:off x="4696955" y="1352760"/>
              <a:ext cx="599090" cy="59909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smtClean="0">
                  <a:solidFill>
                    <a:schemeClr val="tx1"/>
                  </a:solidFill>
                </a:rPr>
                <a:t>2C</a:t>
              </a:r>
              <a:endParaRPr lang="en-US" sz="2400" b="1" dirty="0">
                <a:solidFill>
                  <a:schemeClr val="tx1"/>
                </a:solidFill>
              </a:endParaRPr>
            </a:p>
          </p:txBody>
        </p:sp>
        <p:sp>
          <p:nvSpPr>
            <p:cNvPr id="23" name="Diamond 22"/>
            <p:cNvSpPr/>
            <p:nvPr/>
          </p:nvSpPr>
          <p:spPr>
            <a:xfrm>
              <a:off x="248289" y="1343835"/>
              <a:ext cx="599090" cy="59909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smtClean="0">
                  <a:solidFill>
                    <a:schemeClr val="tx1"/>
                  </a:solidFill>
                </a:rPr>
                <a:t>0</a:t>
              </a:r>
              <a:endParaRPr lang="en-US" sz="2400" b="1" dirty="0">
                <a:solidFill>
                  <a:schemeClr val="tx1"/>
                </a:solidFill>
              </a:endParaRPr>
            </a:p>
          </p:txBody>
        </p:sp>
        <p:sp>
          <p:nvSpPr>
            <p:cNvPr id="24" name="Diamond 23"/>
            <p:cNvSpPr/>
            <p:nvPr/>
          </p:nvSpPr>
          <p:spPr>
            <a:xfrm>
              <a:off x="5643358" y="1349785"/>
              <a:ext cx="599090" cy="59909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smtClean="0">
                  <a:solidFill>
                    <a:schemeClr val="tx1"/>
                  </a:solidFill>
                </a:rPr>
                <a:t>3</a:t>
              </a:r>
              <a:endParaRPr lang="en-US" sz="2400" b="1" dirty="0">
                <a:solidFill>
                  <a:schemeClr val="tx1"/>
                </a:solidFill>
              </a:endParaRPr>
            </a:p>
          </p:txBody>
        </p:sp>
        <p:sp>
          <p:nvSpPr>
            <p:cNvPr id="25" name="Diamond 24"/>
            <p:cNvSpPr/>
            <p:nvPr/>
          </p:nvSpPr>
          <p:spPr>
            <a:xfrm>
              <a:off x="1177364" y="1352858"/>
              <a:ext cx="599090" cy="59909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smtClean="0">
                  <a:solidFill>
                    <a:schemeClr val="tx1"/>
                  </a:solidFill>
                </a:rPr>
                <a:t>1</a:t>
              </a:r>
              <a:endParaRPr lang="en-US" sz="2400" b="1" dirty="0">
                <a:solidFill>
                  <a:schemeClr val="tx1"/>
                </a:solidFill>
              </a:endParaRPr>
            </a:p>
          </p:txBody>
        </p:sp>
        <p:sp>
          <p:nvSpPr>
            <p:cNvPr id="26" name="Diamond 25"/>
            <p:cNvSpPr/>
            <p:nvPr/>
          </p:nvSpPr>
          <p:spPr>
            <a:xfrm>
              <a:off x="6986203" y="1346910"/>
              <a:ext cx="599090" cy="599090"/>
            </a:xfrm>
            <a:prstGeom prst="diamond">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smtClean="0">
                  <a:solidFill>
                    <a:schemeClr val="tx1"/>
                  </a:solidFill>
                </a:rPr>
                <a:t>4</a:t>
              </a:r>
              <a:endParaRPr lang="en-US" sz="2400" b="1" dirty="0">
                <a:solidFill>
                  <a:schemeClr val="tx1"/>
                </a:solidFill>
              </a:endParaRPr>
            </a:p>
          </p:txBody>
        </p:sp>
      </p:grpSp>
      <p:graphicFrame>
        <p:nvGraphicFramePr>
          <p:cNvPr id="27" name="Table 26"/>
          <p:cNvGraphicFramePr>
            <a:graphicFrameLocks noGrp="1"/>
          </p:cNvGraphicFramePr>
          <p:nvPr/>
        </p:nvGraphicFramePr>
        <p:xfrm>
          <a:off x="285456" y="4110517"/>
          <a:ext cx="11456155" cy="4614381"/>
        </p:xfrm>
        <a:graphic>
          <a:graphicData uri="http://schemas.openxmlformats.org/drawingml/2006/table">
            <a:tbl>
              <a:tblPr firstRow="1" bandRow="1">
                <a:tableStyleId>{5C22544A-7EE6-4342-B048-85BDC9FD1C3A}</a:tableStyleId>
              </a:tblPr>
              <a:tblGrid>
                <a:gridCol w="507312"/>
                <a:gridCol w="1262492"/>
                <a:gridCol w="2074288"/>
                <a:gridCol w="1988652"/>
                <a:gridCol w="1988652"/>
                <a:gridCol w="3634759"/>
              </a:tblGrid>
              <a:tr h="552480">
                <a:tc>
                  <a:txBody>
                    <a:bodyPr/>
                    <a:lstStyle/>
                    <a:p>
                      <a:pPr algn="ct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bg1"/>
                          </a:solidFill>
                        </a:rPr>
                        <a:t>Pre-Acq</a:t>
                      </a:r>
                      <a:endParaRPr lang="en-US" sz="1600" b="1" dirty="0">
                        <a:solidFill>
                          <a:schemeClr val="bg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CC"/>
                    </a:solidFill>
                  </a:tcPr>
                </a:tc>
                <a:tc>
                  <a:txBody>
                    <a:bodyPr/>
                    <a:lstStyle/>
                    <a:p>
                      <a:pPr algn="ctr"/>
                      <a:r>
                        <a:rPr lang="en-US" sz="1600" b="1" dirty="0" smtClean="0">
                          <a:solidFill>
                            <a:schemeClr val="bg1"/>
                          </a:solidFill>
                        </a:rPr>
                        <a:t>ADE 1 </a:t>
                      </a:r>
                      <a:endParaRPr lang="en-US" sz="1600" b="1" dirty="0">
                        <a:solidFill>
                          <a:schemeClr val="bg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600" b="1" dirty="0" smtClean="0">
                          <a:solidFill>
                            <a:schemeClr val="bg1"/>
                          </a:solidFill>
                        </a:rPr>
                        <a:t>ADE 2A</a:t>
                      </a:r>
                      <a:endParaRPr lang="en-US" sz="1600" b="1" dirty="0">
                        <a:solidFill>
                          <a:schemeClr val="bg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600" b="1" dirty="0" smtClean="0">
                          <a:solidFill>
                            <a:schemeClr val="bg1"/>
                          </a:solidFill>
                        </a:rPr>
                        <a:t>ADE 2B</a:t>
                      </a:r>
                      <a:endParaRPr lang="en-US" sz="1600" b="1" dirty="0">
                        <a:solidFill>
                          <a:schemeClr val="bg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600" b="1" dirty="0" smtClean="0">
                          <a:solidFill>
                            <a:schemeClr val="tx1"/>
                          </a:solidFill>
                        </a:rPr>
                        <a:t>ADE 3</a:t>
                      </a:r>
                      <a:endParaRPr lang="en-US" sz="1600" b="1"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47350">
                <a:tc rowSpan="4">
                  <a:txBody>
                    <a:bodyPr/>
                    <a:lstStyle/>
                    <a:p>
                      <a:pPr algn="ctr"/>
                      <a:r>
                        <a:rPr lang="en-US" sz="1600" b="1" dirty="0" smtClean="0">
                          <a:solidFill>
                            <a:schemeClr val="tx1"/>
                          </a:solidFill>
                        </a:rPr>
                        <a:t>ADA Approved</a:t>
                      </a:r>
                      <a:endParaRPr lang="en-US" sz="1600" b="1" dirty="0">
                        <a:solidFill>
                          <a:schemeClr val="tx1"/>
                        </a:solidFill>
                      </a:endParaRPr>
                    </a:p>
                  </a:txBody>
                  <a:tcPr marL="121793" marR="121793" marT="60897" marB="6089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MNS</a:t>
                      </a: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APB</a:t>
                      </a: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APB</a:t>
                      </a: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APB</a:t>
                      </a: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7350">
                <a:tc vMerge="1">
                  <a:txBody>
                    <a:bodyPr/>
                    <a:lstStyle/>
                    <a:p>
                      <a:pPr algn="l"/>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CDP</a:t>
                      </a: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ILSP</a:t>
                      </a: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ILSP</a:t>
                      </a: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ILSP</a:t>
                      </a: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7350">
                <a:tc vMerge="1">
                  <a:txBody>
                    <a:bodyPr/>
                    <a:lstStyle/>
                    <a:p>
                      <a:pPr algn="l"/>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AP</a:t>
                      </a: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AP</a:t>
                      </a: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TEMP</a:t>
                      </a: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7350">
                <a:tc vMerge="1">
                  <a:txBody>
                    <a:bodyPr/>
                    <a:lstStyle/>
                    <a:p>
                      <a:pPr algn="l"/>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ORD</a:t>
                      </a: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480">
                <a:tc rowSpan="3">
                  <a:txBody>
                    <a:bodyPr/>
                    <a:lstStyle/>
                    <a:p>
                      <a:pPr algn="ctr"/>
                      <a:r>
                        <a:rPr lang="en-US" sz="1600" b="1" dirty="0" smtClean="0">
                          <a:solidFill>
                            <a:schemeClr val="tx1"/>
                          </a:solidFill>
                        </a:rPr>
                        <a:t>CAE Approved</a:t>
                      </a:r>
                      <a:endParaRPr lang="en-US" sz="1600" b="1" dirty="0">
                        <a:solidFill>
                          <a:schemeClr val="tx1"/>
                        </a:solidFill>
                      </a:endParaRPr>
                    </a:p>
                  </a:txBody>
                  <a:tcPr marL="121793" marR="121793" marT="60897" marB="6089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P-MNS</a:t>
                      </a: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LCCE</a:t>
                      </a: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AP</a:t>
                      </a: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LCCE</a:t>
                      </a: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2671">
                <a:tc vMerge="1">
                  <a:txBody>
                    <a:bodyPr/>
                    <a:lstStyle/>
                    <a:p>
                      <a:pPr algn="l"/>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CONOPS</a:t>
                      </a: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+SLA (Services)</a:t>
                      </a: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7350">
                <a:tc vMerge="1">
                  <a:txBody>
                    <a:bodyPr/>
                    <a:lstStyle/>
                    <a:p>
                      <a:pPr algn="l"/>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err="1" smtClean="0">
                          <a:solidFill>
                            <a:schemeClr val="tx1"/>
                          </a:solidFill>
                        </a:rPr>
                        <a:t>AoA</a:t>
                      </a: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endParaRPr>
                    </a:p>
                  </a:txBody>
                  <a:tcPr marL="121793" marR="121793" marT="60897" marB="60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8" name="Slide Number Placeholder 17"/>
          <p:cNvSpPr>
            <a:spLocks noGrp="1"/>
          </p:cNvSpPr>
          <p:nvPr>
            <p:ph type="sldNum" sz="quarter" idx="12"/>
          </p:nvPr>
        </p:nvSpPr>
        <p:spPr>
          <a:ln>
            <a:noFill/>
          </a:ln>
        </p:spPr>
        <p:txBody>
          <a:bodyPr/>
          <a:lstStyle/>
          <a:p>
            <a:pPr>
              <a:defRPr/>
            </a:pPr>
            <a:fld id="{E873BCD3-BA31-4EC4-9EF2-3FEF8E8D7FA4}" type="slidenum">
              <a:rPr lang="en-US" smtClean="0">
                <a:solidFill>
                  <a:sysClr val="windowText" lastClr="000000"/>
                </a:solidFill>
              </a:rPr>
              <a:pPr>
                <a:defRPr/>
              </a:pPr>
              <a:t>14</a:t>
            </a:fld>
            <a:endParaRPr lang="en-US"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Title 2"/>
          <p:cNvSpPr>
            <a:spLocks noGrp="1"/>
          </p:cNvSpPr>
          <p:nvPr>
            <p:ph type="title"/>
          </p:nvPr>
        </p:nvSpPr>
        <p:spPr bwMode="auto">
          <a:xfrm>
            <a:off x="0" y="1"/>
            <a:ext cx="12179300" cy="1522413"/>
          </a:xfrm>
          <a:ln>
            <a:miter lim="800000"/>
            <a:headEnd/>
            <a:tailEnd/>
          </a:ln>
        </p:spPr>
        <p:txBody>
          <a:bodyPr wrap="square" bIns="60868" numCol="1" anchor="ctr" compatLnSpc="1">
            <a:prstTxWarp prst="textNoShape">
              <a:avLst/>
            </a:prstTxWarp>
          </a:bodyPr>
          <a:lstStyle/>
          <a:p>
            <a:pPr algn="ctr" eaLnBrk="1" fontAlgn="auto" hangingPunct="1">
              <a:spcAft>
                <a:spcPts val="0"/>
              </a:spcAft>
              <a:defRPr/>
            </a:pPr>
            <a:r>
              <a:rPr lang="en-US" sz="4800" cap="none" dirty="0" smtClean="0">
                <a:latin typeface="Calibri" pitchFamily="34" charset="0"/>
              </a:rPr>
              <a:t>Who are we talking about?</a:t>
            </a:r>
            <a:endParaRPr lang="en-US" sz="4800" cap="none" dirty="0">
              <a:ln w="500">
                <a:solidFill>
                  <a:schemeClr val="tx2">
                    <a:shade val="20000"/>
                    <a:satMod val="120000"/>
                  </a:schemeClr>
                </a:solidFill>
              </a:ln>
              <a:latin typeface="Calibri" pitchFamily="34" charset="0"/>
            </a:endParaRPr>
          </a:p>
        </p:txBody>
      </p:sp>
      <p:sp>
        <p:nvSpPr>
          <p:cNvPr id="4" name="Rectangle 3"/>
          <p:cNvSpPr/>
          <p:nvPr/>
        </p:nvSpPr>
        <p:spPr>
          <a:xfrm>
            <a:off x="388006" y="1708487"/>
            <a:ext cx="10015149" cy="4026558"/>
          </a:xfrm>
          <a:prstGeom prst="rect">
            <a:avLst/>
          </a:prstGeom>
        </p:spPr>
        <p:txBody>
          <a:bodyPr wrap="square" lIns="121737" tIns="60868" rIns="121737" bIns="60868">
            <a:spAutoFit/>
          </a:bodyPr>
          <a:lstStyle/>
          <a:p>
            <a:pPr marL="532599" indent="-532599">
              <a:spcBef>
                <a:spcPts val="799"/>
              </a:spcBef>
              <a:buSzPct val="73000"/>
              <a:buFont typeface="Arial" pitchFamily="34" charset="0"/>
              <a:buChar char="•"/>
              <a:defRPr/>
            </a:pPr>
            <a:r>
              <a:rPr lang="en-US" sz="3700" dirty="0" smtClean="0">
                <a:latin typeface="Calibri" pitchFamily="34" charset="0"/>
              </a:rPr>
              <a:t>Program Managers</a:t>
            </a:r>
          </a:p>
          <a:p>
            <a:pPr marL="532599" indent="-532599">
              <a:spcBef>
                <a:spcPts val="799"/>
              </a:spcBef>
              <a:buSzPct val="73000"/>
              <a:buFont typeface="Arial" pitchFamily="34" charset="0"/>
              <a:buChar char="•"/>
              <a:defRPr/>
            </a:pPr>
            <a:r>
              <a:rPr lang="en-US" sz="3700" dirty="0" smtClean="0">
                <a:latin typeface="Calibri" pitchFamily="34" charset="0"/>
              </a:rPr>
              <a:t>Contracting Officers (COs)</a:t>
            </a:r>
          </a:p>
          <a:p>
            <a:pPr marL="532599" indent="-532599">
              <a:spcBef>
                <a:spcPts val="799"/>
              </a:spcBef>
              <a:buSzPct val="73000"/>
              <a:buFont typeface="Arial" pitchFamily="34" charset="0"/>
              <a:buChar char="•"/>
              <a:defRPr/>
            </a:pPr>
            <a:r>
              <a:rPr lang="en-US" sz="3700" dirty="0" smtClean="0">
                <a:latin typeface="Calibri" pitchFamily="34" charset="0"/>
              </a:rPr>
              <a:t>Contracting Officer’s Representatives (CORs)</a:t>
            </a:r>
          </a:p>
          <a:p>
            <a:pPr marL="532599" indent="-532599">
              <a:spcBef>
                <a:spcPts val="799"/>
              </a:spcBef>
              <a:buSzPct val="73000"/>
              <a:buFont typeface="Arial" pitchFamily="34" charset="0"/>
              <a:buChar char="•"/>
              <a:defRPr/>
            </a:pPr>
            <a:r>
              <a:rPr lang="en-US" sz="3700" dirty="0" smtClean="0">
                <a:latin typeface="Calibri" pitchFamily="34" charset="0"/>
              </a:rPr>
              <a:t>Procurement staff</a:t>
            </a:r>
          </a:p>
          <a:p>
            <a:pPr marL="532599" indent="-532599">
              <a:spcBef>
                <a:spcPts val="799"/>
              </a:spcBef>
              <a:buSzPct val="73000"/>
              <a:buFont typeface="Arial" pitchFamily="34" charset="0"/>
              <a:buChar char="•"/>
              <a:defRPr/>
            </a:pPr>
            <a:r>
              <a:rPr lang="en-US" sz="3700" dirty="0" smtClean="0">
                <a:latin typeface="Calibri" pitchFamily="34" charset="0"/>
              </a:rPr>
              <a:t>Source selection committee members</a:t>
            </a:r>
          </a:p>
          <a:p>
            <a:pPr marL="532599" indent="-532599">
              <a:spcBef>
                <a:spcPts val="799"/>
              </a:spcBef>
              <a:buSzPct val="73000"/>
              <a:buFont typeface="Arial" pitchFamily="34" charset="0"/>
              <a:buChar char="•"/>
              <a:defRPr/>
            </a:pPr>
            <a:r>
              <a:rPr lang="en-US" sz="3700" dirty="0" smtClean="0">
                <a:latin typeface="Calibri" pitchFamily="34" charset="0"/>
              </a:rPr>
              <a:t>Financial and Budget Managers</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37926" y="5996618"/>
            <a:ext cx="4341283" cy="2705170"/>
          </a:xfrm>
          <a:prstGeom prst="rect">
            <a:avLst/>
          </a:prstGeom>
        </p:spPr>
        <p:txBody>
          <a:bodyPr wrap="square" lIns="121737" tIns="60868" rIns="121737" bIns="60868">
            <a:spAutoFit/>
          </a:bodyPr>
          <a:lstStyle/>
          <a:p>
            <a:pPr marL="532599" indent="-532599">
              <a:spcBef>
                <a:spcPts val="799"/>
              </a:spcBef>
              <a:buSzPct val="73000"/>
              <a:buFont typeface="Arial" pitchFamily="34" charset="0"/>
              <a:buChar char="•"/>
              <a:defRPr/>
            </a:pPr>
            <a:r>
              <a:rPr lang="en-US" sz="3700" dirty="0" smtClean="0">
                <a:latin typeface="Calibri" pitchFamily="34" charset="0"/>
              </a:rPr>
              <a:t>Contractors</a:t>
            </a:r>
            <a:endParaRPr lang="en-US" sz="3700" dirty="0">
              <a:latin typeface="Calibri" pitchFamily="34" charset="0"/>
            </a:endParaRPr>
          </a:p>
          <a:p>
            <a:pPr marL="532599" indent="-532599">
              <a:spcBef>
                <a:spcPts val="799"/>
              </a:spcBef>
              <a:buSzPct val="73000"/>
              <a:buFont typeface="Arial" pitchFamily="34" charset="0"/>
              <a:buChar char="•"/>
              <a:defRPr/>
            </a:pPr>
            <a:r>
              <a:rPr lang="en-US" sz="3700" dirty="0" smtClean="0">
                <a:latin typeface="Calibri" pitchFamily="34" charset="0"/>
              </a:rPr>
              <a:t>Sub-contractors</a:t>
            </a:r>
            <a:endParaRPr lang="en-US" sz="3700" dirty="0">
              <a:latin typeface="Calibri" pitchFamily="34" charset="0"/>
            </a:endParaRPr>
          </a:p>
          <a:p>
            <a:pPr marL="532599" indent="-532599">
              <a:spcBef>
                <a:spcPct val="20000"/>
              </a:spcBef>
              <a:buSzPct val="73000"/>
              <a:buFont typeface="Arial" pitchFamily="34" charset="0"/>
              <a:buChar char="•"/>
              <a:defRPr/>
            </a:pPr>
            <a:r>
              <a:rPr lang="en-US" sz="3700" dirty="0" smtClean="0">
                <a:latin typeface="Calibri" pitchFamily="34" charset="0"/>
              </a:rPr>
              <a:t>Suppliers</a:t>
            </a:r>
          </a:p>
          <a:p>
            <a:pPr marL="532599" indent="-532599">
              <a:spcBef>
                <a:spcPct val="20000"/>
              </a:spcBef>
              <a:buSzPct val="73000"/>
              <a:buFont typeface="Arial" pitchFamily="34" charset="0"/>
              <a:buChar char="•"/>
              <a:defRPr/>
            </a:pPr>
            <a:r>
              <a:rPr lang="en-US" sz="3700" dirty="0" smtClean="0">
                <a:latin typeface="Calibri" pitchFamily="34" charset="0"/>
              </a:rPr>
              <a:t>Others?</a:t>
            </a:r>
          </a:p>
        </p:txBody>
      </p:sp>
      <p:pic>
        <p:nvPicPr>
          <p:cNvPr id="8" name="Picture 7" descr="Risk.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3150" y="6267373"/>
            <a:ext cx="4335257" cy="1890328"/>
          </a:xfrm>
          <a:prstGeom prst="rect">
            <a:avLst/>
          </a:prstGeom>
          <a:ln>
            <a:solidFill>
              <a:schemeClr val="tx1"/>
            </a:solidFill>
          </a:ln>
          <a:effectLst>
            <a:outerShdw blurRad="292100" dist="139700" dir="2700000" algn="tl" rotWithShape="0">
              <a:srgbClr val="333333">
                <a:alpha val="65000"/>
              </a:srgbClr>
            </a:outerShdw>
          </a:effectLst>
        </p:spPr>
      </p:pic>
      <p:sp>
        <p:nvSpPr>
          <p:cNvPr id="9" name="Slide Number Placeholder 8"/>
          <p:cNvSpPr>
            <a:spLocks noGrp="1"/>
          </p:cNvSpPr>
          <p:nvPr>
            <p:ph type="sldNum" sz="quarter" idx="12"/>
          </p:nvPr>
        </p:nvSpPr>
        <p:spPr>
          <a:ln>
            <a:noFill/>
          </a:ln>
        </p:spPr>
        <p:txBody>
          <a:bodyPr/>
          <a:lstStyle/>
          <a:p>
            <a:pPr>
              <a:defRPr/>
            </a:pPr>
            <a:fld id="{5105B26F-F000-4A93-9661-94EE76FE8A47}" type="slidenum">
              <a:rPr lang="en-US" smtClean="0">
                <a:solidFill>
                  <a:sysClr val="windowText" lastClr="000000"/>
                </a:solidFill>
              </a:rPr>
              <a:pPr>
                <a:defRPr/>
              </a:pPr>
              <a:t>15</a:t>
            </a:fld>
            <a:endParaRPr lang="en-US"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500"/>
                                        <p:tgtEl>
                                          <p:spTgt spid="143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cap="none" dirty="0" smtClean="0">
                <a:latin typeface="Calibri" pitchFamily="34" charset="0"/>
              </a:rPr>
              <a:t>Most Common Schemes / Illegal Acts…</a:t>
            </a:r>
          </a:p>
        </p:txBody>
      </p:sp>
      <p:sp>
        <p:nvSpPr>
          <p:cNvPr id="83972" name="Rectangle 3"/>
          <p:cNvSpPr>
            <a:spLocks noGrp="1" noChangeArrowheads="1"/>
          </p:cNvSpPr>
          <p:nvPr>
            <p:ph type="body" sz="half" idx="1"/>
          </p:nvPr>
        </p:nvSpPr>
        <p:spPr>
          <a:xfrm>
            <a:off x="734499" y="3707669"/>
            <a:ext cx="5640962" cy="4508740"/>
          </a:xfrm>
        </p:spPr>
        <p:txBody>
          <a:bodyPr/>
          <a:lstStyle/>
          <a:p>
            <a:pPr eaLnBrk="1" hangingPunct="1">
              <a:lnSpc>
                <a:spcPct val="90000"/>
              </a:lnSpc>
            </a:pPr>
            <a:r>
              <a:rPr lang="en-US" sz="2800" b="0" dirty="0" smtClean="0">
                <a:latin typeface="Calibri" pitchFamily="34" charset="0"/>
              </a:rPr>
              <a:t>Rigged Specifications</a:t>
            </a:r>
          </a:p>
          <a:p>
            <a:pPr eaLnBrk="1" hangingPunct="1">
              <a:lnSpc>
                <a:spcPct val="90000"/>
              </a:lnSpc>
            </a:pPr>
            <a:r>
              <a:rPr lang="en-US" sz="2800" b="0" dirty="0" smtClean="0">
                <a:latin typeface="Calibri" pitchFamily="34" charset="0"/>
              </a:rPr>
              <a:t>Collusive Bidding</a:t>
            </a:r>
          </a:p>
          <a:p>
            <a:pPr eaLnBrk="1" hangingPunct="1">
              <a:lnSpc>
                <a:spcPct val="90000"/>
              </a:lnSpc>
            </a:pPr>
            <a:r>
              <a:rPr lang="en-US" sz="2800" b="0" dirty="0" smtClean="0">
                <a:latin typeface="Calibri" pitchFamily="34" charset="0"/>
              </a:rPr>
              <a:t>Excluding Qualified Bidders</a:t>
            </a:r>
          </a:p>
          <a:p>
            <a:pPr eaLnBrk="1" hangingPunct="1">
              <a:lnSpc>
                <a:spcPct val="90000"/>
              </a:lnSpc>
            </a:pPr>
            <a:r>
              <a:rPr lang="en-US" sz="2800" b="0" dirty="0" smtClean="0">
                <a:latin typeface="Calibri" pitchFamily="34" charset="0"/>
              </a:rPr>
              <a:t>Unbalanced Bidding</a:t>
            </a:r>
          </a:p>
          <a:p>
            <a:pPr eaLnBrk="1" hangingPunct="1">
              <a:lnSpc>
                <a:spcPct val="90000"/>
              </a:lnSpc>
            </a:pPr>
            <a:r>
              <a:rPr lang="en-US" sz="2800" b="0" dirty="0" smtClean="0">
                <a:latin typeface="Calibri" pitchFamily="34" charset="0"/>
              </a:rPr>
              <a:t>Leaking Bid Data</a:t>
            </a:r>
          </a:p>
          <a:p>
            <a:pPr eaLnBrk="1" hangingPunct="1">
              <a:lnSpc>
                <a:spcPct val="90000"/>
              </a:lnSpc>
            </a:pPr>
            <a:r>
              <a:rPr lang="en-US" sz="2800" b="0" dirty="0" smtClean="0">
                <a:latin typeface="Calibri" pitchFamily="34" charset="0"/>
              </a:rPr>
              <a:t>Manipulation of Bids</a:t>
            </a:r>
          </a:p>
          <a:p>
            <a:pPr eaLnBrk="1" hangingPunct="1">
              <a:lnSpc>
                <a:spcPct val="90000"/>
              </a:lnSpc>
            </a:pPr>
            <a:r>
              <a:rPr lang="en-US" sz="2800" b="0" dirty="0" smtClean="0">
                <a:latin typeface="Calibri" pitchFamily="34" charset="0"/>
              </a:rPr>
              <a:t>Defective Pricing</a:t>
            </a:r>
          </a:p>
          <a:p>
            <a:pPr eaLnBrk="1" hangingPunct="1">
              <a:lnSpc>
                <a:spcPct val="90000"/>
              </a:lnSpc>
            </a:pPr>
            <a:r>
              <a:rPr lang="en-US" sz="2800" b="0" dirty="0" smtClean="0">
                <a:latin typeface="Calibri" pitchFamily="34" charset="0"/>
              </a:rPr>
              <a:t>Cost Mischarging</a:t>
            </a:r>
          </a:p>
          <a:p>
            <a:pPr eaLnBrk="1" hangingPunct="1">
              <a:lnSpc>
                <a:spcPct val="90000"/>
              </a:lnSpc>
            </a:pPr>
            <a:r>
              <a:rPr lang="en-US" sz="2800" b="0" dirty="0" smtClean="0">
                <a:latin typeface="Calibri" pitchFamily="34" charset="0"/>
              </a:rPr>
              <a:t>Co-mingling of Contracts</a:t>
            </a:r>
          </a:p>
          <a:p>
            <a:pPr eaLnBrk="1" hangingPunct="1">
              <a:lnSpc>
                <a:spcPct val="90000"/>
              </a:lnSpc>
            </a:pPr>
            <a:endParaRPr lang="en-US" sz="2800" dirty="0" smtClean="0"/>
          </a:p>
        </p:txBody>
      </p:sp>
      <p:sp>
        <p:nvSpPr>
          <p:cNvPr id="83973" name="Rectangle 4"/>
          <p:cNvSpPr>
            <a:spLocks noGrp="1" noChangeArrowheads="1"/>
          </p:cNvSpPr>
          <p:nvPr>
            <p:ph type="body" sz="half" idx="2"/>
          </p:nvPr>
        </p:nvSpPr>
        <p:spPr>
          <a:xfrm>
            <a:off x="6089650" y="3747490"/>
            <a:ext cx="6089650" cy="4554551"/>
          </a:xfrm>
        </p:spPr>
        <p:txBody>
          <a:bodyPr/>
          <a:lstStyle/>
          <a:p>
            <a:pPr eaLnBrk="1" hangingPunct="1">
              <a:lnSpc>
                <a:spcPct val="90000"/>
              </a:lnSpc>
            </a:pPr>
            <a:r>
              <a:rPr lang="en-US" sz="2800" b="0" dirty="0" smtClean="0">
                <a:latin typeface="Calibri" pitchFamily="34" charset="0"/>
              </a:rPr>
              <a:t>Unjustified Sole Source</a:t>
            </a:r>
          </a:p>
          <a:p>
            <a:pPr eaLnBrk="1" hangingPunct="1">
              <a:lnSpc>
                <a:spcPct val="90000"/>
              </a:lnSpc>
            </a:pPr>
            <a:r>
              <a:rPr lang="en-US" sz="2800" b="0" dirty="0" smtClean="0">
                <a:latin typeface="Calibri" pitchFamily="34" charset="0"/>
              </a:rPr>
              <a:t>Failure to Meet Contract Specifications</a:t>
            </a:r>
          </a:p>
          <a:p>
            <a:pPr eaLnBrk="1" hangingPunct="1">
              <a:lnSpc>
                <a:spcPct val="90000"/>
              </a:lnSpc>
            </a:pPr>
            <a:r>
              <a:rPr lang="en-US" sz="2800" b="0" dirty="0" smtClean="0">
                <a:latin typeface="Calibri" pitchFamily="34" charset="0"/>
              </a:rPr>
              <a:t>Product Substitution</a:t>
            </a:r>
          </a:p>
          <a:p>
            <a:pPr eaLnBrk="1" hangingPunct="1">
              <a:lnSpc>
                <a:spcPct val="90000"/>
              </a:lnSpc>
            </a:pPr>
            <a:r>
              <a:rPr lang="en-US" sz="2800" b="0" dirty="0" smtClean="0">
                <a:latin typeface="Calibri" pitchFamily="34" charset="0"/>
              </a:rPr>
              <a:t>Purchase for Personal Use</a:t>
            </a:r>
          </a:p>
          <a:p>
            <a:pPr eaLnBrk="1" hangingPunct="1">
              <a:lnSpc>
                <a:spcPct val="90000"/>
              </a:lnSpc>
            </a:pPr>
            <a:r>
              <a:rPr lang="en-US" sz="2800" b="0" dirty="0" smtClean="0">
                <a:latin typeface="Calibri" pitchFamily="34" charset="0"/>
              </a:rPr>
              <a:t>Phantom Vendor</a:t>
            </a:r>
          </a:p>
          <a:p>
            <a:pPr eaLnBrk="1" hangingPunct="1">
              <a:lnSpc>
                <a:spcPct val="90000"/>
              </a:lnSpc>
            </a:pPr>
            <a:r>
              <a:rPr lang="en-US" sz="2800" b="0" dirty="0" smtClean="0">
                <a:latin typeface="Calibri" pitchFamily="34" charset="0"/>
              </a:rPr>
              <a:t>Conflicts of Interest</a:t>
            </a:r>
          </a:p>
          <a:p>
            <a:pPr eaLnBrk="1" hangingPunct="1">
              <a:lnSpc>
                <a:spcPct val="90000"/>
              </a:lnSpc>
            </a:pPr>
            <a:r>
              <a:rPr lang="en-US" sz="2800" b="0" dirty="0" smtClean="0">
                <a:latin typeface="Calibri" pitchFamily="34" charset="0"/>
              </a:rPr>
              <a:t>Bribery &amp; Kickbacks</a:t>
            </a:r>
          </a:p>
          <a:p>
            <a:pPr eaLnBrk="1" hangingPunct="1">
              <a:lnSpc>
                <a:spcPct val="90000"/>
              </a:lnSpc>
            </a:pPr>
            <a:r>
              <a:rPr lang="en-US" sz="2800" b="0" dirty="0" smtClean="0">
                <a:latin typeface="Calibri" pitchFamily="34" charset="0"/>
              </a:rPr>
              <a:t>False Statements &amp; Claims</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2" name="Group 8"/>
          <p:cNvGrpSpPr/>
          <p:nvPr/>
        </p:nvGrpSpPr>
        <p:grpSpPr>
          <a:xfrm>
            <a:off x="602083" y="1946734"/>
            <a:ext cx="11110613" cy="1222876"/>
            <a:chOff x="616181" y="2910872"/>
            <a:chExt cx="8341649" cy="918113"/>
          </a:xfrm>
        </p:grpSpPr>
        <p:sp>
          <p:nvSpPr>
            <p:cNvPr id="9" name="Pentagon 8"/>
            <p:cNvSpPr/>
            <p:nvPr/>
          </p:nvSpPr>
          <p:spPr>
            <a:xfrm>
              <a:off x="616181" y="2910872"/>
              <a:ext cx="1371600" cy="914400"/>
            </a:xfrm>
            <a:prstGeom prst="homePlat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t>Need</a:t>
              </a:r>
              <a:endParaRPr lang="en-US" b="1" dirty="0" smtClean="0"/>
            </a:p>
          </p:txBody>
        </p:sp>
        <p:sp>
          <p:nvSpPr>
            <p:cNvPr id="10" name="Chevron 9"/>
            <p:cNvSpPr/>
            <p:nvPr/>
          </p:nvSpPr>
          <p:spPr>
            <a:xfrm>
              <a:off x="1620373" y="2911260"/>
              <a:ext cx="1908495" cy="914400"/>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Analyze/ Select</a:t>
              </a:r>
            </a:p>
          </p:txBody>
        </p:sp>
        <p:sp>
          <p:nvSpPr>
            <p:cNvPr id="11" name="Chevron 10"/>
            <p:cNvSpPr/>
            <p:nvPr/>
          </p:nvSpPr>
          <p:spPr>
            <a:xfrm>
              <a:off x="3166557" y="2911475"/>
              <a:ext cx="1828800" cy="91440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Obtain</a:t>
              </a:r>
            </a:p>
          </p:txBody>
        </p:sp>
        <p:sp>
          <p:nvSpPr>
            <p:cNvPr id="12" name="Chevron 11"/>
            <p:cNvSpPr/>
            <p:nvPr/>
          </p:nvSpPr>
          <p:spPr>
            <a:xfrm>
              <a:off x="4660150" y="2914585"/>
              <a:ext cx="4297680" cy="9144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6600"/>
                  </a:solidFill>
                </a:rPr>
                <a:t>Produce / Deploy / Support</a:t>
              </a:r>
            </a:p>
          </p:txBody>
        </p:sp>
      </p:grpSp>
      <p:sp>
        <p:nvSpPr>
          <p:cNvPr id="13" name="Slide Number Placeholder 12"/>
          <p:cNvSpPr>
            <a:spLocks noGrp="1"/>
          </p:cNvSpPr>
          <p:nvPr>
            <p:ph type="sldNum" sz="quarter" idx="12"/>
          </p:nvPr>
        </p:nvSpPr>
        <p:spPr>
          <a:ln>
            <a:noFill/>
          </a:ln>
        </p:spPr>
        <p:txBody>
          <a:bodyPr/>
          <a:lstStyle/>
          <a:p>
            <a:pPr>
              <a:defRPr/>
            </a:pPr>
            <a:fld id="{C1D77DCB-6984-4070-9E9D-DED4DA8B6ACD}" type="slidenum">
              <a:rPr lang="en-US" smtClean="0">
                <a:solidFill>
                  <a:sysClr val="windowText" lastClr="000000"/>
                </a:solidFill>
              </a:rPr>
              <a:pPr>
                <a:defRPr/>
              </a:pPr>
              <a:t>16</a:t>
            </a:fld>
            <a:endParaRPr lang="en-US">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3972">
                                            <p:txEl>
                                              <p:pRg st="0" end="0"/>
                                            </p:txEl>
                                          </p:spTgt>
                                        </p:tgtEl>
                                        <p:attrNameLst>
                                          <p:attrName>style.visibility</p:attrName>
                                        </p:attrNameLst>
                                      </p:cBhvr>
                                      <p:to>
                                        <p:strVal val="visible"/>
                                      </p:to>
                                    </p:set>
                                    <p:animEffect transition="in" filter="fade">
                                      <p:cBhvr>
                                        <p:cTn id="15" dur="500"/>
                                        <p:tgtEl>
                                          <p:spTgt spid="8397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3972">
                                            <p:txEl>
                                              <p:pRg st="1" end="1"/>
                                            </p:txEl>
                                          </p:spTgt>
                                        </p:tgtEl>
                                        <p:attrNameLst>
                                          <p:attrName>style.visibility</p:attrName>
                                        </p:attrNameLst>
                                      </p:cBhvr>
                                      <p:to>
                                        <p:strVal val="visible"/>
                                      </p:to>
                                    </p:set>
                                    <p:animEffect transition="in" filter="fade">
                                      <p:cBhvr>
                                        <p:cTn id="18" dur="500"/>
                                        <p:tgtEl>
                                          <p:spTgt spid="83972">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3972">
                                            <p:txEl>
                                              <p:pRg st="2" end="2"/>
                                            </p:txEl>
                                          </p:spTgt>
                                        </p:tgtEl>
                                        <p:attrNameLst>
                                          <p:attrName>style.visibility</p:attrName>
                                        </p:attrNameLst>
                                      </p:cBhvr>
                                      <p:to>
                                        <p:strVal val="visible"/>
                                      </p:to>
                                    </p:set>
                                    <p:animEffect transition="in" filter="fade">
                                      <p:cBhvr>
                                        <p:cTn id="21" dur="500"/>
                                        <p:tgtEl>
                                          <p:spTgt spid="83972">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3972">
                                            <p:txEl>
                                              <p:pRg st="3" end="3"/>
                                            </p:txEl>
                                          </p:spTgt>
                                        </p:tgtEl>
                                        <p:attrNameLst>
                                          <p:attrName>style.visibility</p:attrName>
                                        </p:attrNameLst>
                                      </p:cBhvr>
                                      <p:to>
                                        <p:strVal val="visible"/>
                                      </p:to>
                                    </p:set>
                                    <p:animEffect transition="in" filter="fade">
                                      <p:cBhvr>
                                        <p:cTn id="24" dur="500"/>
                                        <p:tgtEl>
                                          <p:spTgt spid="83972">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3972">
                                            <p:txEl>
                                              <p:pRg st="4" end="4"/>
                                            </p:txEl>
                                          </p:spTgt>
                                        </p:tgtEl>
                                        <p:attrNameLst>
                                          <p:attrName>style.visibility</p:attrName>
                                        </p:attrNameLst>
                                      </p:cBhvr>
                                      <p:to>
                                        <p:strVal val="visible"/>
                                      </p:to>
                                    </p:set>
                                    <p:animEffect transition="in" filter="fade">
                                      <p:cBhvr>
                                        <p:cTn id="27" dur="500"/>
                                        <p:tgtEl>
                                          <p:spTgt spid="83972">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3972">
                                            <p:txEl>
                                              <p:pRg st="5" end="5"/>
                                            </p:txEl>
                                          </p:spTgt>
                                        </p:tgtEl>
                                        <p:attrNameLst>
                                          <p:attrName>style.visibility</p:attrName>
                                        </p:attrNameLst>
                                      </p:cBhvr>
                                      <p:to>
                                        <p:strVal val="visible"/>
                                      </p:to>
                                    </p:set>
                                    <p:animEffect transition="in" filter="fade">
                                      <p:cBhvr>
                                        <p:cTn id="30" dur="500"/>
                                        <p:tgtEl>
                                          <p:spTgt spid="83972">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3972">
                                            <p:txEl>
                                              <p:pRg st="6" end="6"/>
                                            </p:txEl>
                                          </p:spTgt>
                                        </p:tgtEl>
                                        <p:attrNameLst>
                                          <p:attrName>style.visibility</p:attrName>
                                        </p:attrNameLst>
                                      </p:cBhvr>
                                      <p:to>
                                        <p:strVal val="visible"/>
                                      </p:to>
                                    </p:set>
                                    <p:animEffect transition="in" filter="fade">
                                      <p:cBhvr>
                                        <p:cTn id="33" dur="500"/>
                                        <p:tgtEl>
                                          <p:spTgt spid="83972">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3972">
                                            <p:txEl>
                                              <p:pRg st="7" end="7"/>
                                            </p:txEl>
                                          </p:spTgt>
                                        </p:tgtEl>
                                        <p:attrNameLst>
                                          <p:attrName>style.visibility</p:attrName>
                                        </p:attrNameLst>
                                      </p:cBhvr>
                                      <p:to>
                                        <p:strVal val="visible"/>
                                      </p:to>
                                    </p:set>
                                    <p:animEffect transition="in" filter="fade">
                                      <p:cBhvr>
                                        <p:cTn id="36" dur="500"/>
                                        <p:tgtEl>
                                          <p:spTgt spid="83972">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3972">
                                            <p:txEl>
                                              <p:pRg st="8" end="8"/>
                                            </p:txEl>
                                          </p:spTgt>
                                        </p:tgtEl>
                                        <p:attrNameLst>
                                          <p:attrName>style.visibility</p:attrName>
                                        </p:attrNameLst>
                                      </p:cBhvr>
                                      <p:to>
                                        <p:strVal val="visible"/>
                                      </p:to>
                                    </p:set>
                                    <p:animEffect transition="in" filter="fade">
                                      <p:cBhvr>
                                        <p:cTn id="39" dur="500"/>
                                        <p:tgtEl>
                                          <p:spTgt spid="83972">
                                            <p:txEl>
                                              <p:pRg st="8" end="8"/>
                                            </p:txEl>
                                          </p:spTgt>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83973">
                                            <p:txEl>
                                              <p:pRg st="0" end="0"/>
                                            </p:txEl>
                                          </p:spTgt>
                                        </p:tgtEl>
                                        <p:attrNameLst>
                                          <p:attrName>style.visibility</p:attrName>
                                        </p:attrNameLst>
                                      </p:cBhvr>
                                      <p:to>
                                        <p:strVal val="visible"/>
                                      </p:to>
                                    </p:set>
                                    <p:animEffect transition="in" filter="fade">
                                      <p:cBhvr>
                                        <p:cTn id="43" dur="500"/>
                                        <p:tgtEl>
                                          <p:spTgt spid="83973">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3973">
                                            <p:txEl>
                                              <p:pRg st="1" end="1"/>
                                            </p:txEl>
                                          </p:spTgt>
                                        </p:tgtEl>
                                        <p:attrNameLst>
                                          <p:attrName>style.visibility</p:attrName>
                                        </p:attrNameLst>
                                      </p:cBhvr>
                                      <p:to>
                                        <p:strVal val="visible"/>
                                      </p:to>
                                    </p:set>
                                    <p:animEffect transition="in" filter="fade">
                                      <p:cBhvr>
                                        <p:cTn id="46" dur="500"/>
                                        <p:tgtEl>
                                          <p:spTgt spid="83973">
                                            <p:txEl>
                                              <p:pRg st="1" end="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3973">
                                            <p:txEl>
                                              <p:pRg st="2" end="2"/>
                                            </p:txEl>
                                          </p:spTgt>
                                        </p:tgtEl>
                                        <p:attrNameLst>
                                          <p:attrName>style.visibility</p:attrName>
                                        </p:attrNameLst>
                                      </p:cBhvr>
                                      <p:to>
                                        <p:strVal val="visible"/>
                                      </p:to>
                                    </p:set>
                                    <p:animEffect transition="in" filter="fade">
                                      <p:cBhvr>
                                        <p:cTn id="49" dur="500"/>
                                        <p:tgtEl>
                                          <p:spTgt spid="83973">
                                            <p:txEl>
                                              <p:pRg st="2" end="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3973">
                                            <p:txEl>
                                              <p:pRg st="3" end="3"/>
                                            </p:txEl>
                                          </p:spTgt>
                                        </p:tgtEl>
                                        <p:attrNameLst>
                                          <p:attrName>style.visibility</p:attrName>
                                        </p:attrNameLst>
                                      </p:cBhvr>
                                      <p:to>
                                        <p:strVal val="visible"/>
                                      </p:to>
                                    </p:set>
                                    <p:animEffect transition="in" filter="fade">
                                      <p:cBhvr>
                                        <p:cTn id="52" dur="500"/>
                                        <p:tgtEl>
                                          <p:spTgt spid="83973">
                                            <p:txEl>
                                              <p:pRg st="3" end="3"/>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3973">
                                            <p:txEl>
                                              <p:pRg st="4" end="4"/>
                                            </p:txEl>
                                          </p:spTgt>
                                        </p:tgtEl>
                                        <p:attrNameLst>
                                          <p:attrName>style.visibility</p:attrName>
                                        </p:attrNameLst>
                                      </p:cBhvr>
                                      <p:to>
                                        <p:strVal val="visible"/>
                                      </p:to>
                                    </p:set>
                                    <p:animEffect transition="in" filter="fade">
                                      <p:cBhvr>
                                        <p:cTn id="55" dur="500"/>
                                        <p:tgtEl>
                                          <p:spTgt spid="83973">
                                            <p:txEl>
                                              <p:pRg st="4" end="4"/>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3973">
                                            <p:txEl>
                                              <p:pRg st="5" end="5"/>
                                            </p:txEl>
                                          </p:spTgt>
                                        </p:tgtEl>
                                        <p:attrNameLst>
                                          <p:attrName>style.visibility</p:attrName>
                                        </p:attrNameLst>
                                      </p:cBhvr>
                                      <p:to>
                                        <p:strVal val="visible"/>
                                      </p:to>
                                    </p:set>
                                    <p:animEffect transition="in" filter="fade">
                                      <p:cBhvr>
                                        <p:cTn id="58" dur="500"/>
                                        <p:tgtEl>
                                          <p:spTgt spid="83973">
                                            <p:txEl>
                                              <p:pRg st="5" end="5"/>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3973">
                                            <p:txEl>
                                              <p:pRg st="6" end="6"/>
                                            </p:txEl>
                                          </p:spTgt>
                                        </p:tgtEl>
                                        <p:attrNameLst>
                                          <p:attrName>style.visibility</p:attrName>
                                        </p:attrNameLst>
                                      </p:cBhvr>
                                      <p:to>
                                        <p:strVal val="visible"/>
                                      </p:to>
                                    </p:set>
                                    <p:animEffect transition="in" filter="fade">
                                      <p:cBhvr>
                                        <p:cTn id="61" dur="500"/>
                                        <p:tgtEl>
                                          <p:spTgt spid="83973">
                                            <p:txEl>
                                              <p:pRg st="6" end="6"/>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3973">
                                            <p:txEl>
                                              <p:pRg st="7" end="7"/>
                                            </p:txEl>
                                          </p:spTgt>
                                        </p:tgtEl>
                                        <p:attrNameLst>
                                          <p:attrName>style.visibility</p:attrName>
                                        </p:attrNameLst>
                                      </p:cBhvr>
                                      <p:to>
                                        <p:strVal val="visible"/>
                                      </p:to>
                                    </p:set>
                                    <p:animEffect transition="in" filter="fade">
                                      <p:cBhvr>
                                        <p:cTn id="64" dur="500"/>
                                        <p:tgtEl>
                                          <p:spTgt spid="8397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83972" grpId="0" uiExpand="1" build="p"/>
      <p:bldP spid="8397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47"/>
          <p:cNvGrpSpPr/>
          <p:nvPr/>
        </p:nvGrpSpPr>
        <p:grpSpPr>
          <a:xfrm>
            <a:off x="820720" y="3877122"/>
            <a:ext cx="10920245" cy="1222877"/>
            <a:chOff x="616181" y="2910872"/>
            <a:chExt cx="8198723" cy="918114"/>
          </a:xfrm>
        </p:grpSpPr>
        <p:sp>
          <p:nvSpPr>
            <p:cNvPr id="21" name="Pentagon 20"/>
            <p:cNvSpPr/>
            <p:nvPr/>
          </p:nvSpPr>
          <p:spPr>
            <a:xfrm>
              <a:off x="616181" y="2910872"/>
              <a:ext cx="1371600" cy="914400"/>
            </a:xfrm>
            <a:prstGeom prst="homePlat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t>Need</a:t>
              </a:r>
              <a:endParaRPr lang="en-US" b="1" dirty="0" smtClean="0"/>
            </a:p>
          </p:txBody>
        </p:sp>
        <p:sp>
          <p:nvSpPr>
            <p:cNvPr id="22" name="Chevron 21"/>
            <p:cNvSpPr/>
            <p:nvPr/>
          </p:nvSpPr>
          <p:spPr>
            <a:xfrm>
              <a:off x="1605625" y="2911260"/>
              <a:ext cx="1908495" cy="914400"/>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Analyze/ Select</a:t>
              </a:r>
            </a:p>
          </p:txBody>
        </p:sp>
        <p:sp>
          <p:nvSpPr>
            <p:cNvPr id="23" name="Chevron 22"/>
            <p:cNvSpPr/>
            <p:nvPr/>
          </p:nvSpPr>
          <p:spPr>
            <a:xfrm>
              <a:off x="3151809" y="2911475"/>
              <a:ext cx="3291840" cy="91440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Obtain</a:t>
              </a:r>
            </a:p>
          </p:txBody>
        </p:sp>
        <p:sp>
          <p:nvSpPr>
            <p:cNvPr id="24" name="Chevron 23"/>
            <p:cNvSpPr/>
            <p:nvPr/>
          </p:nvSpPr>
          <p:spPr>
            <a:xfrm>
              <a:off x="6071704" y="2914586"/>
              <a:ext cx="2743200" cy="9144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6600"/>
                  </a:solidFill>
                </a:rPr>
                <a:t>Produce / Deploy / Support</a:t>
              </a:r>
            </a:p>
          </p:txBody>
        </p:sp>
      </p:grpSp>
      <p:sp>
        <p:nvSpPr>
          <p:cNvPr id="45" name="Rectangle 2"/>
          <p:cNvSpPr txBox="1">
            <a:spLocks noChangeArrowheads="1"/>
          </p:cNvSpPr>
          <p:nvPr/>
        </p:nvSpPr>
        <p:spPr>
          <a:xfrm>
            <a:off x="0" y="0"/>
            <a:ext cx="12179300" cy="1461516"/>
          </a:xfrm>
          <a:prstGeom prst="rect">
            <a:avLst/>
          </a:prstGeom>
        </p:spPr>
        <p:txBody>
          <a:bodyPr lIns="121737" tIns="60868" rIns="121737" bIns="60868" anchor="ctr"/>
          <a:lstStyle/>
          <a:p>
            <a:pPr algn="ctr" defTabSz="1217369" eaLnBrk="1" hangingPunct="1">
              <a:defRPr/>
            </a:pPr>
            <a:r>
              <a:rPr lang="en-US" sz="5300" dirty="0" smtClean="0">
                <a:latin typeface="Calibri" pitchFamily="34" charset="0"/>
                <a:ea typeface="+mj-ea"/>
                <a:cs typeface="+mj-cs"/>
              </a:rPr>
              <a:t>What it really comes down to is…</a:t>
            </a:r>
          </a:p>
        </p:txBody>
      </p:sp>
      <p:cxnSp>
        <p:nvCxnSpPr>
          <p:cNvPr id="44" name="Straight Connector 43"/>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3" name="Group 27"/>
          <p:cNvGrpSpPr/>
          <p:nvPr/>
        </p:nvGrpSpPr>
        <p:grpSpPr>
          <a:xfrm>
            <a:off x="772688" y="1778427"/>
            <a:ext cx="11090842" cy="2149058"/>
            <a:chOff x="580118" y="1335211"/>
            <a:chExt cx="8326805" cy="1613474"/>
          </a:xfrm>
        </p:grpSpPr>
        <p:sp>
          <p:nvSpPr>
            <p:cNvPr id="32" name="Line 21"/>
            <p:cNvSpPr>
              <a:spLocks noChangeShapeType="1"/>
            </p:cNvSpPr>
            <p:nvPr/>
          </p:nvSpPr>
          <p:spPr bwMode="auto">
            <a:xfrm flipV="1">
              <a:off x="623056" y="1485645"/>
              <a:ext cx="0" cy="1463040"/>
            </a:xfrm>
            <a:prstGeom prst="line">
              <a:avLst/>
            </a:prstGeom>
            <a:noFill/>
            <a:ln w="9525">
              <a:solidFill>
                <a:schemeClr val="tx1"/>
              </a:solidFill>
              <a:round/>
              <a:headEnd/>
              <a:tailEnd/>
            </a:ln>
          </p:spPr>
          <p:txBody>
            <a:bodyPr/>
            <a:lstStyle/>
            <a:p>
              <a:endParaRPr lang="en-US"/>
            </a:p>
          </p:txBody>
        </p:sp>
        <p:grpSp>
          <p:nvGrpSpPr>
            <p:cNvPr id="4" name="Group 53"/>
            <p:cNvGrpSpPr/>
            <p:nvPr/>
          </p:nvGrpSpPr>
          <p:grpSpPr>
            <a:xfrm>
              <a:off x="580118" y="1335211"/>
              <a:ext cx="8326805" cy="1551386"/>
              <a:chOff x="580118" y="1335211"/>
              <a:chExt cx="8326805" cy="1551386"/>
            </a:xfrm>
          </p:grpSpPr>
          <p:sp>
            <p:nvSpPr>
              <p:cNvPr id="74762" name="Line 20"/>
              <p:cNvSpPr>
                <a:spLocks noChangeShapeType="1"/>
              </p:cNvSpPr>
              <p:nvPr/>
            </p:nvSpPr>
            <p:spPr bwMode="auto">
              <a:xfrm flipV="1">
                <a:off x="1066614" y="2130905"/>
                <a:ext cx="0" cy="731520"/>
              </a:xfrm>
              <a:prstGeom prst="line">
                <a:avLst/>
              </a:prstGeom>
              <a:noFill/>
              <a:ln w="9525">
                <a:solidFill>
                  <a:schemeClr val="tx1"/>
                </a:solidFill>
                <a:round/>
                <a:headEnd/>
                <a:tailEnd/>
              </a:ln>
            </p:spPr>
            <p:txBody>
              <a:bodyPr/>
              <a:lstStyle/>
              <a:p>
                <a:endParaRPr lang="en-US"/>
              </a:p>
            </p:txBody>
          </p:sp>
          <p:sp>
            <p:nvSpPr>
              <p:cNvPr id="74763" name="Line 21"/>
              <p:cNvSpPr>
                <a:spLocks noChangeShapeType="1"/>
              </p:cNvSpPr>
              <p:nvPr/>
            </p:nvSpPr>
            <p:spPr bwMode="auto">
              <a:xfrm flipV="1">
                <a:off x="2822575" y="1831446"/>
                <a:ext cx="0" cy="1046162"/>
              </a:xfrm>
              <a:prstGeom prst="line">
                <a:avLst/>
              </a:prstGeom>
              <a:noFill/>
              <a:ln w="9525">
                <a:solidFill>
                  <a:schemeClr val="tx1"/>
                </a:solidFill>
                <a:round/>
                <a:headEnd/>
                <a:tailEnd/>
              </a:ln>
            </p:spPr>
            <p:txBody>
              <a:bodyPr/>
              <a:lstStyle/>
              <a:p>
                <a:endParaRPr lang="en-US"/>
              </a:p>
            </p:txBody>
          </p:sp>
          <p:sp>
            <p:nvSpPr>
              <p:cNvPr id="74764" name="Line 22"/>
              <p:cNvSpPr>
                <a:spLocks noChangeShapeType="1"/>
              </p:cNvSpPr>
              <p:nvPr/>
            </p:nvSpPr>
            <p:spPr bwMode="auto">
              <a:xfrm flipH="1" flipV="1">
                <a:off x="4108450" y="1852604"/>
                <a:ext cx="14288" cy="1005840"/>
              </a:xfrm>
              <a:prstGeom prst="line">
                <a:avLst/>
              </a:prstGeom>
              <a:noFill/>
              <a:ln w="9525">
                <a:solidFill>
                  <a:schemeClr val="tx1"/>
                </a:solidFill>
                <a:round/>
                <a:headEnd/>
                <a:tailEnd/>
              </a:ln>
            </p:spPr>
            <p:txBody>
              <a:bodyPr/>
              <a:lstStyle/>
              <a:p>
                <a:endParaRPr lang="en-US"/>
              </a:p>
            </p:txBody>
          </p:sp>
          <p:sp>
            <p:nvSpPr>
              <p:cNvPr id="74765" name="Line 23"/>
              <p:cNvSpPr>
                <a:spLocks noChangeShapeType="1"/>
              </p:cNvSpPr>
              <p:nvPr/>
            </p:nvSpPr>
            <p:spPr bwMode="auto">
              <a:xfrm flipV="1">
                <a:off x="6208182" y="2429397"/>
                <a:ext cx="0" cy="457200"/>
              </a:xfrm>
              <a:prstGeom prst="line">
                <a:avLst/>
              </a:prstGeom>
              <a:noFill/>
              <a:ln w="9525">
                <a:solidFill>
                  <a:schemeClr val="tx1"/>
                </a:solidFill>
                <a:round/>
                <a:headEnd/>
                <a:tailEnd/>
              </a:ln>
            </p:spPr>
            <p:txBody>
              <a:bodyPr/>
              <a:lstStyle/>
              <a:p>
                <a:endParaRPr lang="en-US"/>
              </a:p>
            </p:txBody>
          </p:sp>
          <p:sp>
            <p:nvSpPr>
              <p:cNvPr id="74766" name="Text Box 24"/>
              <p:cNvSpPr txBox="1">
                <a:spLocks noChangeArrowheads="1"/>
              </p:cNvSpPr>
              <p:nvPr/>
            </p:nvSpPr>
            <p:spPr bwMode="auto">
              <a:xfrm>
                <a:off x="580118" y="1335211"/>
                <a:ext cx="2351088" cy="439039"/>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Requirements</a:t>
                </a:r>
              </a:p>
            </p:txBody>
          </p:sp>
          <p:sp>
            <p:nvSpPr>
              <p:cNvPr id="74767" name="Text Box 25"/>
              <p:cNvSpPr txBox="1">
                <a:spLocks noChangeArrowheads="1"/>
              </p:cNvSpPr>
              <p:nvPr/>
            </p:nvSpPr>
            <p:spPr bwMode="auto">
              <a:xfrm>
                <a:off x="1045634" y="2033588"/>
                <a:ext cx="1985433" cy="439039"/>
              </a:xfrm>
              <a:prstGeom prst="rect">
                <a:avLst/>
              </a:prstGeom>
              <a:noFill/>
              <a:ln w="9525">
                <a:noFill/>
                <a:miter lim="800000"/>
                <a:headEnd/>
                <a:tailEnd/>
              </a:ln>
            </p:spPr>
            <p:txBody>
              <a:bodyPr wrap="square">
                <a:spAutoFit/>
              </a:bodyPr>
              <a:lstStyle/>
              <a:p>
                <a:pPr>
                  <a:spcBef>
                    <a:spcPct val="50000"/>
                  </a:spcBef>
                </a:pPr>
                <a:r>
                  <a:rPr lang="en-US" dirty="0">
                    <a:latin typeface="Calibri" pitchFamily="34" charset="0"/>
                  </a:rPr>
                  <a:t>Justification</a:t>
                </a:r>
              </a:p>
            </p:txBody>
          </p:sp>
          <p:sp>
            <p:nvSpPr>
              <p:cNvPr id="74768" name="Text Box 26"/>
              <p:cNvSpPr txBox="1">
                <a:spLocks noChangeArrowheads="1"/>
              </p:cNvSpPr>
              <p:nvPr/>
            </p:nvSpPr>
            <p:spPr bwMode="auto">
              <a:xfrm>
                <a:off x="2800352" y="1689632"/>
                <a:ext cx="811213" cy="439039"/>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RFP</a:t>
                </a:r>
              </a:p>
            </p:txBody>
          </p:sp>
          <p:sp>
            <p:nvSpPr>
              <p:cNvPr id="74769" name="Text Box 27"/>
              <p:cNvSpPr txBox="1">
                <a:spLocks noChangeArrowheads="1"/>
              </p:cNvSpPr>
              <p:nvPr/>
            </p:nvSpPr>
            <p:spPr bwMode="auto">
              <a:xfrm>
                <a:off x="4080943" y="1720848"/>
                <a:ext cx="3267074" cy="439039"/>
              </a:xfrm>
              <a:prstGeom prst="rect">
                <a:avLst/>
              </a:prstGeom>
              <a:noFill/>
              <a:ln w="9525">
                <a:noFill/>
                <a:miter lim="800000"/>
                <a:headEnd/>
                <a:tailEnd/>
              </a:ln>
            </p:spPr>
            <p:txBody>
              <a:bodyPr wrap="square">
                <a:spAutoFit/>
              </a:bodyPr>
              <a:lstStyle/>
              <a:p>
                <a:pPr>
                  <a:spcBef>
                    <a:spcPct val="50000"/>
                  </a:spcBef>
                </a:pPr>
                <a:r>
                  <a:rPr lang="en-US" dirty="0">
                    <a:latin typeface="Calibri" pitchFamily="34" charset="0"/>
                  </a:rPr>
                  <a:t>Evaluation of RFPs</a:t>
                </a:r>
              </a:p>
            </p:txBody>
          </p:sp>
          <p:sp>
            <p:nvSpPr>
              <p:cNvPr id="74770" name="Text Box 28"/>
              <p:cNvSpPr txBox="1">
                <a:spLocks noChangeArrowheads="1"/>
              </p:cNvSpPr>
              <p:nvPr/>
            </p:nvSpPr>
            <p:spPr bwMode="auto">
              <a:xfrm>
                <a:off x="6194944" y="2288644"/>
                <a:ext cx="2711979" cy="439039"/>
              </a:xfrm>
              <a:prstGeom prst="rect">
                <a:avLst/>
              </a:prstGeom>
              <a:noFill/>
              <a:ln w="9525">
                <a:noFill/>
                <a:miter lim="800000"/>
                <a:headEnd/>
                <a:tailEnd/>
              </a:ln>
            </p:spPr>
            <p:txBody>
              <a:bodyPr wrap="square">
                <a:spAutoFit/>
              </a:bodyPr>
              <a:lstStyle/>
              <a:p>
                <a:pPr>
                  <a:spcBef>
                    <a:spcPct val="50000"/>
                  </a:spcBef>
                </a:pPr>
                <a:r>
                  <a:rPr lang="en-US" dirty="0">
                    <a:latin typeface="Calibri" pitchFamily="34" charset="0"/>
                  </a:rPr>
                  <a:t>Negotiation/Award</a:t>
                </a:r>
              </a:p>
            </p:txBody>
          </p:sp>
          <p:sp>
            <p:nvSpPr>
              <p:cNvPr id="51" name="Line 20"/>
              <p:cNvSpPr>
                <a:spLocks noChangeShapeType="1"/>
              </p:cNvSpPr>
              <p:nvPr/>
            </p:nvSpPr>
            <p:spPr bwMode="auto">
              <a:xfrm flipV="1">
                <a:off x="5079738" y="2418769"/>
                <a:ext cx="0" cy="457200"/>
              </a:xfrm>
              <a:prstGeom prst="line">
                <a:avLst/>
              </a:prstGeom>
              <a:noFill/>
              <a:ln w="9525">
                <a:solidFill>
                  <a:schemeClr val="tx1"/>
                </a:solidFill>
                <a:round/>
                <a:headEnd/>
                <a:tailEnd/>
              </a:ln>
            </p:spPr>
            <p:txBody>
              <a:bodyPr/>
              <a:lstStyle/>
              <a:p>
                <a:endParaRPr lang="en-US"/>
              </a:p>
            </p:txBody>
          </p:sp>
          <p:sp>
            <p:nvSpPr>
              <p:cNvPr id="52" name="Text Box 25"/>
              <p:cNvSpPr txBox="1">
                <a:spLocks noChangeArrowheads="1"/>
              </p:cNvSpPr>
              <p:nvPr/>
            </p:nvSpPr>
            <p:spPr bwMode="auto">
              <a:xfrm>
                <a:off x="5041826" y="2270653"/>
                <a:ext cx="1985433" cy="439039"/>
              </a:xfrm>
              <a:prstGeom prst="rect">
                <a:avLst/>
              </a:prstGeom>
              <a:noFill/>
              <a:ln w="9525">
                <a:noFill/>
                <a:miter lim="800000"/>
                <a:headEnd/>
                <a:tailEnd/>
              </a:ln>
            </p:spPr>
            <p:txBody>
              <a:bodyPr wrap="square">
                <a:spAutoFit/>
              </a:bodyPr>
              <a:lstStyle/>
              <a:p>
                <a:pPr>
                  <a:spcBef>
                    <a:spcPct val="50000"/>
                  </a:spcBef>
                </a:pPr>
                <a:r>
                  <a:rPr lang="en-US" dirty="0" smtClean="0">
                    <a:latin typeface="Calibri" pitchFamily="34" charset="0"/>
                  </a:rPr>
                  <a:t>LRIP</a:t>
                </a:r>
                <a:endParaRPr lang="en-US" dirty="0">
                  <a:latin typeface="Calibri" pitchFamily="34" charset="0"/>
                </a:endParaRPr>
              </a:p>
            </p:txBody>
          </p:sp>
        </p:grpSp>
      </p:grpSp>
      <p:sp>
        <p:nvSpPr>
          <p:cNvPr id="30" name="Text Box 24"/>
          <p:cNvSpPr txBox="1">
            <a:spLocks noChangeArrowheads="1"/>
          </p:cNvSpPr>
          <p:nvPr/>
        </p:nvSpPr>
        <p:spPr bwMode="auto">
          <a:xfrm>
            <a:off x="1212493" y="5584464"/>
            <a:ext cx="4741831" cy="860822"/>
          </a:xfrm>
          <a:prstGeom prst="rect">
            <a:avLst/>
          </a:prstGeom>
          <a:noFill/>
          <a:ln w="9525">
            <a:noFill/>
            <a:miter lim="800000"/>
            <a:headEnd/>
            <a:tailEnd/>
          </a:ln>
        </p:spPr>
        <p:txBody>
          <a:bodyPr wrap="square" lIns="121737" tIns="60868" rIns="121737" bIns="60868">
            <a:spAutoFit/>
          </a:bodyPr>
          <a:lstStyle/>
          <a:p>
            <a:pPr>
              <a:spcBef>
                <a:spcPct val="50000"/>
              </a:spcBef>
            </a:pPr>
            <a:r>
              <a:rPr lang="en-US" sz="4800" dirty="0" smtClean="0">
                <a:latin typeface="Calibri" pitchFamily="34" charset="0"/>
              </a:rPr>
              <a:t>Fraud in the </a:t>
            </a:r>
            <a:r>
              <a:rPr lang="en-US" sz="4800" b="1" dirty="0" smtClean="0">
                <a:latin typeface="Calibri" pitchFamily="34" charset="0"/>
              </a:rPr>
              <a:t>bid</a:t>
            </a:r>
            <a:r>
              <a:rPr lang="en-US" sz="4800" dirty="0" smtClean="0">
                <a:latin typeface="Calibri" pitchFamily="34" charset="0"/>
              </a:rPr>
              <a:t>…</a:t>
            </a:r>
            <a:endParaRPr lang="en-US" sz="4800" dirty="0">
              <a:latin typeface="Calibri" pitchFamily="34" charset="0"/>
            </a:endParaRPr>
          </a:p>
        </p:txBody>
      </p:sp>
      <p:sp>
        <p:nvSpPr>
          <p:cNvPr id="31" name="Text Box 24"/>
          <p:cNvSpPr txBox="1">
            <a:spLocks noChangeArrowheads="1"/>
          </p:cNvSpPr>
          <p:nvPr/>
        </p:nvSpPr>
        <p:spPr bwMode="auto">
          <a:xfrm>
            <a:off x="4341896" y="6650150"/>
            <a:ext cx="4674169" cy="860822"/>
          </a:xfrm>
          <a:prstGeom prst="rect">
            <a:avLst/>
          </a:prstGeom>
          <a:noFill/>
          <a:ln w="9525">
            <a:noFill/>
            <a:miter lim="800000"/>
            <a:headEnd/>
            <a:tailEnd/>
          </a:ln>
        </p:spPr>
        <p:txBody>
          <a:bodyPr wrap="square" lIns="121737" tIns="60868" rIns="121737" bIns="60868">
            <a:spAutoFit/>
          </a:bodyPr>
          <a:lstStyle/>
          <a:p>
            <a:pPr>
              <a:spcBef>
                <a:spcPct val="50000"/>
              </a:spcBef>
            </a:pPr>
            <a:r>
              <a:rPr lang="en-US" sz="4800" dirty="0" smtClean="0">
                <a:latin typeface="Calibri" pitchFamily="34" charset="0"/>
              </a:rPr>
              <a:t>fraud in the </a:t>
            </a:r>
            <a:r>
              <a:rPr lang="en-US" sz="4800" b="1" dirty="0" smtClean="0">
                <a:latin typeface="Calibri" pitchFamily="34" charset="0"/>
              </a:rPr>
              <a:t>win</a:t>
            </a:r>
            <a:r>
              <a:rPr lang="en-US" sz="4800" dirty="0" smtClean="0">
                <a:latin typeface="Calibri" pitchFamily="34" charset="0"/>
              </a:rPr>
              <a:t>…</a:t>
            </a:r>
            <a:endParaRPr lang="en-US" sz="4800" dirty="0">
              <a:latin typeface="Calibri" pitchFamily="34" charset="0"/>
            </a:endParaRPr>
          </a:p>
        </p:txBody>
      </p:sp>
      <p:sp>
        <p:nvSpPr>
          <p:cNvPr id="33" name="Text Box 24"/>
          <p:cNvSpPr txBox="1">
            <a:spLocks noChangeArrowheads="1"/>
          </p:cNvSpPr>
          <p:nvPr/>
        </p:nvSpPr>
        <p:spPr bwMode="auto">
          <a:xfrm>
            <a:off x="2926415" y="7521265"/>
            <a:ext cx="8965318" cy="860822"/>
          </a:xfrm>
          <a:prstGeom prst="rect">
            <a:avLst/>
          </a:prstGeom>
          <a:noFill/>
          <a:ln w="9525">
            <a:noFill/>
            <a:miter lim="800000"/>
            <a:headEnd/>
            <a:tailEnd/>
          </a:ln>
        </p:spPr>
        <p:txBody>
          <a:bodyPr wrap="square" lIns="121737" tIns="60868" rIns="121737" bIns="60868">
            <a:spAutoFit/>
          </a:bodyPr>
          <a:lstStyle/>
          <a:p>
            <a:pPr>
              <a:spcBef>
                <a:spcPct val="50000"/>
              </a:spcBef>
            </a:pPr>
            <a:r>
              <a:rPr lang="en-US" sz="4800" dirty="0" smtClean="0">
                <a:latin typeface="Calibri" pitchFamily="34" charset="0"/>
              </a:rPr>
              <a:t>…and the rest of the fraud </a:t>
            </a:r>
            <a:r>
              <a:rPr lang="en-US" sz="4800" b="1" dirty="0" smtClean="0">
                <a:latin typeface="Calibri" pitchFamily="34" charset="0"/>
              </a:rPr>
              <a:t>therein</a:t>
            </a:r>
            <a:r>
              <a:rPr lang="en-US" sz="4800" dirty="0" smtClean="0">
                <a:latin typeface="Calibri" pitchFamily="34" charset="0"/>
              </a:rPr>
              <a:t>! </a:t>
            </a:r>
            <a:endParaRPr lang="en-US" sz="4800" dirty="0">
              <a:latin typeface="Calibri" pitchFamily="34" charset="0"/>
            </a:endParaRPr>
          </a:p>
        </p:txBody>
      </p:sp>
      <p:sp>
        <p:nvSpPr>
          <p:cNvPr id="38" name="Left Brace 37"/>
          <p:cNvSpPr/>
          <p:nvPr/>
        </p:nvSpPr>
        <p:spPr>
          <a:xfrm rot="16200000">
            <a:off x="2858752" y="3180154"/>
            <a:ext cx="515929" cy="4592612"/>
          </a:xfrm>
          <a:prstGeom prst="leftBrace">
            <a:avLst>
              <a:gd name="adj1" fmla="val 62878"/>
              <a:gd name="adj2" fmla="val 43961"/>
            </a:avLst>
          </a:prstGeom>
          <a:noFill/>
          <a:ln w="38100">
            <a:solidFill>
              <a:srgbClr val="CC0099"/>
            </a:solidFill>
          </a:ln>
        </p:spPr>
        <p:style>
          <a:lnRef idx="1">
            <a:schemeClr val="accent1"/>
          </a:lnRef>
          <a:fillRef idx="0">
            <a:schemeClr val="accent1"/>
          </a:fillRef>
          <a:effectRef idx="0">
            <a:schemeClr val="accent1"/>
          </a:effectRef>
          <a:fontRef idx="minor">
            <a:schemeClr val="tx1"/>
          </a:fontRef>
        </p:style>
        <p:txBody>
          <a:bodyPr lIns="121737" tIns="60868" rIns="121737" bIns="60868" rtlCol="0" anchor="ctr"/>
          <a:lstStyle/>
          <a:p>
            <a:pPr algn="ctr"/>
            <a:endParaRPr lang="en-US"/>
          </a:p>
        </p:txBody>
      </p:sp>
      <p:grpSp>
        <p:nvGrpSpPr>
          <p:cNvPr id="48" name="Group 47"/>
          <p:cNvGrpSpPr/>
          <p:nvPr/>
        </p:nvGrpSpPr>
        <p:grpSpPr>
          <a:xfrm>
            <a:off x="5514516" y="5201582"/>
            <a:ext cx="2672680" cy="1716603"/>
            <a:chOff x="4146550" y="3905250"/>
            <a:chExt cx="2089150" cy="1288795"/>
          </a:xfrm>
        </p:grpSpPr>
        <p:sp>
          <p:nvSpPr>
            <p:cNvPr id="39" name="Left Brace 38"/>
            <p:cNvSpPr/>
            <p:nvPr/>
          </p:nvSpPr>
          <p:spPr>
            <a:xfrm rot="16200000">
              <a:off x="4997450" y="3054350"/>
              <a:ext cx="387350" cy="2089150"/>
            </a:xfrm>
            <a:prstGeom prst="leftBrace">
              <a:avLst>
                <a:gd name="adj1" fmla="val 62878"/>
                <a:gd name="adj2" fmla="val 59159"/>
              </a:avLst>
            </a:prstGeom>
            <a:noFill/>
            <a:ln w="38100">
              <a:solidFill>
                <a:srgbClr val="CC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Line 21"/>
            <p:cNvSpPr>
              <a:spLocks noChangeShapeType="1"/>
            </p:cNvSpPr>
            <p:nvPr/>
          </p:nvSpPr>
          <p:spPr bwMode="auto">
            <a:xfrm flipV="1">
              <a:off x="5385556" y="4279645"/>
              <a:ext cx="0" cy="914400"/>
            </a:xfrm>
            <a:prstGeom prst="line">
              <a:avLst/>
            </a:prstGeom>
            <a:noFill/>
            <a:ln w="38100">
              <a:solidFill>
                <a:srgbClr val="CC0099"/>
              </a:solidFill>
              <a:round/>
              <a:headEnd/>
              <a:tailEnd/>
            </a:ln>
          </p:spPr>
          <p:txBody>
            <a:bodyPr/>
            <a:lstStyle/>
            <a:p>
              <a:endParaRPr lang="en-US"/>
            </a:p>
          </p:txBody>
        </p:sp>
      </p:grpSp>
      <p:grpSp>
        <p:nvGrpSpPr>
          <p:cNvPr id="49" name="Group 48"/>
          <p:cNvGrpSpPr/>
          <p:nvPr/>
        </p:nvGrpSpPr>
        <p:grpSpPr>
          <a:xfrm>
            <a:off x="8297150" y="5201579"/>
            <a:ext cx="3408514" cy="2527271"/>
            <a:chOff x="6229350" y="3917950"/>
            <a:chExt cx="2559050" cy="1897430"/>
          </a:xfrm>
        </p:grpSpPr>
        <p:sp>
          <p:nvSpPr>
            <p:cNvPr id="40" name="Left Brace 39"/>
            <p:cNvSpPr/>
            <p:nvPr/>
          </p:nvSpPr>
          <p:spPr>
            <a:xfrm rot="16200000">
              <a:off x="7315200" y="2832100"/>
              <a:ext cx="387350" cy="2559050"/>
            </a:xfrm>
            <a:prstGeom prst="leftBrace">
              <a:avLst>
                <a:gd name="adj1" fmla="val 62878"/>
                <a:gd name="adj2" fmla="val 59159"/>
              </a:avLst>
            </a:prstGeom>
            <a:noFill/>
            <a:ln w="38100">
              <a:solidFill>
                <a:srgbClr val="CC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Line 21"/>
            <p:cNvSpPr>
              <a:spLocks noChangeShapeType="1"/>
            </p:cNvSpPr>
            <p:nvPr/>
          </p:nvSpPr>
          <p:spPr bwMode="auto">
            <a:xfrm flipV="1">
              <a:off x="7747756" y="4305046"/>
              <a:ext cx="0" cy="1510334"/>
            </a:xfrm>
            <a:prstGeom prst="line">
              <a:avLst/>
            </a:prstGeom>
            <a:noFill/>
            <a:ln w="38100">
              <a:solidFill>
                <a:srgbClr val="CC0099"/>
              </a:solidFill>
              <a:round/>
              <a:headEnd/>
              <a:tailEnd/>
            </a:ln>
          </p:spPr>
          <p:txBody>
            <a:bodyPr/>
            <a:lstStyle/>
            <a:p>
              <a:endParaRPr lang="en-US"/>
            </a:p>
          </p:txBody>
        </p:sp>
      </p:grpSp>
      <p:sp>
        <p:nvSpPr>
          <p:cNvPr id="34" name="Slide Number Placeholder 33"/>
          <p:cNvSpPr>
            <a:spLocks noGrp="1"/>
          </p:cNvSpPr>
          <p:nvPr>
            <p:ph type="sldNum" sz="quarter" idx="12"/>
          </p:nvPr>
        </p:nvSpPr>
        <p:spPr>
          <a:ln>
            <a:noFill/>
          </a:ln>
        </p:spPr>
        <p:txBody>
          <a:bodyPr/>
          <a:lstStyle/>
          <a:p>
            <a:pPr>
              <a:defRPr/>
            </a:pPr>
            <a:fld id="{A2B28688-A771-45A7-A104-620486713718}" type="slidenum">
              <a:rPr lang="en-US" smtClean="0">
                <a:solidFill>
                  <a:sysClr val="windowText" lastClr="000000"/>
                </a:solidFill>
              </a:rPr>
              <a:pPr>
                <a:defRPr/>
              </a:pPr>
              <a:t>17</a:t>
            </a:fld>
            <a:endParaRPr lang="en-US"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0" grpId="0"/>
      <p:bldP spid="31" grpId="0"/>
      <p:bldP spid="33"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8" name="Group 47"/>
          <p:cNvGrpSpPr/>
          <p:nvPr/>
        </p:nvGrpSpPr>
        <p:grpSpPr>
          <a:xfrm>
            <a:off x="820720" y="3877122"/>
            <a:ext cx="10920245" cy="1222877"/>
            <a:chOff x="616181" y="2910872"/>
            <a:chExt cx="8198723" cy="918114"/>
          </a:xfrm>
        </p:grpSpPr>
        <p:sp>
          <p:nvSpPr>
            <p:cNvPr id="21" name="Pentagon 20"/>
            <p:cNvSpPr/>
            <p:nvPr/>
          </p:nvSpPr>
          <p:spPr>
            <a:xfrm>
              <a:off x="616181" y="2910872"/>
              <a:ext cx="1371600" cy="914400"/>
            </a:xfrm>
            <a:prstGeom prst="homePlat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t>Need</a:t>
              </a:r>
              <a:endParaRPr lang="en-US" b="1" dirty="0" smtClean="0"/>
            </a:p>
          </p:txBody>
        </p:sp>
        <p:sp>
          <p:nvSpPr>
            <p:cNvPr id="22" name="Chevron 21"/>
            <p:cNvSpPr/>
            <p:nvPr/>
          </p:nvSpPr>
          <p:spPr>
            <a:xfrm>
              <a:off x="1605625" y="2911260"/>
              <a:ext cx="1908495" cy="914400"/>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Analyze/ Select</a:t>
              </a:r>
            </a:p>
          </p:txBody>
        </p:sp>
        <p:sp>
          <p:nvSpPr>
            <p:cNvPr id="23" name="Chevron 22"/>
            <p:cNvSpPr/>
            <p:nvPr/>
          </p:nvSpPr>
          <p:spPr>
            <a:xfrm>
              <a:off x="3151809" y="2911475"/>
              <a:ext cx="3291840" cy="91440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Obtain</a:t>
              </a:r>
            </a:p>
          </p:txBody>
        </p:sp>
        <p:sp>
          <p:nvSpPr>
            <p:cNvPr id="24" name="Chevron 23"/>
            <p:cNvSpPr/>
            <p:nvPr/>
          </p:nvSpPr>
          <p:spPr>
            <a:xfrm>
              <a:off x="6071704" y="2914586"/>
              <a:ext cx="2743200" cy="9144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6600"/>
                  </a:solidFill>
                </a:rPr>
                <a:t>Produce / Deploy / Support</a:t>
              </a:r>
            </a:p>
          </p:txBody>
        </p:sp>
      </p:grpSp>
      <p:sp>
        <p:nvSpPr>
          <p:cNvPr id="34" name="AutoShape 9"/>
          <p:cNvSpPr>
            <a:spLocks noChangeArrowheads="1"/>
          </p:cNvSpPr>
          <p:nvPr/>
        </p:nvSpPr>
        <p:spPr bwMode="auto">
          <a:xfrm>
            <a:off x="2029903" y="6051492"/>
            <a:ext cx="9743440" cy="640080"/>
          </a:xfrm>
          <a:prstGeom prst="flowChartProcess">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a:solidFill>
              <a:schemeClr val="tx1"/>
            </a:solidFill>
            <a:miter lim="800000"/>
            <a:headEnd/>
            <a:tailEnd/>
          </a:ln>
        </p:spPr>
        <p:txBody>
          <a:bodyPr wrap="none" lIns="121737" tIns="60868" rIns="121737" bIns="60868" anchor="ctr"/>
          <a:lstStyle/>
          <a:p>
            <a:pPr algn="ctr"/>
            <a:r>
              <a:rPr lang="en-US" dirty="0" smtClean="0">
                <a:solidFill>
                  <a:schemeClr val="bg1"/>
                </a:solidFill>
              </a:rPr>
              <a:t>Program Manager / COR</a:t>
            </a:r>
          </a:p>
        </p:txBody>
      </p:sp>
      <p:sp>
        <p:nvSpPr>
          <p:cNvPr id="36" name="Rectangle 11"/>
          <p:cNvSpPr>
            <a:spLocks noChangeArrowheads="1"/>
          </p:cNvSpPr>
          <p:nvPr/>
        </p:nvSpPr>
        <p:spPr bwMode="auto">
          <a:xfrm>
            <a:off x="811250" y="5254504"/>
            <a:ext cx="10961650" cy="64008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a:solidFill>
              <a:schemeClr val="tx1"/>
            </a:solidFill>
            <a:miter lim="800000"/>
            <a:headEnd/>
            <a:tailEnd/>
          </a:ln>
        </p:spPr>
        <p:txBody>
          <a:bodyPr wrap="none" lIns="121737" tIns="60868" rIns="121737" bIns="60868" anchor="ctr"/>
          <a:lstStyle/>
          <a:p>
            <a:pPr algn="ctr"/>
            <a:r>
              <a:rPr lang="en-US" dirty="0" smtClean="0">
                <a:solidFill>
                  <a:schemeClr val="bg1"/>
                </a:solidFill>
              </a:rPr>
              <a:t>CO / Support Staff</a:t>
            </a:r>
          </a:p>
        </p:txBody>
      </p:sp>
      <p:sp>
        <p:nvSpPr>
          <p:cNvPr id="37" name="Rectangle 12"/>
          <p:cNvSpPr>
            <a:spLocks noChangeArrowheads="1"/>
          </p:cNvSpPr>
          <p:nvPr/>
        </p:nvSpPr>
        <p:spPr bwMode="auto">
          <a:xfrm>
            <a:off x="3771900" y="6855001"/>
            <a:ext cx="8002717" cy="64008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a:solidFill>
              <a:schemeClr val="tx1"/>
            </a:solidFill>
            <a:miter lim="800000"/>
            <a:headEnd/>
            <a:tailEnd/>
          </a:ln>
        </p:spPr>
        <p:txBody>
          <a:bodyPr wrap="none" lIns="121737" tIns="60868" rIns="121737" bIns="60868" anchor="ctr"/>
          <a:lstStyle/>
          <a:p>
            <a:pPr algn="ctr"/>
            <a:r>
              <a:rPr lang="en-US" dirty="0" smtClean="0">
                <a:solidFill>
                  <a:schemeClr val="bg1"/>
                </a:solidFill>
              </a:rPr>
              <a:t>Prime Contractor / Subs</a:t>
            </a:r>
          </a:p>
        </p:txBody>
      </p:sp>
      <p:sp>
        <p:nvSpPr>
          <p:cNvPr id="42" name="Rectangle 14"/>
          <p:cNvSpPr>
            <a:spLocks noChangeArrowheads="1"/>
          </p:cNvSpPr>
          <p:nvPr/>
        </p:nvSpPr>
        <p:spPr bwMode="auto">
          <a:xfrm>
            <a:off x="795035" y="7673995"/>
            <a:ext cx="10978291" cy="640080"/>
          </a:xfrm>
          <a:prstGeom prst="rect">
            <a:avLst/>
          </a:prstGeom>
          <a:solidFill>
            <a:srgbClr val="00FF00"/>
          </a:solidFill>
          <a:ln w="9525">
            <a:solidFill>
              <a:schemeClr val="tx1"/>
            </a:solidFill>
            <a:miter lim="800000"/>
            <a:headEnd/>
            <a:tailEnd/>
          </a:ln>
        </p:spPr>
        <p:txBody>
          <a:bodyPr wrap="none" lIns="121737" tIns="60868" rIns="121737" bIns="60868" anchor="ctr"/>
          <a:lstStyle/>
          <a:p>
            <a:pPr algn="ctr"/>
            <a:r>
              <a:rPr lang="en-US" dirty="0" smtClean="0"/>
              <a:t>Auditor</a:t>
            </a:r>
          </a:p>
        </p:txBody>
      </p:sp>
      <p:sp>
        <p:nvSpPr>
          <p:cNvPr id="45" name="Rectangle 2"/>
          <p:cNvSpPr txBox="1">
            <a:spLocks noChangeArrowheads="1"/>
          </p:cNvSpPr>
          <p:nvPr/>
        </p:nvSpPr>
        <p:spPr>
          <a:xfrm>
            <a:off x="0" y="0"/>
            <a:ext cx="12179300" cy="1461516"/>
          </a:xfrm>
          <a:prstGeom prst="rect">
            <a:avLst/>
          </a:prstGeom>
        </p:spPr>
        <p:txBody>
          <a:bodyPr lIns="121737" tIns="60868" rIns="121737" bIns="60868" anchor="ctr"/>
          <a:lstStyle/>
          <a:p>
            <a:pPr algn="ctr" defTabSz="1217369" eaLnBrk="1" hangingPunct="1">
              <a:defRPr/>
            </a:pPr>
            <a:r>
              <a:rPr lang="en-US" sz="5300" b="1" i="1" dirty="0" smtClean="0">
                <a:latin typeface="Calibri" pitchFamily="34" charset="0"/>
                <a:ea typeface="+mj-ea"/>
                <a:cs typeface="+mj-cs"/>
              </a:rPr>
              <a:t>Who</a:t>
            </a:r>
            <a:r>
              <a:rPr lang="en-US" sz="5300" dirty="0" smtClean="0">
                <a:latin typeface="Calibri" pitchFamily="34" charset="0"/>
                <a:ea typeface="+mj-ea"/>
                <a:cs typeface="+mj-cs"/>
              </a:rPr>
              <a:t> does </a:t>
            </a:r>
            <a:r>
              <a:rPr lang="en-US" sz="5300" b="1" i="1" dirty="0" smtClean="0">
                <a:latin typeface="Calibri" pitchFamily="34" charset="0"/>
                <a:ea typeface="+mj-ea"/>
                <a:cs typeface="+mj-cs"/>
              </a:rPr>
              <a:t>what</a:t>
            </a:r>
            <a:r>
              <a:rPr lang="en-US" sz="5300" dirty="0" smtClean="0">
                <a:latin typeface="Calibri" pitchFamily="34" charset="0"/>
                <a:ea typeface="+mj-ea"/>
                <a:cs typeface="+mj-cs"/>
              </a:rPr>
              <a:t> </a:t>
            </a:r>
            <a:r>
              <a:rPr lang="en-US" sz="5300" b="1" i="1" dirty="0" smtClean="0">
                <a:latin typeface="Calibri" pitchFamily="34" charset="0"/>
                <a:ea typeface="+mj-ea"/>
                <a:cs typeface="+mj-cs"/>
              </a:rPr>
              <a:t>when</a:t>
            </a:r>
            <a:r>
              <a:rPr lang="en-US" sz="5300" dirty="0" smtClean="0">
                <a:latin typeface="Calibri" pitchFamily="34" charset="0"/>
                <a:ea typeface="+mj-ea"/>
                <a:cs typeface="+mj-cs"/>
              </a:rPr>
              <a:t>…</a:t>
            </a:r>
          </a:p>
        </p:txBody>
      </p:sp>
      <p:sp>
        <p:nvSpPr>
          <p:cNvPr id="47" name="Rectangle 11"/>
          <p:cNvSpPr>
            <a:spLocks noChangeArrowheads="1"/>
          </p:cNvSpPr>
          <p:nvPr/>
        </p:nvSpPr>
        <p:spPr bwMode="auto">
          <a:xfrm>
            <a:off x="766845" y="6853296"/>
            <a:ext cx="3005056" cy="64008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a:solidFill>
              <a:schemeClr val="tx1"/>
            </a:solidFill>
            <a:miter lim="800000"/>
            <a:headEnd/>
            <a:tailEnd/>
          </a:ln>
        </p:spPr>
        <p:txBody>
          <a:bodyPr wrap="none" lIns="121737" tIns="60868" rIns="121737" bIns="60868" anchor="ctr"/>
          <a:lstStyle/>
          <a:p>
            <a:pPr algn="ctr"/>
            <a:endParaRPr lang="en-US" dirty="0" smtClean="0">
              <a:solidFill>
                <a:schemeClr val="bg1"/>
              </a:solidFill>
            </a:endParaRPr>
          </a:p>
        </p:txBody>
      </p:sp>
      <p:cxnSp>
        <p:nvCxnSpPr>
          <p:cNvPr id="44" name="Straight Connector 43"/>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772688" y="1778427"/>
            <a:ext cx="11090842" cy="2149058"/>
            <a:chOff x="580118" y="1335211"/>
            <a:chExt cx="8326805" cy="1613474"/>
          </a:xfrm>
        </p:grpSpPr>
        <p:sp>
          <p:nvSpPr>
            <p:cNvPr id="32" name="Line 21"/>
            <p:cNvSpPr>
              <a:spLocks noChangeShapeType="1"/>
            </p:cNvSpPr>
            <p:nvPr/>
          </p:nvSpPr>
          <p:spPr bwMode="auto">
            <a:xfrm flipV="1">
              <a:off x="584956" y="1485645"/>
              <a:ext cx="0" cy="1463040"/>
            </a:xfrm>
            <a:prstGeom prst="line">
              <a:avLst/>
            </a:prstGeom>
            <a:noFill/>
            <a:ln w="9525">
              <a:solidFill>
                <a:schemeClr val="tx1"/>
              </a:solidFill>
              <a:round/>
              <a:headEnd/>
              <a:tailEnd/>
            </a:ln>
          </p:spPr>
          <p:txBody>
            <a:bodyPr/>
            <a:lstStyle/>
            <a:p>
              <a:endParaRPr lang="en-US"/>
            </a:p>
          </p:txBody>
        </p:sp>
        <p:grpSp>
          <p:nvGrpSpPr>
            <p:cNvPr id="54" name="Group 53"/>
            <p:cNvGrpSpPr/>
            <p:nvPr/>
          </p:nvGrpSpPr>
          <p:grpSpPr>
            <a:xfrm>
              <a:off x="580118" y="1335211"/>
              <a:ext cx="8326805" cy="1551386"/>
              <a:chOff x="580118" y="1335211"/>
              <a:chExt cx="8326805" cy="1551386"/>
            </a:xfrm>
          </p:grpSpPr>
          <p:sp>
            <p:nvSpPr>
              <p:cNvPr id="74762" name="Line 20"/>
              <p:cNvSpPr>
                <a:spLocks noChangeShapeType="1"/>
              </p:cNvSpPr>
              <p:nvPr/>
            </p:nvSpPr>
            <p:spPr bwMode="auto">
              <a:xfrm flipV="1">
                <a:off x="1066614" y="2130905"/>
                <a:ext cx="0" cy="731520"/>
              </a:xfrm>
              <a:prstGeom prst="line">
                <a:avLst/>
              </a:prstGeom>
              <a:noFill/>
              <a:ln w="9525">
                <a:solidFill>
                  <a:schemeClr val="tx1"/>
                </a:solidFill>
                <a:round/>
                <a:headEnd/>
                <a:tailEnd/>
              </a:ln>
            </p:spPr>
            <p:txBody>
              <a:bodyPr/>
              <a:lstStyle/>
              <a:p>
                <a:endParaRPr lang="en-US"/>
              </a:p>
            </p:txBody>
          </p:sp>
          <p:sp>
            <p:nvSpPr>
              <p:cNvPr id="74763" name="Line 21"/>
              <p:cNvSpPr>
                <a:spLocks noChangeShapeType="1"/>
              </p:cNvSpPr>
              <p:nvPr/>
            </p:nvSpPr>
            <p:spPr bwMode="auto">
              <a:xfrm flipV="1">
                <a:off x="2822575" y="1831446"/>
                <a:ext cx="0" cy="1046162"/>
              </a:xfrm>
              <a:prstGeom prst="line">
                <a:avLst/>
              </a:prstGeom>
              <a:noFill/>
              <a:ln w="9525">
                <a:solidFill>
                  <a:schemeClr val="tx1"/>
                </a:solidFill>
                <a:round/>
                <a:headEnd/>
                <a:tailEnd/>
              </a:ln>
            </p:spPr>
            <p:txBody>
              <a:bodyPr/>
              <a:lstStyle/>
              <a:p>
                <a:endParaRPr lang="en-US"/>
              </a:p>
            </p:txBody>
          </p:sp>
          <p:sp>
            <p:nvSpPr>
              <p:cNvPr id="74764" name="Line 22"/>
              <p:cNvSpPr>
                <a:spLocks noChangeShapeType="1"/>
              </p:cNvSpPr>
              <p:nvPr/>
            </p:nvSpPr>
            <p:spPr bwMode="auto">
              <a:xfrm flipH="1" flipV="1">
                <a:off x="4108450" y="1852604"/>
                <a:ext cx="14288" cy="1005840"/>
              </a:xfrm>
              <a:prstGeom prst="line">
                <a:avLst/>
              </a:prstGeom>
              <a:noFill/>
              <a:ln w="9525">
                <a:solidFill>
                  <a:schemeClr val="tx1"/>
                </a:solidFill>
                <a:round/>
                <a:headEnd/>
                <a:tailEnd/>
              </a:ln>
            </p:spPr>
            <p:txBody>
              <a:bodyPr/>
              <a:lstStyle/>
              <a:p>
                <a:endParaRPr lang="en-US"/>
              </a:p>
            </p:txBody>
          </p:sp>
          <p:sp>
            <p:nvSpPr>
              <p:cNvPr id="74765" name="Line 23"/>
              <p:cNvSpPr>
                <a:spLocks noChangeShapeType="1"/>
              </p:cNvSpPr>
              <p:nvPr/>
            </p:nvSpPr>
            <p:spPr bwMode="auto">
              <a:xfrm flipV="1">
                <a:off x="6208182" y="2429397"/>
                <a:ext cx="0" cy="457200"/>
              </a:xfrm>
              <a:prstGeom prst="line">
                <a:avLst/>
              </a:prstGeom>
              <a:noFill/>
              <a:ln w="9525">
                <a:solidFill>
                  <a:schemeClr val="tx1"/>
                </a:solidFill>
                <a:round/>
                <a:headEnd/>
                <a:tailEnd/>
              </a:ln>
            </p:spPr>
            <p:txBody>
              <a:bodyPr/>
              <a:lstStyle/>
              <a:p>
                <a:endParaRPr lang="en-US"/>
              </a:p>
            </p:txBody>
          </p:sp>
          <p:sp>
            <p:nvSpPr>
              <p:cNvPr id="74766" name="Text Box 24"/>
              <p:cNvSpPr txBox="1">
                <a:spLocks noChangeArrowheads="1"/>
              </p:cNvSpPr>
              <p:nvPr/>
            </p:nvSpPr>
            <p:spPr bwMode="auto">
              <a:xfrm>
                <a:off x="580118" y="1335211"/>
                <a:ext cx="2351088" cy="439039"/>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Requirements</a:t>
                </a:r>
              </a:p>
            </p:txBody>
          </p:sp>
          <p:sp>
            <p:nvSpPr>
              <p:cNvPr id="74767" name="Text Box 25"/>
              <p:cNvSpPr txBox="1">
                <a:spLocks noChangeArrowheads="1"/>
              </p:cNvSpPr>
              <p:nvPr/>
            </p:nvSpPr>
            <p:spPr bwMode="auto">
              <a:xfrm>
                <a:off x="1045634" y="2033588"/>
                <a:ext cx="1985433" cy="439039"/>
              </a:xfrm>
              <a:prstGeom prst="rect">
                <a:avLst/>
              </a:prstGeom>
              <a:noFill/>
              <a:ln w="9525">
                <a:noFill/>
                <a:miter lim="800000"/>
                <a:headEnd/>
                <a:tailEnd/>
              </a:ln>
            </p:spPr>
            <p:txBody>
              <a:bodyPr wrap="square">
                <a:spAutoFit/>
              </a:bodyPr>
              <a:lstStyle/>
              <a:p>
                <a:pPr>
                  <a:spcBef>
                    <a:spcPct val="50000"/>
                  </a:spcBef>
                </a:pPr>
                <a:r>
                  <a:rPr lang="en-US" dirty="0">
                    <a:latin typeface="Calibri" pitchFamily="34" charset="0"/>
                  </a:rPr>
                  <a:t>Justification</a:t>
                </a:r>
              </a:p>
            </p:txBody>
          </p:sp>
          <p:sp>
            <p:nvSpPr>
              <p:cNvPr id="74768" name="Text Box 26"/>
              <p:cNvSpPr txBox="1">
                <a:spLocks noChangeArrowheads="1"/>
              </p:cNvSpPr>
              <p:nvPr/>
            </p:nvSpPr>
            <p:spPr bwMode="auto">
              <a:xfrm>
                <a:off x="2800352" y="1689632"/>
                <a:ext cx="811213" cy="439039"/>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RFP</a:t>
                </a:r>
              </a:p>
            </p:txBody>
          </p:sp>
          <p:sp>
            <p:nvSpPr>
              <p:cNvPr id="74769" name="Text Box 27"/>
              <p:cNvSpPr txBox="1">
                <a:spLocks noChangeArrowheads="1"/>
              </p:cNvSpPr>
              <p:nvPr/>
            </p:nvSpPr>
            <p:spPr bwMode="auto">
              <a:xfrm>
                <a:off x="4080943" y="1720848"/>
                <a:ext cx="3267074" cy="439039"/>
              </a:xfrm>
              <a:prstGeom prst="rect">
                <a:avLst/>
              </a:prstGeom>
              <a:noFill/>
              <a:ln w="9525">
                <a:noFill/>
                <a:miter lim="800000"/>
                <a:headEnd/>
                <a:tailEnd/>
              </a:ln>
            </p:spPr>
            <p:txBody>
              <a:bodyPr wrap="square">
                <a:spAutoFit/>
              </a:bodyPr>
              <a:lstStyle/>
              <a:p>
                <a:pPr>
                  <a:spcBef>
                    <a:spcPct val="50000"/>
                  </a:spcBef>
                </a:pPr>
                <a:r>
                  <a:rPr lang="en-US" dirty="0">
                    <a:latin typeface="Calibri" pitchFamily="34" charset="0"/>
                  </a:rPr>
                  <a:t>Evaluation of RFPs</a:t>
                </a:r>
              </a:p>
            </p:txBody>
          </p:sp>
          <p:sp>
            <p:nvSpPr>
              <p:cNvPr id="74770" name="Text Box 28"/>
              <p:cNvSpPr txBox="1">
                <a:spLocks noChangeArrowheads="1"/>
              </p:cNvSpPr>
              <p:nvPr/>
            </p:nvSpPr>
            <p:spPr bwMode="auto">
              <a:xfrm>
                <a:off x="6194944" y="2288644"/>
                <a:ext cx="2711979" cy="439039"/>
              </a:xfrm>
              <a:prstGeom prst="rect">
                <a:avLst/>
              </a:prstGeom>
              <a:noFill/>
              <a:ln w="9525">
                <a:noFill/>
                <a:miter lim="800000"/>
                <a:headEnd/>
                <a:tailEnd/>
              </a:ln>
            </p:spPr>
            <p:txBody>
              <a:bodyPr wrap="square">
                <a:spAutoFit/>
              </a:bodyPr>
              <a:lstStyle/>
              <a:p>
                <a:pPr>
                  <a:spcBef>
                    <a:spcPct val="50000"/>
                  </a:spcBef>
                </a:pPr>
                <a:r>
                  <a:rPr lang="en-US" dirty="0">
                    <a:latin typeface="Calibri" pitchFamily="34" charset="0"/>
                  </a:rPr>
                  <a:t>Negotiation/Award</a:t>
                </a:r>
              </a:p>
            </p:txBody>
          </p:sp>
          <p:sp>
            <p:nvSpPr>
              <p:cNvPr id="51" name="Line 20"/>
              <p:cNvSpPr>
                <a:spLocks noChangeShapeType="1"/>
              </p:cNvSpPr>
              <p:nvPr/>
            </p:nvSpPr>
            <p:spPr bwMode="auto">
              <a:xfrm flipV="1">
                <a:off x="5079738" y="2418769"/>
                <a:ext cx="0" cy="457200"/>
              </a:xfrm>
              <a:prstGeom prst="line">
                <a:avLst/>
              </a:prstGeom>
              <a:noFill/>
              <a:ln w="9525">
                <a:solidFill>
                  <a:schemeClr val="tx1"/>
                </a:solidFill>
                <a:round/>
                <a:headEnd/>
                <a:tailEnd/>
              </a:ln>
            </p:spPr>
            <p:txBody>
              <a:bodyPr/>
              <a:lstStyle/>
              <a:p>
                <a:endParaRPr lang="en-US"/>
              </a:p>
            </p:txBody>
          </p:sp>
          <p:sp>
            <p:nvSpPr>
              <p:cNvPr id="52" name="Text Box 25"/>
              <p:cNvSpPr txBox="1">
                <a:spLocks noChangeArrowheads="1"/>
              </p:cNvSpPr>
              <p:nvPr/>
            </p:nvSpPr>
            <p:spPr bwMode="auto">
              <a:xfrm>
                <a:off x="5041826" y="2270653"/>
                <a:ext cx="1985433" cy="439039"/>
              </a:xfrm>
              <a:prstGeom prst="rect">
                <a:avLst/>
              </a:prstGeom>
              <a:noFill/>
              <a:ln w="9525">
                <a:noFill/>
                <a:miter lim="800000"/>
                <a:headEnd/>
                <a:tailEnd/>
              </a:ln>
            </p:spPr>
            <p:txBody>
              <a:bodyPr wrap="square">
                <a:spAutoFit/>
              </a:bodyPr>
              <a:lstStyle/>
              <a:p>
                <a:pPr>
                  <a:spcBef>
                    <a:spcPct val="50000"/>
                  </a:spcBef>
                </a:pPr>
                <a:r>
                  <a:rPr lang="en-US" dirty="0" smtClean="0">
                    <a:latin typeface="Calibri" pitchFamily="34" charset="0"/>
                  </a:rPr>
                  <a:t>LRIP</a:t>
                </a:r>
                <a:endParaRPr lang="en-US" dirty="0">
                  <a:latin typeface="Calibri" pitchFamily="34" charset="0"/>
                </a:endParaRPr>
              </a:p>
            </p:txBody>
          </p:sp>
        </p:grpSp>
      </p:grpSp>
      <p:sp>
        <p:nvSpPr>
          <p:cNvPr id="29" name="Rectangle 11"/>
          <p:cNvSpPr>
            <a:spLocks noChangeArrowheads="1"/>
          </p:cNvSpPr>
          <p:nvPr/>
        </p:nvSpPr>
        <p:spPr bwMode="auto">
          <a:xfrm>
            <a:off x="795233" y="6053063"/>
            <a:ext cx="1217930" cy="64008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a:solidFill>
              <a:schemeClr val="tx1"/>
            </a:solidFill>
            <a:miter lim="800000"/>
            <a:headEnd/>
            <a:tailEnd/>
          </a:ln>
        </p:spPr>
        <p:txBody>
          <a:bodyPr wrap="none" lIns="121737" tIns="60868" rIns="121737" bIns="60868" anchor="ctr"/>
          <a:lstStyle/>
          <a:p>
            <a:pPr algn="ctr"/>
            <a:endParaRPr lang="en-US" dirty="0" smtClean="0">
              <a:solidFill>
                <a:schemeClr val="bg1"/>
              </a:solidFill>
            </a:endParaRPr>
          </a:p>
        </p:txBody>
      </p:sp>
      <p:sp>
        <p:nvSpPr>
          <p:cNvPr id="30" name="Slide Number Placeholder 29"/>
          <p:cNvSpPr>
            <a:spLocks noGrp="1"/>
          </p:cNvSpPr>
          <p:nvPr>
            <p:ph type="sldNum" sz="quarter" idx="12"/>
          </p:nvPr>
        </p:nvSpPr>
        <p:spPr>
          <a:ln>
            <a:noFill/>
          </a:ln>
        </p:spPr>
        <p:txBody>
          <a:bodyPr/>
          <a:lstStyle/>
          <a:p>
            <a:pPr>
              <a:defRPr/>
            </a:pPr>
            <a:fld id="{A2B28688-A771-45A7-A104-620486713718}" type="slidenum">
              <a:rPr lang="en-US" smtClean="0">
                <a:solidFill>
                  <a:sysClr val="windowText" lastClr="000000"/>
                </a:solidFill>
              </a:rPr>
              <a:pPr>
                <a:defRPr/>
              </a:pPr>
              <a:t>18</a:t>
            </a:fld>
            <a:endParaRPr lang="en-US">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7" grpId="0" animBg="1"/>
      <p:bldP spid="42" grpId="0" animBg="1"/>
      <p:bldP spid="45" grpId="0"/>
      <p:bldP spid="47"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 name="Rectangle 2"/>
          <p:cNvSpPr txBox="1">
            <a:spLocks noChangeArrowheads="1"/>
          </p:cNvSpPr>
          <p:nvPr/>
        </p:nvSpPr>
        <p:spPr>
          <a:xfrm>
            <a:off x="0" y="0"/>
            <a:ext cx="12179300" cy="1461516"/>
          </a:xfrm>
          <a:prstGeom prst="rect">
            <a:avLst/>
          </a:prstGeom>
        </p:spPr>
        <p:txBody>
          <a:bodyPr lIns="121737" tIns="60868" rIns="121737" bIns="60868" anchor="ctr"/>
          <a:lstStyle/>
          <a:p>
            <a:pPr algn="ctr" defTabSz="1217369" eaLnBrk="1" hangingPunct="1">
              <a:defRPr/>
            </a:pPr>
            <a:r>
              <a:rPr lang="en-US" sz="5300" b="1" i="1" dirty="0" smtClean="0">
                <a:latin typeface="Calibri" pitchFamily="34" charset="0"/>
                <a:ea typeface="+mj-ea"/>
                <a:cs typeface="+mj-cs"/>
              </a:rPr>
              <a:t>Where</a:t>
            </a:r>
            <a:r>
              <a:rPr lang="en-US" sz="5300" dirty="0" smtClean="0">
                <a:latin typeface="Calibri" pitchFamily="34" charset="0"/>
                <a:ea typeface="+mj-ea"/>
                <a:cs typeface="+mj-cs"/>
              </a:rPr>
              <a:t> does the fraud occur…</a:t>
            </a:r>
          </a:p>
        </p:txBody>
      </p:sp>
      <p:grpSp>
        <p:nvGrpSpPr>
          <p:cNvPr id="47" name="Group 46"/>
          <p:cNvGrpSpPr/>
          <p:nvPr/>
        </p:nvGrpSpPr>
        <p:grpSpPr>
          <a:xfrm>
            <a:off x="820720" y="3877122"/>
            <a:ext cx="10920245" cy="1222877"/>
            <a:chOff x="616181" y="2910872"/>
            <a:chExt cx="8198723" cy="918114"/>
          </a:xfrm>
        </p:grpSpPr>
        <p:sp>
          <p:nvSpPr>
            <p:cNvPr id="48" name="Pentagon 47"/>
            <p:cNvSpPr/>
            <p:nvPr/>
          </p:nvSpPr>
          <p:spPr>
            <a:xfrm>
              <a:off x="616181" y="2910872"/>
              <a:ext cx="1371600" cy="914400"/>
            </a:xfrm>
            <a:prstGeom prst="homePlat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t>Need</a:t>
              </a:r>
              <a:endParaRPr lang="en-US" b="1" dirty="0" smtClean="0"/>
            </a:p>
          </p:txBody>
        </p:sp>
        <p:sp>
          <p:nvSpPr>
            <p:cNvPr id="49" name="Chevron 48"/>
            <p:cNvSpPr/>
            <p:nvPr/>
          </p:nvSpPr>
          <p:spPr>
            <a:xfrm>
              <a:off x="1605625" y="2911260"/>
              <a:ext cx="1908495" cy="914400"/>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Analyze/ Select</a:t>
              </a:r>
            </a:p>
          </p:txBody>
        </p:sp>
        <p:sp>
          <p:nvSpPr>
            <p:cNvPr id="50" name="Chevron 49"/>
            <p:cNvSpPr/>
            <p:nvPr/>
          </p:nvSpPr>
          <p:spPr>
            <a:xfrm>
              <a:off x="3151809" y="2911475"/>
              <a:ext cx="3291840" cy="91440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Obtain</a:t>
              </a:r>
            </a:p>
          </p:txBody>
        </p:sp>
        <p:sp>
          <p:nvSpPr>
            <p:cNvPr id="51" name="Chevron 50"/>
            <p:cNvSpPr/>
            <p:nvPr/>
          </p:nvSpPr>
          <p:spPr>
            <a:xfrm>
              <a:off x="6071704" y="2914586"/>
              <a:ext cx="2743200" cy="9144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6600"/>
                  </a:solidFill>
                </a:rPr>
                <a:t>Produce / Deploy / Support</a:t>
              </a:r>
            </a:p>
          </p:txBody>
        </p:sp>
      </p:grpSp>
      <p:sp>
        <p:nvSpPr>
          <p:cNvPr id="76808" name="AutoShape 9"/>
          <p:cNvSpPr>
            <a:spLocks noChangeArrowheads="1"/>
          </p:cNvSpPr>
          <p:nvPr/>
        </p:nvSpPr>
        <p:spPr bwMode="auto">
          <a:xfrm>
            <a:off x="799972" y="5237375"/>
            <a:ext cx="10902166" cy="608965"/>
          </a:xfrm>
          <a:prstGeom prst="flowChartProcess">
            <a:avLst/>
          </a:prstGeom>
          <a:solidFill>
            <a:srgbClr val="FF0B17"/>
          </a:solidFill>
          <a:ln w="9525">
            <a:solidFill>
              <a:schemeClr val="tx1"/>
            </a:solidFill>
            <a:miter lim="800000"/>
            <a:headEnd/>
            <a:tailEnd/>
          </a:ln>
        </p:spPr>
        <p:txBody>
          <a:bodyPr wrap="none" lIns="121737" tIns="60868" rIns="121737" bIns="60868" anchor="ctr"/>
          <a:lstStyle/>
          <a:p>
            <a:pPr algn="ctr"/>
            <a:r>
              <a:rPr lang="en-US" dirty="0" smtClean="0">
                <a:solidFill>
                  <a:schemeClr val="bg1"/>
                </a:solidFill>
                <a:latin typeface="Calibri" pitchFamily="34" charset="0"/>
              </a:rPr>
              <a:t>Kickbacks/Bribery/Conflict of Interest</a:t>
            </a:r>
          </a:p>
        </p:txBody>
      </p:sp>
      <p:sp>
        <p:nvSpPr>
          <p:cNvPr id="76810" name="Rectangle 11"/>
          <p:cNvSpPr>
            <a:spLocks noChangeArrowheads="1"/>
          </p:cNvSpPr>
          <p:nvPr/>
        </p:nvSpPr>
        <p:spPr bwMode="auto">
          <a:xfrm>
            <a:off x="799971" y="6033822"/>
            <a:ext cx="4262755" cy="608965"/>
          </a:xfrm>
          <a:prstGeom prst="rect">
            <a:avLst/>
          </a:prstGeom>
          <a:solidFill>
            <a:srgbClr val="FF0B17"/>
          </a:solidFill>
          <a:ln w="9525">
            <a:solidFill>
              <a:schemeClr val="tx1"/>
            </a:solidFill>
            <a:miter lim="800000"/>
            <a:headEnd/>
            <a:tailEnd/>
          </a:ln>
        </p:spPr>
        <p:txBody>
          <a:bodyPr wrap="none" lIns="121737" tIns="60868" rIns="121737" bIns="60868" anchor="ctr"/>
          <a:lstStyle/>
          <a:p>
            <a:pPr algn="ctr"/>
            <a:r>
              <a:rPr lang="en-US" dirty="0" smtClean="0">
                <a:solidFill>
                  <a:schemeClr val="bg1"/>
                </a:solidFill>
                <a:latin typeface="Calibri" pitchFamily="34" charset="0"/>
              </a:rPr>
              <a:t>Bid Rigging</a:t>
            </a:r>
          </a:p>
        </p:txBody>
      </p:sp>
      <p:sp>
        <p:nvSpPr>
          <p:cNvPr id="76811" name="Rectangle 12"/>
          <p:cNvSpPr>
            <a:spLocks noChangeArrowheads="1"/>
          </p:cNvSpPr>
          <p:nvPr/>
        </p:nvSpPr>
        <p:spPr bwMode="auto">
          <a:xfrm>
            <a:off x="772487" y="6847439"/>
            <a:ext cx="6287000" cy="608965"/>
          </a:xfrm>
          <a:prstGeom prst="rect">
            <a:avLst/>
          </a:prstGeom>
          <a:solidFill>
            <a:srgbClr val="FF0B17"/>
          </a:solidFill>
          <a:ln w="9525">
            <a:solidFill>
              <a:schemeClr val="tx1"/>
            </a:solidFill>
            <a:miter lim="800000"/>
            <a:headEnd/>
            <a:tailEnd/>
          </a:ln>
        </p:spPr>
        <p:txBody>
          <a:bodyPr wrap="none" lIns="121737" tIns="60868" rIns="121737" bIns="60868" anchor="ctr"/>
          <a:lstStyle/>
          <a:p>
            <a:pPr algn="ctr"/>
            <a:r>
              <a:rPr lang="en-US" dirty="0" smtClean="0">
                <a:solidFill>
                  <a:schemeClr val="bg1"/>
                </a:solidFill>
                <a:latin typeface="Calibri" pitchFamily="34" charset="0"/>
              </a:rPr>
              <a:t>Defective Pricing</a:t>
            </a:r>
          </a:p>
        </p:txBody>
      </p:sp>
      <p:sp>
        <p:nvSpPr>
          <p:cNvPr id="76812" name="Rectangle 13"/>
          <p:cNvSpPr>
            <a:spLocks noChangeArrowheads="1"/>
          </p:cNvSpPr>
          <p:nvPr/>
        </p:nvSpPr>
        <p:spPr bwMode="auto">
          <a:xfrm>
            <a:off x="5593442" y="6019020"/>
            <a:ext cx="6089650" cy="608965"/>
          </a:xfrm>
          <a:prstGeom prst="rect">
            <a:avLst/>
          </a:prstGeom>
          <a:solidFill>
            <a:srgbClr val="FF0B17"/>
          </a:solidFill>
          <a:ln w="9525">
            <a:solidFill>
              <a:schemeClr val="tx1"/>
            </a:solidFill>
            <a:miter lim="800000"/>
            <a:headEnd/>
            <a:tailEnd/>
          </a:ln>
        </p:spPr>
        <p:txBody>
          <a:bodyPr wrap="none" lIns="121737" tIns="60868" rIns="121737" bIns="60868" anchor="ctr"/>
          <a:lstStyle/>
          <a:p>
            <a:pPr algn="ctr">
              <a:spcBef>
                <a:spcPct val="50000"/>
              </a:spcBef>
            </a:pPr>
            <a:r>
              <a:rPr lang="en-US" dirty="0" smtClean="0">
                <a:solidFill>
                  <a:schemeClr val="bg1"/>
                </a:solidFill>
                <a:latin typeface="Calibri" pitchFamily="34" charset="0"/>
              </a:rPr>
              <a:t>Product Substitution</a:t>
            </a:r>
            <a:endParaRPr lang="en-US" dirty="0">
              <a:solidFill>
                <a:schemeClr val="bg1"/>
              </a:solidFill>
              <a:latin typeface="Calibri" pitchFamily="34" charset="0"/>
            </a:endParaRPr>
          </a:p>
        </p:txBody>
      </p:sp>
      <p:sp>
        <p:nvSpPr>
          <p:cNvPr id="76813" name="Rectangle 14"/>
          <p:cNvSpPr>
            <a:spLocks noChangeArrowheads="1"/>
          </p:cNvSpPr>
          <p:nvPr/>
        </p:nvSpPr>
        <p:spPr bwMode="auto">
          <a:xfrm>
            <a:off x="7307541" y="7647659"/>
            <a:ext cx="4384548" cy="608965"/>
          </a:xfrm>
          <a:prstGeom prst="rect">
            <a:avLst/>
          </a:prstGeom>
          <a:solidFill>
            <a:srgbClr val="FF0B17"/>
          </a:solidFill>
          <a:ln w="9525">
            <a:solidFill>
              <a:schemeClr val="tx1"/>
            </a:solidFill>
            <a:miter lim="800000"/>
            <a:headEnd/>
            <a:tailEnd/>
          </a:ln>
        </p:spPr>
        <p:txBody>
          <a:bodyPr wrap="none" lIns="121737" tIns="60868" rIns="121737" bIns="60868" anchor="ctr"/>
          <a:lstStyle/>
          <a:p>
            <a:pPr algn="ctr"/>
            <a:r>
              <a:rPr lang="en-US" dirty="0" smtClean="0">
                <a:solidFill>
                  <a:schemeClr val="bg1"/>
                </a:solidFill>
                <a:latin typeface="Calibri" pitchFamily="34" charset="0"/>
              </a:rPr>
              <a:t>False Claims</a:t>
            </a:r>
          </a:p>
        </p:txBody>
      </p:sp>
      <p:sp>
        <p:nvSpPr>
          <p:cNvPr id="63" name="Rectangle 12"/>
          <p:cNvSpPr>
            <a:spLocks noChangeArrowheads="1"/>
          </p:cNvSpPr>
          <p:nvPr/>
        </p:nvSpPr>
        <p:spPr bwMode="auto">
          <a:xfrm>
            <a:off x="749930" y="7637089"/>
            <a:ext cx="4749927" cy="608965"/>
          </a:xfrm>
          <a:prstGeom prst="rect">
            <a:avLst/>
          </a:prstGeom>
          <a:solidFill>
            <a:srgbClr val="FF0B17"/>
          </a:solidFill>
          <a:ln w="9525">
            <a:solidFill>
              <a:schemeClr val="tx1"/>
            </a:solidFill>
            <a:miter lim="800000"/>
            <a:headEnd/>
            <a:tailEnd/>
          </a:ln>
        </p:spPr>
        <p:txBody>
          <a:bodyPr wrap="none" lIns="121737" tIns="60868" rIns="121737" bIns="60868" anchor="ctr"/>
          <a:lstStyle/>
          <a:p>
            <a:pPr algn="ctr" eaLnBrk="1" hangingPunct="1">
              <a:lnSpc>
                <a:spcPct val="90000"/>
              </a:lnSpc>
            </a:pPr>
            <a:r>
              <a:rPr lang="en-US" dirty="0" smtClean="0">
                <a:solidFill>
                  <a:schemeClr val="bg1"/>
                </a:solidFill>
                <a:latin typeface="Calibri" pitchFamily="34" charset="0"/>
              </a:rPr>
              <a:t>Collusive Bidding</a:t>
            </a:r>
          </a:p>
        </p:txBody>
      </p:sp>
      <p:sp>
        <p:nvSpPr>
          <p:cNvPr id="64" name="Rectangle 12"/>
          <p:cNvSpPr>
            <a:spLocks noChangeArrowheads="1"/>
          </p:cNvSpPr>
          <p:nvPr/>
        </p:nvSpPr>
        <p:spPr bwMode="auto">
          <a:xfrm>
            <a:off x="7222956" y="6847439"/>
            <a:ext cx="4465743" cy="608965"/>
          </a:xfrm>
          <a:prstGeom prst="rect">
            <a:avLst/>
          </a:prstGeom>
          <a:solidFill>
            <a:srgbClr val="FF0B17"/>
          </a:solidFill>
          <a:ln w="9525">
            <a:solidFill>
              <a:schemeClr val="tx1"/>
            </a:solidFill>
            <a:miter lim="800000"/>
            <a:headEnd/>
            <a:tailEnd/>
          </a:ln>
        </p:spPr>
        <p:txBody>
          <a:bodyPr wrap="none" lIns="121737" tIns="60868" rIns="121737" bIns="60868" anchor="ctr"/>
          <a:lstStyle/>
          <a:p>
            <a:pPr eaLnBrk="1" hangingPunct="1">
              <a:lnSpc>
                <a:spcPct val="90000"/>
              </a:lnSpc>
            </a:pPr>
            <a:r>
              <a:rPr lang="en-US" dirty="0" smtClean="0">
                <a:solidFill>
                  <a:schemeClr val="bg1"/>
                </a:solidFill>
                <a:latin typeface="Calibri" pitchFamily="34" charset="0"/>
              </a:rPr>
              <a:t>Failure to Meet K Specs</a:t>
            </a:r>
          </a:p>
        </p:txBody>
      </p:sp>
      <p:cxnSp>
        <p:nvCxnSpPr>
          <p:cNvPr id="29" name="Straight Connector 28"/>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772688" y="1778427"/>
            <a:ext cx="11090842" cy="2149058"/>
            <a:chOff x="580118" y="1335211"/>
            <a:chExt cx="8326805" cy="1613474"/>
          </a:xfrm>
        </p:grpSpPr>
        <p:sp>
          <p:nvSpPr>
            <p:cNvPr id="53" name="Line 20"/>
            <p:cNvSpPr>
              <a:spLocks noChangeShapeType="1"/>
            </p:cNvSpPr>
            <p:nvPr/>
          </p:nvSpPr>
          <p:spPr bwMode="auto">
            <a:xfrm flipV="1">
              <a:off x="1066614" y="2130905"/>
              <a:ext cx="0" cy="731520"/>
            </a:xfrm>
            <a:prstGeom prst="line">
              <a:avLst/>
            </a:prstGeom>
            <a:noFill/>
            <a:ln w="9525">
              <a:solidFill>
                <a:schemeClr val="tx1"/>
              </a:solidFill>
              <a:round/>
              <a:headEnd/>
              <a:tailEnd/>
            </a:ln>
          </p:spPr>
          <p:txBody>
            <a:bodyPr/>
            <a:lstStyle/>
            <a:p>
              <a:endParaRPr lang="en-US"/>
            </a:p>
          </p:txBody>
        </p:sp>
        <p:sp>
          <p:nvSpPr>
            <p:cNvPr id="54" name="Line 21"/>
            <p:cNvSpPr>
              <a:spLocks noChangeShapeType="1"/>
            </p:cNvSpPr>
            <p:nvPr/>
          </p:nvSpPr>
          <p:spPr bwMode="auto">
            <a:xfrm flipV="1">
              <a:off x="2822575" y="1831446"/>
              <a:ext cx="0" cy="1046162"/>
            </a:xfrm>
            <a:prstGeom prst="line">
              <a:avLst/>
            </a:prstGeom>
            <a:noFill/>
            <a:ln w="9525">
              <a:solidFill>
                <a:schemeClr val="tx1"/>
              </a:solidFill>
              <a:round/>
              <a:headEnd/>
              <a:tailEnd/>
            </a:ln>
          </p:spPr>
          <p:txBody>
            <a:bodyPr/>
            <a:lstStyle/>
            <a:p>
              <a:endParaRPr lang="en-US"/>
            </a:p>
          </p:txBody>
        </p:sp>
        <p:sp>
          <p:nvSpPr>
            <p:cNvPr id="55" name="Line 22"/>
            <p:cNvSpPr>
              <a:spLocks noChangeShapeType="1"/>
            </p:cNvSpPr>
            <p:nvPr/>
          </p:nvSpPr>
          <p:spPr bwMode="auto">
            <a:xfrm flipH="1" flipV="1">
              <a:off x="4108450" y="1852604"/>
              <a:ext cx="14288" cy="1005840"/>
            </a:xfrm>
            <a:prstGeom prst="line">
              <a:avLst/>
            </a:prstGeom>
            <a:noFill/>
            <a:ln w="9525">
              <a:solidFill>
                <a:schemeClr val="tx1"/>
              </a:solidFill>
              <a:round/>
              <a:headEnd/>
              <a:tailEnd/>
            </a:ln>
          </p:spPr>
          <p:txBody>
            <a:bodyPr/>
            <a:lstStyle/>
            <a:p>
              <a:endParaRPr lang="en-US"/>
            </a:p>
          </p:txBody>
        </p:sp>
        <p:sp>
          <p:nvSpPr>
            <p:cNvPr id="56" name="Line 23"/>
            <p:cNvSpPr>
              <a:spLocks noChangeShapeType="1"/>
            </p:cNvSpPr>
            <p:nvPr/>
          </p:nvSpPr>
          <p:spPr bwMode="auto">
            <a:xfrm flipV="1">
              <a:off x="6208182" y="2429397"/>
              <a:ext cx="0" cy="457200"/>
            </a:xfrm>
            <a:prstGeom prst="line">
              <a:avLst/>
            </a:prstGeom>
            <a:noFill/>
            <a:ln w="9525">
              <a:solidFill>
                <a:schemeClr val="tx1"/>
              </a:solidFill>
              <a:round/>
              <a:headEnd/>
              <a:tailEnd/>
            </a:ln>
          </p:spPr>
          <p:txBody>
            <a:bodyPr/>
            <a:lstStyle/>
            <a:p>
              <a:endParaRPr lang="en-US"/>
            </a:p>
          </p:txBody>
        </p:sp>
        <p:sp>
          <p:nvSpPr>
            <p:cNvPr id="57" name="Text Box 24"/>
            <p:cNvSpPr txBox="1">
              <a:spLocks noChangeArrowheads="1"/>
            </p:cNvSpPr>
            <p:nvPr/>
          </p:nvSpPr>
          <p:spPr bwMode="auto">
            <a:xfrm>
              <a:off x="580118" y="1335211"/>
              <a:ext cx="2351088" cy="439039"/>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Requirements</a:t>
              </a:r>
            </a:p>
          </p:txBody>
        </p:sp>
        <p:sp>
          <p:nvSpPr>
            <p:cNvPr id="58" name="Text Box 25"/>
            <p:cNvSpPr txBox="1">
              <a:spLocks noChangeArrowheads="1"/>
            </p:cNvSpPr>
            <p:nvPr/>
          </p:nvSpPr>
          <p:spPr bwMode="auto">
            <a:xfrm>
              <a:off x="1045634" y="2033588"/>
              <a:ext cx="1985433" cy="439039"/>
            </a:xfrm>
            <a:prstGeom prst="rect">
              <a:avLst/>
            </a:prstGeom>
            <a:noFill/>
            <a:ln w="9525">
              <a:noFill/>
              <a:miter lim="800000"/>
              <a:headEnd/>
              <a:tailEnd/>
            </a:ln>
          </p:spPr>
          <p:txBody>
            <a:bodyPr wrap="square">
              <a:spAutoFit/>
            </a:bodyPr>
            <a:lstStyle/>
            <a:p>
              <a:pPr>
                <a:spcBef>
                  <a:spcPct val="50000"/>
                </a:spcBef>
              </a:pPr>
              <a:r>
                <a:rPr lang="en-US" dirty="0">
                  <a:latin typeface="Calibri" pitchFamily="34" charset="0"/>
                </a:rPr>
                <a:t>Justification</a:t>
              </a:r>
            </a:p>
          </p:txBody>
        </p:sp>
        <p:sp>
          <p:nvSpPr>
            <p:cNvPr id="59" name="Text Box 26"/>
            <p:cNvSpPr txBox="1">
              <a:spLocks noChangeArrowheads="1"/>
            </p:cNvSpPr>
            <p:nvPr/>
          </p:nvSpPr>
          <p:spPr bwMode="auto">
            <a:xfrm>
              <a:off x="2800352" y="1689632"/>
              <a:ext cx="811213" cy="439039"/>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RFP</a:t>
              </a:r>
            </a:p>
          </p:txBody>
        </p:sp>
        <p:sp>
          <p:nvSpPr>
            <p:cNvPr id="60" name="Text Box 27"/>
            <p:cNvSpPr txBox="1">
              <a:spLocks noChangeArrowheads="1"/>
            </p:cNvSpPr>
            <p:nvPr/>
          </p:nvSpPr>
          <p:spPr bwMode="auto">
            <a:xfrm>
              <a:off x="4080943" y="1720848"/>
              <a:ext cx="3267074" cy="439039"/>
            </a:xfrm>
            <a:prstGeom prst="rect">
              <a:avLst/>
            </a:prstGeom>
            <a:noFill/>
            <a:ln w="9525">
              <a:noFill/>
              <a:miter lim="800000"/>
              <a:headEnd/>
              <a:tailEnd/>
            </a:ln>
          </p:spPr>
          <p:txBody>
            <a:bodyPr wrap="square">
              <a:spAutoFit/>
            </a:bodyPr>
            <a:lstStyle/>
            <a:p>
              <a:pPr>
                <a:spcBef>
                  <a:spcPct val="50000"/>
                </a:spcBef>
              </a:pPr>
              <a:r>
                <a:rPr lang="en-US" dirty="0">
                  <a:latin typeface="Calibri" pitchFamily="34" charset="0"/>
                </a:rPr>
                <a:t>Evaluation of RFPs</a:t>
              </a:r>
            </a:p>
          </p:txBody>
        </p:sp>
        <p:sp>
          <p:nvSpPr>
            <p:cNvPr id="61" name="Text Box 28"/>
            <p:cNvSpPr txBox="1">
              <a:spLocks noChangeArrowheads="1"/>
            </p:cNvSpPr>
            <p:nvPr/>
          </p:nvSpPr>
          <p:spPr bwMode="auto">
            <a:xfrm>
              <a:off x="6194944" y="2288644"/>
              <a:ext cx="2711979" cy="439039"/>
            </a:xfrm>
            <a:prstGeom prst="rect">
              <a:avLst/>
            </a:prstGeom>
            <a:noFill/>
            <a:ln w="9525">
              <a:noFill/>
              <a:miter lim="800000"/>
              <a:headEnd/>
              <a:tailEnd/>
            </a:ln>
          </p:spPr>
          <p:txBody>
            <a:bodyPr wrap="square">
              <a:spAutoFit/>
            </a:bodyPr>
            <a:lstStyle/>
            <a:p>
              <a:pPr>
                <a:spcBef>
                  <a:spcPct val="50000"/>
                </a:spcBef>
              </a:pPr>
              <a:r>
                <a:rPr lang="en-US" dirty="0">
                  <a:latin typeface="Calibri" pitchFamily="34" charset="0"/>
                </a:rPr>
                <a:t>Negotiation/Award</a:t>
              </a:r>
            </a:p>
          </p:txBody>
        </p:sp>
        <p:sp>
          <p:nvSpPr>
            <p:cNvPr id="62" name="Line 21"/>
            <p:cNvSpPr>
              <a:spLocks noChangeShapeType="1"/>
            </p:cNvSpPr>
            <p:nvPr/>
          </p:nvSpPr>
          <p:spPr bwMode="auto">
            <a:xfrm flipV="1">
              <a:off x="584956" y="1485645"/>
              <a:ext cx="0" cy="1463040"/>
            </a:xfrm>
            <a:prstGeom prst="line">
              <a:avLst/>
            </a:prstGeom>
            <a:noFill/>
            <a:ln w="9525">
              <a:solidFill>
                <a:schemeClr val="tx1"/>
              </a:solidFill>
              <a:round/>
              <a:headEnd/>
              <a:tailEnd/>
            </a:ln>
          </p:spPr>
          <p:txBody>
            <a:bodyPr/>
            <a:lstStyle/>
            <a:p>
              <a:endParaRPr lang="en-US"/>
            </a:p>
          </p:txBody>
        </p:sp>
        <p:sp>
          <p:nvSpPr>
            <p:cNvPr id="65" name="Line 20"/>
            <p:cNvSpPr>
              <a:spLocks noChangeShapeType="1"/>
            </p:cNvSpPr>
            <p:nvPr/>
          </p:nvSpPr>
          <p:spPr bwMode="auto">
            <a:xfrm flipV="1">
              <a:off x="5079738" y="2418769"/>
              <a:ext cx="0" cy="457200"/>
            </a:xfrm>
            <a:prstGeom prst="line">
              <a:avLst/>
            </a:prstGeom>
            <a:noFill/>
            <a:ln w="9525">
              <a:solidFill>
                <a:schemeClr val="tx1"/>
              </a:solidFill>
              <a:round/>
              <a:headEnd/>
              <a:tailEnd/>
            </a:ln>
          </p:spPr>
          <p:txBody>
            <a:bodyPr/>
            <a:lstStyle/>
            <a:p>
              <a:endParaRPr lang="en-US"/>
            </a:p>
          </p:txBody>
        </p:sp>
        <p:sp>
          <p:nvSpPr>
            <p:cNvPr id="66" name="Text Box 25"/>
            <p:cNvSpPr txBox="1">
              <a:spLocks noChangeArrowheads="1"/>
            </p:cNvSpPr>
            <p:nvPr/>
          </p:nvSpPr>
          <p:spPr bwMode="auto">
            <a:xfrm>
              <a:off x="5041826" y="2270653"/>
              <a:ext cx="1985433" cy="439039"/>
            </a:xfrm>
            <a:prstGeom prst="rect">
              <a:avLst/>
            </a:prstGeom>
            <a:noFill/>
            <a:ln w="9525">
              <a:noFill/>
              <a:miter lim="800000"/>
              <a:headEnd/>
              <a:tailEnd/>
            </a:ln>
          </p:spPr>
          <p:txBody>
            <a:bodyPr wrap="square">
              <a:spAutoFit/>
            </a:bodyPr>
            <a:lstStyle/>
            <a:p>
              <a:pPr>
                <a:spcBef>
                  <a:spcPct val="50000"/>
                </a:spcBef>
              </a:pPr>
              <a:r>
                <a:rPr lang="en-US" dirty="0" smtClean="0">
                  <a:latin typeface="Calibri" pitchFamily="34" charset="0"/>
                </a:rPr>
                <a:t>LRIP</a:t>
              </a:r>
              <a:endParaRPr lang="en-US" dirty="0">
                <a:latin typeface="Calibri" pitchFamily="34" charset="0"/>
              </a:endParaRPr>
            </a:p>
          </p:txBody>
        </p:sp>
      </p:grpSp>
      <p:sp>
        <p:nvSpPr>
          <p:cNvPr id="30" name="Slide Number Placeholder 29"/>
          <p:cNvSpPr>
            <a:spLocks noGrp="1"/>
          </p:cNvSpPr>
          <p:nvPr>
            <p:ph type="sldNum" sz="quarter" idx="12"/>
          </p:nvPr>
        </p:nvSpPr>
        <p:spPr>
          <a:ln>
            <a:noFill/>
          </a:ln>
        </p:spPr>
        <p:txBody>
          <a:bodyPr/>
          <a:lstStyle/>
          <a:p>
            <a:pPr>
              <a:defRPr/>
            </a:pPr>
            <a:fld id="{A2B28688-A771-45A7-A104-620486713718}" type="slidenum">
              <a:rPr lang="en-US" smtClean="0">
                <a:solidFill>
                  <a:sysClr val="windowText" lastClr="000000"/>
                </a:solidFill>
              </a:rPr>
              <a:pPr>
                <a:defRPr/>
              </a:pPr>
              <a:t>19</a:t>
            </a:fld>
            <a:endParaRPr lang="en-US">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500"/>
                                        <p:tgtEl>
                                          <p:spTgt spid="6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6808"/>
                                        </p:tgtEl>
                                        <p:attrNameLst>
                                          <p:attrName>style.visibility</p:attrName>
                                        </p:attrNameLst>
                                      </p:cBhvr>
                                      <p:to>
                                        <p:strVal val="visible"/>
                                      </p:to>
                                    </p:set>
                                    <p:animEffect transition="in" filter="fade">
                                      <p:cBhvr>
                                        <p:cTn id="15" dur="500"/>
                                        <p:tgtEl>
                                          <p:spTgt spid="7680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6810"/>
                                        </p:tgtEl>
                                        <p:attrNameLst>
                                          <p:attrName>style.visibility</p:attrName>
                                        </p:attrNameLst>
                                      </p:cBhvr>
                                      <p:to>
                                        <p:strVal val="visible"/>
                                      </p:to>
                                    </p:set>
                                    <p:animEffect transition="in" filter="fade">
                                      <p:cBhvr>
                                        <p:cTn id="19" dur="500"/>
                                        <p:tgtEl>
                                          <p:spTgt spid="768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6812"/>
                                        </p:tgtEl>
                                        <p:attrNameLst>
                                          <p:attrName>style.visibility</p:attrName>
                                        </p:attrNameLst>
                                      </p:cBhvr>
                                      <p:to>
                                        <p:strVal val="visible"/>
                                      </p:to>
                                    </p:set>
                                    <p:animEffect transition="in" filter="fade">
                                      <p:cBhvr>
                                        <p:cTn id="23" dur="500"/>
                                        <p:tgtEl>
                                          <p:spTgt spid="768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6811"/>
                                        </p:tgtEl>
                                        <p:attrNameLst>
                                          <p:attrName>style.visibility</p:attrName>
                                        </p:attrNameLst>
                                      </p:cBhvr>
                                      <p:to>
                                        <p:strVal val="visible"/>
                                      </p:to>
                                    </p:set>
                                    <p:animEffect transition="in" filter="fade">
                                      <p:cBhvr>
                                        <p:cTn id="27" dur="500"/>
                                        <p:tgtEl>
                                          <p:spTgt spid="768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500"/>
                                        <p:tgtEl>
                                          <p:spTgt spid="6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6813"/>
                                        </p:tgtEl>
                                        <p:attrNameLst>
                                          <p:attrName>style.visibility</p:attrName>
                                        </p:attrNameLst>
                                      </p:cBhvr>
                                      <p:to>
                                        <p:strVal val="visible"/>
                                      </p:to>
                                    </p:set>
                                    <p:animEffect transition="in" filter="fade">
                                      <p:cBhvr>
                                        <p:cTn id="39" dur="500"/>
                                        <p:tgtEl>
                                          <p:spTgt spid="76813"/>
                                        </p:tgtEl>
                                      </p:cBhvr>
                                    </p:animEffect>
                                  </p:childTnLst>
                                </p:cTn>
                              </p:par>
                            </p:childTnLst>
                          </p:cTn>
                        </p:par>
                        <p:par>
                          <p:cTn id="40" fill="hold">
                            <p:stCondLst>
                              <p:cond delay="4500"/>
                            </p:stCondLst>
                            <p:childTnLst>
                              <p:par>
                                <p:cTn id="41" presetID="35" presetClass="emph" presetSubtype="0" repeatCount="10000" fill="hold" grpId="1" nodeType="afterEffect">
                                  <p:stCondLst>
                                    <p:cond delay="0"/>
                                  </p:stCondLst>
                                  <p:childTnLst>
                                    <p:anim calcmode="discrete" valueType="str">
                                      <p:cBhvr>
                                        <p:cTn id="42" dur="500" fill="hold"/>
                                        <p:tgtEl>
                                          <p:spTgt spid="768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8" grpId="0" animBg="1"/>
      <p:bldP spid="76810" grpId="0" animBg="1"/>
      <p:bldP spid="76811" grpId="0" animBg="1"/>
      <p:bldP spid="76812" grpId="0" animBg="1"/>
      <p:bldP spid="76813" grpId="0" animBg="1"/>
      <p:bldP spid="76813" grpId="1" animBg="1"/>
      <p:bldP spid="63" grpId="0" animBg="1"/>
      <p:bldP spid="6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Connector 7"/>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pic>
        <p:nvPicPr>
          <p:cNvPr id="9" name="Picture 8" descr="DHS Logo.png"/>
          <p:cNvPicPr>
            <a:picLocks noChangeAspect="1"/>
          </p:cNvPicPr>
          <p:nvPr/>
        </p:nvPicPr>
        <p:blipFill>
          <a:blip r:embed="rId3" cstate="screen"/>
          <a:stretch>
            <a:fillRect/>
          </a:stretch>
        </p:blipFill>
        <p:spPr>
          <a:xfrm>
            <a:off x="874456" y="730738"/>
            <a:ext cx="1583309" cy="1583309"/>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a:off x="0" y="1"/>
            <a:ext cx="12179300" cy="1522413"/>
          </a:xfrm>
          <a:prstGeom prst="rect">
            <a:avLst/>
          </a:prstGeom>
        </p:spPr>
        <p:txBody>
          <a:bodyPr vert="horz" lIns="121737" tIns="60868" rIns="121737" bIns="60868" rtlCol="0" anchor="ctr">
            <a:normAutofit/>
          </a:bodyPr>
          <a:lstStyle/>
          <a:p>
            <a:pPr algn="ctr" defTabSz="1217369" eaLnBrk="1" fontAlgn="auto" hangingPunct="1">
              <a:spcAft>
                <a:spcPts val="0"/>
              </a:spcAft>
              <a:defRPr/>
            </a:pPr>
            <a:r>
              <a:rPr lang="en-US" sz="4800" dirty="0" smtClean="0">
                <a:latin typeface="+mj-lt"/>
                <a:ea typeface="+mj-ea"/>
                <a:cs typeface="+mj-cs"/>
              </a:rPr>
              <a:t>DHS-OIG Office of Audits</a:t>
            </a:r>
            <a:endParaRPr lang="en-US" sz="4800" dirty="0">
              <a:latin typeface="+mj-lt"/>
              <a:ea typeface="+mj-ea"/>
              <a:cs typeface="+mj-cs"/>
            </a:endParaRPr>
          </a:p>
        </p:txBody>
      </p:sp>
      <p:sp>
        <p:nvSpPr>
          <p:cNvPr id="10" name="Subtitle 6"/>
          <p:cNvSpPr txBox="1">
            <a:spLocks/>
          </p:cNvSpPr>
          <p:nvPr/>
        </p:nvSpPr>
        <p:spPr>
          <a:xfrm>
            <a:off x="1178931" y="2111877"/>
            <a:ext cx="9743440" cy="4871720"/>
          </a:xfrm>
          <a:prstGeom prst="rect">
            <a:avLst/>
          </a:prstGeom>
        </p:spPr>
        <p:txBody>
          <a:bodyPr vert="horz" lIns="121737" tIns="60868" rIns="121737" bIns="60868" rtlCol="0" anchor="ctr" anchorCtr="0">
            <a:normAutofit/>
          </a:bodyPr>
          <a:lstStyle/>
          <a:p>
            <a:pPr marL="456513" indent="-456513" algn="ctr" defTabSz="1217369" eaLnBrk="1" fontAlgn="auto" hangingPunct="1">
              <a:spcBef>
                <a:spcPct val="20000"/>
              </a:spcBef>
              <a:spcAft>
                <a:spcPts val="0"/>
              </a:spcAft>
              <a:defRPr/>
            </a:pPr>
            <a:r>
              <a:rPr lang="en-US" sz="6400" dirty="0" smtClean="0">
                <a:latin typeface="+mn-lt"/>
              </a:rPr>
              <a:t>Auditing Acquisitions</a:t>
            </a:r>
          </a:p>
          <a:p>
            <a:pPr marL="456513" indent="-456513" algn="ctr" defTabSz="1217369" eaLnBrk="1" fontAlgn="auto" hangingPunct="1">
              <a:spcBef>
                <a:spcPct val="20000"/>
              </a:spcBef>
              <a:spcAft>
                <a:spcPts val="0"/>
              </a:spcAft>
              <a:defRPr/>
            </a:pPr>
            <a:r>
              <a:rPr lang="en-US" sz="6400" dirty="0" smtClean="0">
                <a:latin typeface="+mn-lt"/>
              </a:rPr>
              <a:t>For Fraud</a:t>
            </a:r>
          </a:p>
        </p:txBody>
      </p:sp>
      <p:cxnSp>
        <p:nvCxnSpPr>
          <p:cNvPr id="11" name="Straight Connector 10"/>
          <p:cNvCxnSpPr/>
          <p:nvPr/>
        </p:nvCxnSpPr>
        <p:spPr>
          <a:xfrm>
            <a:off x="0" y="7636437"/>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pic>
        <p:nvPicPr>
          <p:cNvPr id="12" name="Picture 11" descr="FB logo Button.PNG"/>
          <p:cNvPicPr>
            <a:picLocks noChangeAspect="1"/>
          </p:cNvPicPr>
          <p:nvPr/>
        </p:nvPicPr>
        <p:blipFill>
          <a:blip r:embed="rId4" cstate="email">
            <a:clrChange>
              <a:clrFrom>
                <a:srgbClr val="FF00FF"/>
              </a:clrFrom>
              <a:clrTo>
                <a:srgbClr val="FF00FF">
                  <a:alpha val="0"/>
                </a:srgbClr>
              </a:clrTo>
            </a:clrChange>
            <a:extLst>
              <a:ext uri="{28A0092B-C50C-407E-A947-70E740481C1C}">
                <a14:useLocalDpi xmlns:a14="http://schemas.microsoft.com/office/drawing/2010/main"/>
              </a:ext>
            </a:extLst>
          </a:blip>
          <a:stretch>
            <a:fillRect/>
          </a:stretch>
        </p:blipFill>
        <p:spPr>
          <a:xfrm>
            <a:off x="9414621" y="6255297"/>
            <a:ext cx="1790366" cy="2121915"/>
          </a:xfrm>
          <a:prstGeom prst="rect">
            <a:avLst/>
          </a:prstGeom>
          <a:ln>
            <a:noFill/>
          </a:ln>
          <a:effectLst>
            <a:outerShdw blurRad="292100" dist="139700" dir="2700000" algn="tl" rotWithShape="0">
              <a:srgbClr val="333333">
                <a:alpha val="65000"/>
              </a:srgbClr>
            </a:outerShdw>
          </a:effectLst>
        </p:spPr>
      </p:pic>
      <p:sp>
        <p:nvSpPr>
          <p:cNvPr id="14" name="Slide Number Placeholder 9"/>
          <p:cNvSpPr>
            <a:spLocks noGrp="1"/>
          </p:cNvSpPr>
          <p:nvPr>
            <p:ph type="sldNum" sz="quarter" idx="12"/>
          </p:nvPr>
        </p:nvSpPr>
        <p:spPr>
          <a:xfrm>
            <a:off x="11189732" y="8218914"/>
            <a:ext cx="670285" cy="670284"/>
          </a:xfrm>
          <a:ln>
            <a:noFill/>
          </a:ln>
        </p:spPr>
        <p:txBody>
          <a:bodyPr/>
          <a:lstStyle/>
          <a:p>
            <a:pPr>
              <a:defRPr/>
            </a:pPr>
            <a:fld id="{E873BCD3-BA31-4EC4-9EF2-3FEF8E8D7FA4}" type="slidenum">
              <a:rPr lang="en-US" sz="2400" smtClean="0">
                <a:solidFill>
                  <a:sysClr val="windowText" lastClr="000000"/>
                </a:solidFill>
              </a:rPr>
              <a:pPr>
                <a:defRPr/>
              </a:pPr>
              <a:t>2</a:t>
            </a:fld>
            <a:endParaRPr lang="en-US" sz="2400" dirty="0">
              <a:solidFill>
                <a:sysClr val="windowText" lastClr="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cap="none" dirty="0" smtClean="0">
                <a:latin typeface="Calibri" pitchFamily="34" charset="0"/>
              </a:rPr>
              <a:t>Fraud in the </a:t>
            </a:r>
            <a:r>
              <a:rPr lang="en-US" sz="5300" b="1" cap="none" dirty="0" smtClean="0">
                <a:latin typeface="Calibri" pitchFamily="34" charset="0"/>
              </a:rPr>
              <a:t>bid</a:t>
            </a:r>
            <a:r>
              <a:rPr lang="en-US" sz="5300" cap="none" dirty="0" smtClean="0">
                <a:latin typeface="Calibri" pitchFamily="34" charset="0"/>
              </a:rPr>
              <a:t>…</a:t>
            </a:r>
          </a:p>
        </p:txBody>
      </p:sp>
      <p:sp>
        <p:nvSpPr>
          <p:cNvPr id="83972" name="Rectangle 3"/>
          <p:cNvSpPr>
            <a:spLocks noGrp="1" noChangeArrowheads="1"/>
          </p:cNvSpPr>
          <p:nvPr>
            <p:ph type="body" sz="half" idx="1"/>
          </p:nvPr>
        </p:nvSpPr>
        <p:spPr>
          <a:xfrm>
            <a:off x="448691" y="5187916"/>
            <a:ext cx="5640962" cy="3591334"/>
          </a:xfrm>
        </p:spPr>
        <p:txBody>
          <a:bodyPr/>
          <a:lstStyle/>
          <a:p>
            <a:pPr eaLnBrk="1" hangingPunct="1">
              <a:lnSpc>
                <a:spcPct val="90000"/>
              </a:lnSpc>
            </a:pPr>
            <a:r>
              <a:rPr lang="en-US" b="0" dirty="0" smtClean="0">
                <a:latin typeface="Calibri" pitchFamily="34" charset="0"/>
              </a:rPr>
              <a:t>Complimentary Bidding</a:t>
            </a:r>
          </a:p>
          <a:p>
            <a:pPr eaLnBrk="1" hangingPunct="1">
              <a:lnSpc>
                <a:spcPct val="90000"/>
              </a:lnSpc>
            </a:pPr>
            <a:r>
              <a:rPr lang="en-US" b="0" dirty="0" smtClean="0">
                <a:latin typeface="Calibri" pitchFamily="34" charset="0"/>
              </a:rPr>
              <a:t>Collusive Bidding</a:t>
            </a:r>
          </a:p>
          <a:p>
            <a:pPr eaLnBrk="1" hangingPunct="1">
              <a:lnSpc>
                <a:spcPct val="90000"/>
              </a:lnSpc>
            </a:pPr>
            <a:r>
              <a:rPr lang="en-US" b="0" dirty="0" smtClean="0">
                <a:latin typeface="Calibri" pitchFamily="34" charset="0"/>
              </a:rPr>
              <a:t>Bid Rotation</a:t>
            </a:r>
          </a:p>
          <a:p>
            <a:pPr eaLnBrk="1" hangingPunct="1">
              <a:lnSpc>
                <a:spcPct val="90000"/>
              </a:lnSpc>
            </a:pPr>
            <a:r>
              <a:rPr lang="en-US" b="0" dirty="0" smtClean="0">
                <a:latin typeface="Calibri" pitchFamily="34" charset="0"/>
              </a:rPr>
              <a:t>Bid Suppression</a:t>
            </a:r>
          </a:p>
          <a:p>
            <a:pPr eaLnBrk="1" hangingPunct="1">
              <a:lnSpc>
                <a:spcPct val="90000"/>
              </a:lnSpc>
            </a:pPr>
            <a:r>
              <a:rPr lang="en-US" b="0" dirty="0" smtClean="0">
                <a:latin typeface="Calibri" pitchFamily="34" charset="0"/>
              </a:rPr>
              <a:t>Leaking Bid Data</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Rectangle 3"/>
          <p:cNvSpPr txBox="1">
            <a:spLocks noChangeArrowheads="1"/>
          </p:cNvSpPr>
          <p:nvPr/>
        </p:nvSpPr>
        <p:spPr bwMode="auto">
          <a:xfrm>
            <a:off x="6413426" y="5191820"/>
            <a:ext cx="5640962" cy="3310272"/>
          </a:xfrm>
          <a:prstGeom prst="rect">
            <a:avLst/>
          </a:prstGeom>
          <a:noFill/>
          <a:ln w="9525">
            <a:noFill/>
            <a:miter lim="800000"/>
            <a:headEnd/>
            <a:tailEnd/>
          </a:ln>
        </p:spPr>
        <p:txBody>
          <a:bodyPr vert="horz" wrap="square" lIns="121737" tIns="60868" rIns="121737" bIns="60868" numCol="1" anchor="t" anchorCtr="0" compatLnSpc="1">
            <a:prstTxWarp prst="textNoShape">
              <a:avLst/>
            </a:prstTxWarp>
          </a:bodyPr>
          <a:lstStyle/>
          <a:p>
            <a:pPr marL="456513" indent="-456513" defTabSz="1217369" eaLnBrk="1" hangingPunct="1">
              <a:lnSpc>
                <a:spcPct val="90000"/>
              </a:lnSpc>
              <a:spcBef>
                <a:spcPts val="1066"/>
              </a:spcBef>
              <a:buFont typeface="Arial" pitchFamily="34" charset="0"/>
              <a:buChar char="•"/>
              <a:defRPr/>
            </a:pPr>
            <a:r>
              <a:rPr lang="en-US" sz="3700" dirty="0" smtClean="0">
                <a:latin typeface="Calibri" pitchFamily="34" charset="0"/>
              </a:rPr>
              <a:t>Rigged Specifications</a:t>
            </a:r>
          </a:p>
          <a:p>
            <a:pPr marL="456513" indent="-456513" defTabSz="1217369" eaLnBrk="1" hangingPunct="1">
              <a:lnSpc>
                <a:spcPct val="90000"/>
              </a:lnSpc>
              <a:spcBef>
                <a:spcPts val="1066"/>
              </a:spcBef>
              <a:buFont typeface="Arial" pitchFamily="34" charset="0"/>
              <a:buChar char="•"/>
              <a:defRPr/>
            </a:pPr>
            <a:r>
              <a:rPr lang="en-US" sz="3700" dirty="0" smtClean="0">
                <a:latin typeface="Calibri" pitchFamily="34" charset="0"/>
              </a:rPr>
              <a:t>Subcontracting Fraud</a:t>
            </a:r>
          </a:p>
          <a:p>
            <a:pPr marL="456513" indent="-456513" defTabSz="1217369" eaLnBrk="1" hangingPunct="1">
              <a:lnSpc>
                <a:spcPct val="90000"/>
              </a:lnSpc>
              <a:spcBef>
                <a:spcPts val="1066"/>
              </a:spcBef>
              <a:buFont typeface="Arial" pitchFamily="34" charset="0"/>
              <a:buChar char="•"/>
              <a:defRPr/>
            </a:pPr>
            <a:r>
              <a:rPr lang="en-US" sz="3700" dirty="0" smtClean="0">
                <a:latin typeface="Calibri" pitchFamily="34" charset="0"/>
              </a:rPr>
              <a:t>Excluding Qualified Bidders</a:t>
            </a:r>
          </a:p>
          <a:p>
            <a:pPr marL="456513" indent="-456513" defTabSz="1217369" eaLnBrk="1" hangingPunct="1">
              <a:lnSpc>
                <a:spcPct val="90000"/>
              </a:lnSpc>
              <a:spcBef>
                <a:spcPts val="1066"/>
              </a:spcBef>
              <a:buFont typeface="Arial" pitchFamily="34" charset="0"/>
              <a:buChar char="•"/>
              <a:defRPr/>
            </a:pPr>
            <a:r>
              <a:rPr lang="en-US" sz="3700" dirty="0" smtClean="0">
                <a:latin typeface="Calibri" pitchFamily="34" charset="0"/>
              </a:rPr>
              <a:t>Unbalanced Bidding</a:t>
            </a:r>
          </a:p>
        </p:txBody>
      </p:sp>
      <p:grpSp>
        <p:nvGrpSpPr>
          <p:cNvPr id="2" name="Group 8"/>
          <p:cNvGrpSpPr/>
          <p:nvPr/>
        </p:nvGrpSpPr>
        <p:grpSpPr>
          <a:xfrm>
            <a:off x="629529" y="3333064"/>
            <a:ext cx="11188059" cy="1235931"/>
            <a:chOff x="616181" y="2897960"/>
            <a:chExt cx="8399794" cy="927915"/>
          </a:xfrm>
        </p:grpSpPr>
        <p:sp>
          <p:nvSpPr>
            <p:cNvPr id="10" name="Pentagon 9"/>
            <p:cNvSpPr/>
            <p:nvPr/>
          </p:nvSpPr>
          <p:spPr>
            <a:xfrm>
              <a:off x="616181" y="2910872"/>
              <a:ext cx="1371600" cy="914400"/>
            </a:xfrm>
            <a:prstGeom prst="homePlat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t>Need</a:t>
              </a:r>
              <a:endParaRPr lang="en-US" b="1" dirty="0" smtClean="0"/>
            </a:p>
          </p:txBody>
        </p:sp>
        <p:sp>
          <p:nvSpPr>
            <p:cNvPr id="11" name="Chevron 10"/>
            <p:cNvSpPr/>
            <p:nvPr/>
          </p:nvSpPr>
          <p:spPr>
            <a:xfrm>
              <a:off x="1620373" y="2911260"/>
              <a:ext cx="1908495" cy="914400"/>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Analyze/ Select</a:t>
              </a:r>
            </a:p>
          </p:txBody>
        </p:sp>
        <p:sp>
          <p:nvSpPr>
            <p:cNvPr id="12" name="Chevron 11"/>
            <p:cNvSpPr/>
            <p:nvPr/>
          </p:nvSpPr>
          <p:spPr>
            <a:xfrm>
              <a:off x="3166557" y="2911475"/>
              <a:ext cx="3474720" cy="91440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Obtain</a:t>
              </a:r>
            </a:p>
          </p:txBody>
        </p:sp>
        <p:sp>
          <p:nvSpPr>
            <p:cNvPr id="13" name="Chevron 12"/>
            <p:cNvSpPr/>
            <p:nvPr/>
          </p:nvSpPr>
          <p:spPr>
            <a:xfrm>
              <a:off x="6272775" y="2897960"/>
              <a:ext cx="2743200" cy="9144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6600"/>
                  </a:solidFill>
                </a:rPr>
                <a:t>Produce / Deploy / Support</a:t>
              </a:r>
            </a:p>
          </p:txBody>
        </p:sp>
      </p:grpSp>
      <p:sp>
        <p:nvSpPr>
          <p:cNvPr id="14" name="Line 21"/>
          <p:cNvSpPr>
            <a:spLocks noChangeShapeType="1"/>
          </p:cNvSpPr>
          <p:nvPr/>
        </p:nvSpPr>
        <p:spPr bwMode="auto">
          <a:xfrm flipV="1">
            <a:off x="4493393" y="2033409"/>
            <a:ext cx="0" cy="1339723"/>
          </a:xfrm>
          <a:prstGeom prst="line">
            <a:avLst/>
          </a:prstGeom>
          <a:noFill/>
          <a:ln w="9525">
            <a:solidFill>
              <a:schemeClr val="tx1"/>
            </a:solidFill>
            <a:round/>
            <a:headEnd/>
            <a:tailEnd/>
          </a:ln>
        </p:spPr>
        <p:txBody>
          <a:bodyPr lIns="121737" tIns="60868" rIns="121737" bIns="60868"/>
          <a:lstStyle/>
          <a:p>
            <a:endParaRPr lang="en-US"/>
          </a:p>
        </p:txBody>
      </p:sp>
      <p:sp>
        <p:nvSpPr>
          <p:cNvPr id="15" name="Line 22"/>
          <p:cNvSpPr>
            <a:spLocks noChangeShapeType="1"/>
          </p:cNvSpPr>
          <p:nvPr/>
        </p:nvSpPr>
        <p:spPr bwMode="auto">
          <a:xfrm flipV="1">
            <a:off x="7457447" y="2736641"/>
            <a:ext cx="5041" cy="608965"/>
          </a:xfrm>
          <a:prstGeom prst="line">
            <a:avLst/>
          </a:prstGeom>
          <a:noFill/>
          <a:ln w="9525">
            <a:solidFill>
              <a:schemeClr val="tx1"/>
            </a:solidFill>
            <a:round/>
            <a:headEnd/>
            <a:tailEnd/>
          </a:ln>
        </p:spPr>
        <p:txBody>
          <a:bodyPr lIns="121737" tIns="60868" rIns="121737" bIns="60868"/>
          <a:lstStyle/>
          <a:p>
            <a:endParaRPr lang="en-US"/>
          </a:p>
        </p:txBody>
      </p:sp>
      <p:sp>
        <p:nvSpPr>
          <p:cNvPr id="16" name="Text Box 27"/>
          <p:cNvSpPr txBox="1">
            <a:spLocks noChangeArrowheads="1"/>
          </p:cNvSpPr>
          <p:nvPr/>
        </p:nvSpPr>
        <p:spPr bwMode="auto">
          <a:xfrm>
            <a:off x="4452658" y="1854873"/>
            <a:ext cx="4351561" cy="614893"/>
          </a:xfrm>
          <a:prstGeom prst="rect">
            <a:avLst/>
          </a:prstGeom>
          <a:noFill/>
          <a:ln w="9525">
            <a:noFill/>
            <a:miter lim="800000"/>
            <a:headEnd/>
            <a:tailEnd/>
          </a:ln>
        </p:spPr>
        <p:txBody>
          <a:bodyPr wrap="square" lIns="121737" tIns="60868" rIns="121737" bIns="60868">
            <a:spAutoFit/>
          </a:bodyPr>
          <a:lstStyle/>
          <a:p>
            <a:pPr>
              <a:spcBef>
                <a:spcPct val="50000"/>
              </a:spcBef>
            </a:pPr>
            <a:r>
              <a:rPr lang="en-US" dirty="0">
                <a:latin typeface="Calibri" pitchFamily="34" charset="0"/>
              </a:rPr>
              <a:t>Evaluation of RFPs</a:t>
            </a:r>
          </a:p>
        </p:txBody>
      </p:sp>
      <p:sp>
        <p:nvSpPr>
          <p:cNvPr id="17" name="Text Box 28"/>
          <p:cNvSpPr txBox="1">
            <a:spLocks noChangeArrowheads="1"/>
          </p:cNvSpPr>
          <p:nvPr/>
        </p:nvSpPr>
        <p:spPr bwMode="auto">
          <a:xfrm>
            <a:off x="5307993" y="2580972"/>
            <a:ext cx="3612205" cy="615420"/>
          </a:xfrm>
          <a:prstGeom prst="rect">
            <a:avLst/>
          </a:prstGeom>
          <a:noFill/>
          <a:ln w="9525">
            <a:noFill/>
            <a:miter lim="800000"/>
            <a:headEnd/>
            <a:tailEnd/>
          </a:ln>
        </p:spPr>
        <p:txBody>
          <a:bodyPr wrap="square" lIns="121737" tIns="60868" rIns="121737" bIns="60868">
            <a:spAutoFit/>
          </a:bodyPr>
          <a:lstStyle/>
          <a:p>
            <a:pPr>
              <a:spcBef>
                <a:spcPct val="50000"/>
              </a:spcBef>
            </a:pPr>
            <a:r>
              <a:rPr lang="en-US" dirty="0" smtClean="0">
                <a:latin typeface="Calibri" pitchFamily="34" charset="0"/>
              </a:rPr>
              <a:t>Negotiation   Award</a:t>
            </a:r>
            <a:endParaRPr lang="en-US" dirty="0">
              <a:latin typeface="Calibri" pitchFamily="34" charset="0"/>
            </a:endParaRPr>
          </a:p>
        </p:txBody>
      </p:sp>
      <p:sp>
        <p:nvSpPr>
          <p:cNvPr id="18" name="Line 21"/>
          <p:cNvSpPr>
            <a:spLocks noChangeShapeType="1"/>
          </p:cNvSpPr>
          <p:nvPr/>
        </p:nvSpPr>
        <p:spPr bwMode="auto">
          <a:xfrm flipV="1">
            <a:off x="3415997" y="2401581"/>
            <a:ext cx="0" cy="974344"/>
          </a:xfrm>
          <a:prstGeom prst="line">
            <a:avLst/>
          </a:prstGeom>
          <a:noFill/>
          <a:ln w="9525">
            <a:solidFill>
              <a:schemeClr val="tx1"/>
            </a:solidFill>
            <a:round/>
            <a:headEnd/>
            <a:tailEnd/>
          </a:ln>
        </p:spPr>
        <p:txBody>
          <a:bodyPr lIns="121737" tIns="60868" rIns="121737" bIns="60868"/>
          <a:lstStyle/>
          <a:p>
            <a:endParaRPr lang="en-US"/>
          </a:p>
        </p:txBody>
      </p:sp>
      <p:sp>
        <p:nvSpPr>
          <p:cNvPr id="19" name="Text Box 26"/>
          <p:cNvSpPr txBox="1">
            <a:spLocks noChangeArrowheads="1"/>
          </p:cNvSpPr>
          <p:nvPr/>
        </p:nvSpPr>
        <p:spPr bwMode="auto">
          <a:xfrm>
            <a:off x="3362099" y="2231639"/>
            <a:ext cx="1080491" cy="614893"/>
          </a:xfrm>
          <a:prstGeom prst="rect">
            <a:avLst/>
          </a:prstGeom>
          <a:noFill/>
          <a:ln w="9525">
            <a:noFill/>
            <a:miter lim="800000"/>
            <a:headEnd/>
            <a:tailEnd/>
          </a:ln>
        </p:spPr>
        <p:txBody>
          <a:bodyPr lIns="121737" tIns="60868" rIns="121737" bIns="60868">
            <a:spAutoFit/>
          </a:bodyPr>
          <a:lstStyle/>
          <a:p>
            <a:pPr>
              <a:spcBef>
                <a:spcPct val="50000"/>
              </a:spcBef>
            </a:pPr>
            <a:r>
              <a:rPr lang="en-US" dirty="0">
                <a:latin typeface="Calibri" pitchFamily="34" charset="0"/>
              </a:rPr>
              <a:t>RFP</a:t>
            </a:r>
          </a:p>
        </p:txBody>
      </p:sp>
      <p:sp>
        <p:nvSpPr>
          <p:cNvPr id="20" name="Explosion 2 19"/>
          <p:cNvSpPr/>
          <p:nvPr/>
        </p:nvSpPr>
        <p:spPr>
          <a:xfrm rot="4809606">
            <a:off x="2334125" y="893750"/>
            <a:ext cx="2588101" cy="6172791"/>
          </a:xfrm>
          <a:prstGeom prst="irregularSeal2">
            <a:avLst/>
          </a:prstGeom>
          <a:solidFill>
            <a:srgbClr val="FF0B17">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endParaRPr lang="en-US"/>
          </a:p>
        </p:txBody>
      </p:sp>
      <p:sp>
        <p:nvSpPr>
          <p:cNvPr id="21" name="Slide Number Placeholder 20"/>
          <p:cNvSpPr>
            <a:spLocks noGrp="1"/>
          </p:cNvSpPr>
          <p:nvPr>
            <p:ph type="sldNum" sz="quarter" idx="12"/>
          </p:nvPr>
        </p:nvSpPr>
        <p:spPr>
          <a:ln>
            <a:noFill/>
          </a:ln>
        </p:spPr>
        <p:txBody>
          <a:bodyPr/>
          <a:lstStyle/>
          <a:p>
            <a:pPr>
              <a:defRPr/>
            </a:pPr>
            <a:fld id="{C1D77DCB-6984-4070-9E9D-DED4DA8B6ACD}" type="slidenum">
              <a:rPr lang="en-US" smtClean="0">
                <a:solidFill>
                  <a:sysClr val="windowText" lastClr="000000"/>
                </a:solidFill>
              </a:rPr>
              <a:pPr>
                <a:defRPr/>
              </a:pPr>
              <a:t>20</a:t>
            </a:fld>
            <a:endParaRPr lang="en-US">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par>
                          <p:cTn id="35" fill="hold">
                            <p:stCondLst>
                              <p:cond delay="2000"/>
                            </p:stCondLst>
                            <p:childTnLst>
                              <p:par>
                                <p:cTn id="36" presetID="35" presetClass="emph" presetSubtype="0" repeatCount="4000" fill="hold" grpId="1" nodeType="afterEffect">
                                  <p:stCondLst>
                                    <p:cond delay="0"/>
                                  </p:stCondLst>
                                  <p:childTnLst>
                                    <p:anim calcmode="discrete" valueType="str">
                                      <p:cBhvr>
                                        <p:cTn id="37" dur="500" fill="hold"/>
                                        <p:tgtEl>
                                          <p:spTgt spid="20"/>
                                        </p:tgtEl>
                                        <p:attrNameLst>
                                          <p:attrName>style.visibility</p:attrName>
                                        </p:attrNameLst>
                                      </p:cBhvr>
                                      <p:tavLst>
                                        <p:tav tm="0">
                                          <p:val>
                                            <p:strVal val="hidden"/>
                                          </p:val>
                                        </p:tav>
                                        <p:tav tm="50000">
                                          <p:val>
                                            <p:strVal val="visible"/>
                                          </p:val>
                                        </p:tav>
                                      </p:tavLst>
                                    </p:anim>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83972">
                                            <p:txEl>
                                              <p:pRg st="0" end="0"/>
                                            </p:txEl>
                                          </p:spTgt>
                                        </p:tgtEl>
                                        <p:attrNameLst>
                                          <p:attrName>style.visibility</p:attrName>
                                        </p:attrNameLst>
                                      </p:cBhvr>
                                      <p:to>
                                        <p:strVal val="visible"/>
                                      </p:to>
                                    </p:set>
                                    <p:animEffect transition="in" filter="fade">
                                      <p:cBhvr>
                                        <p:cTn id="41" dur="500"/>
                                        <p:tgtEl>
                                          <p:spTgt spid="83972">
                                            <p:txEl>
                                              <p:pRg st="0" end="0"/>
                                            </p:tx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83972">
                                            <p:txEl>
                                              <p:pRg st="1" end="1"/>
                                            </p:txEl>
                                          </p:spTgt>
                                        </p:tgtEl>
                                        <p:attrNameLst>
                                          <p:attrName>style.visibility</p:attrName>
                                        </p:attrNameLst>
                                      </p:cBhvr>
                                      <p:to>
                                        <p:strVal val="visible"/>
                                      </p:to>
                                    </p:set>
                                    <p:animEffect transition="in" filter="fade">
                                      <p:cBhvr>
                                        <p:cTn id="45" dur="500"/>
                                        <p:tgtEl>
                                          <p:spTgt spid="83972">
                                            <p:txEl>
                                              <p:pRg st="1" end="1"/>
                                            </p:txEl>
                                          </p:spTgt>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83972">
                                            <p:txEl>
                                              <p:pRg st="2" end="2"/>
                                            </p:txEl>
                                          </p:spTgt>
                                        </p:tgtEl>
                                        <p:attrNameLst>
                                          <p:attrName>style.visibility</p:attrName>
                                        </p:attrNameLst>
                                      </p:cBhvr>
                                      <p:to>
                                        <p:strVal val="visible"/>
                                      </p:to>
                                    </p:set>
                                    <p:animEffect transition="in" filter="fade">
                                      <p:cBhvr>
                                        <p:cTn id="49" dur="500"/>
                                        <p:tgtEl>
                                          <p:spTgt spid="83972">
                                            <p:txEl>
                                              <p:pRg st="2" end="2"/>
                                            </p:txEl>
                                          </p:spTgt>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83972">
                                            <p:txEl>
                                              <p:pRg st="3" end="3"/>
                                            </p:txEl>
                                          </p:spTgt>
                                        </p:tgtEl>
                                        <p:attrNameLst>
                                          <p:attrName>style.visibility</p:attrName>
                                        </p:attrNameLst>
                                      </p:cBhvr>
                                      <p:to>
                                        <p:strVal val="visible"/>
                                      </p:to>
                                    </p:set>
                                    <p:animEffect transition="in" filter="fade">
                                      <p:cBhvr>
                                        <p:cTn id="53" dur="500"/>
                                        <p:tgtEl>
                                          <p:spTgt spid="83972">
                                            <p:txEl>
                                              <p:pRg st="3" end="3"/>
                                            </p:txEl>
                                          </p:spTgt>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83972">
                                            <p:txEl>
                                              <p:pRg st="4" end="4"/>
                                            </p:txEl>
                                          </p:spTgt>
                                        </p:tgtEl>
                                        <p:attrNameLst>
                                          <p:attrName>style.visibility</p:attrName>
                                        </p:attrNameLst>
                                      </p:cBhvr>
                                      <p:to>
                                        <p:strVal val="visible"/>
                                      </p:to>
                                    </p:set>
                                    <p:animEffect transition="in" filter="fade">
                                      <p:cBhvr>
                                        <p:cTn id="57" dur="500"/>
                                        <p:tgtEl>
                                          <p:spTgt spid="83972">
                                            <p:txEl>
                                              <p:pRg st="4" end="4"/>
                                            </p:txEl>
                                          </p:spTgt>
                                        </p:tgtEl>
                                      </p:cBhvr>
                                    </p:animEffect>
                                  </p:childTnLst>
                                </p:cTn>
                              </p:par>
                            </p:childTnLst>
                          </p:cTn>
                        </p:par>
                        <p:par>
                          <p:cTn id="58" fill="hold">
                            <p:stCondLst>
                              <p:cond delay="6500"/>
                            </p:stCondLst>
                            <p:childTnLst>
                              <p:par>
                                <p:cTn id="59" presetID="10" presetClass="entr" presetSubtype="0" fill="hold" nodeType="after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Effect transition="in" filter="fade">
                                      <p:cBhvr>
                                        <p:cTn id="61" dur="500"/>
                                        <p:tgtEl>
                                          <p:spTgt spid="8">
                                            <p:txEl>
                                              <p:pRg st="0" end="0"/>
                                            </p:txEl>
                                          </p:spTgt>
                                        </p:tgtEl>
                                      </p:cBhvr>
                                    </p:animEffect>
                                  </p:childTnLst>
                                </p:cTn>
                              </p:par>
                            </p:childTnLst>
                          </p:cTn>
                        </p:par>
                        <p:par>
                          <p:cTn id="62" fill="hold">
                            <p:stCondLst>
                              <p:cond delay="7000"/>
                            </p:stCondLst>
                            <p:childTnLst>
                              <p:par>
                                <p:cTn id="63" presetID="10" presetClass="entr" presetSubtype="0" fill="hold" nodeType="afterEffect">
                                  <p:stCondLst>
                                    <p:cond delay="0"/>
                                  </p:stCondLst>
                                  <p:childTnLst>
                                    <p:set>
                                      <p:cBhvr>
                                        <p:cTn id="64" dur="1" fill="hold">
                                          <p:stCondLst>
                                            <p:cond delay="0"/>
                                          </p:stCondLst>
                                        </p:cTn>
                                        <p:tgtEl>
                                          <p:spTgt spid="8">
                                            <p:txEl>
                                              <p:pRg st="1" end="1"/>
                                            </p:txEl>
                                          </p:spTgt>
                                        </p:tgtEl>
                                        <p:attrNameLst>
                                          <p:attrName>style.visibility</p:attrName>
                                        </p:attrNameLst>
                                      </p:cBhvr>
                                      <p:to>
                                        <p:strVal val="visible"/>
                                      </p:to>
                                    </p:set>
                                    <p:animEffect transition="in" filter="fade">
                                      <p:cBhvr>
                                        <p:cTn id="65" dur="500"/>
                                        <p:tgtEl>
                                          <p:spTgt spid="8">
                                            <p:txEl>
                                              <p:pRg st="1" end="1"/>
                                            </p:txEl>
                                          </p:spTgt>
                                        </p:tgtEl>
                                      </p:cBhvr>
                                    </p:animEffect>
                                  </p:childTnLst>
                                </p:cTn>
                              </p:par>
                            </p:childTnLst>
                          </p:cTn>
                        </p:par>
                        <p:par>
                          <p:cTn id="66" fill="hold">
                            <p:stCondLst>
                              <p:cond delay="7500"/>
                            </p:stCondLst>
                            <p:childTnLst>
                              <p:par>
                                <p:cTn id="67" presetID="10" presetClass="entr" presetSubtype="0" fill="hold" nodeType="afterEffect">
                                  <p:stCondLst>
                                    <p:cond delay="0"/>
                                  </p:stCondLst>
                                  <p:childTnLst>
                                    <p:set>
                                      <p:cBhvr>
                                        <p:cTn id="68" dur="1" fill="hold">
                                          <p:stCondLst>
                                            <p:cond delay="0"/>
                                          </p:stCondLst>
                                        </p:cTn>
                                        <p:tgtEl>
                                          <p:spTgt spid="8">
                                            <p:txEl>
                                              <p:pRg st="2" end="2"/>
                                            </p:txEl>
                                          </p:spTgt>
                                        </p:tgtEl>
                                        <p:attrNameLst>
                                          <p:attrName>style.visibility</p:attrName>
                                        </p:attrNameLst>
                                      </p:cBhvr>
                                      <p:to>
                                        <p:strVal val="visible"/>
                                      </p:to>
                                    </p:set>
                                    <p:animEffect transition="in" filter="fade">
                                      <p:cBhvr>
                                        <p:cTn id="69" dur="500"/>
                                        <p:tgtEl>
                                          <p:spTgt spid="8">
                                            <p:txEl>
                                              <p:pRg st="2" end="2"/>
                                            </p:txEl>
                                          </p:spTgt>
                                        </p:tgtEl>
                                      </p:cBhvr>
                                    </p:animEffect>
                                  </p:childTnLst>
                                </p:cTn>
                              </p:par>
                            </p:childTnLst>
                          </p:cTn>
                        </p:par>
                        <p:par>
                          <p:cTn id="70" fill="hold">
                            <p:stCondLst>
                              <p:cond delay="8000"/>
                            </p:stCondLst>
                            <p:childTnLst>
                              <p:par>
                                <p:cTn id="71" presetID="10" presetClass="entr" presetSubtype="0" fill="hold" nodeType="afterEffect">
                                  <p:stCondLst>
                                    <p:cond delay="0"/>
                                  </p:stCondLst>
                                  <p:childTnLst>
                                    <p:set>
                                      <p:cBhvr>
                                        <p:cTn id="72" dur="1" fill="hold">
                                          <p:stCondLst>
                                            <p:cond delay="0"/>
                                          </p:stCondLst>
                                        </p:cTn>
                                        <p:tgtEl>
                                          <p:spTgt spid="8">
                                            <p:txEl>
                                              <p:pRg st="3" end="3"/>
                                            </p:txEl>
                                          </p:spTgt>
                                        </p:tgtEl>
                                        <p:attrNameLst>
                                          <p:attrName>style.visibility</p:attrName>
                                        </p:attrNameLst>
                                      </p:cBhvr>
                                      <p:to>
                                        <p:strVal val="visible"/>
                                      </p:to>
                                    </p:set>
                                    <p:animEffect transition="in" filter="fade">
                                      <p:cBhvr>
                                        <p:cTn id="7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83972" grpId="0" uiExpand="1" build="p"/>
      <p:bldP spid="14" grpId="0" animBg="1"/>
      <p:bldP spid="15" grpId="0" animBg="1"/>
      <p:bldP spid="16" grpId="0"/>
      <p:bldP spid="17" grpId="0"/>
      <p:bldP spid="18" grpId="0" animBg="1"/>
      <p:bldP spid="19" grpId="0"/>
      <p:bldP spid="20" grpId="0" animBg="1"/>
      <p:bldP spid="2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i="1" cap="none" dirty="0" smtClean="0">
                <a:latin typeface="Calibri" pitchFamily="34" charset="0"/>
              </a:rPr>
              <a:t>Bribery &amp; Kickbacks</a:t>
            </a:r>
          </a:p>
        </p:txBody>
      </p:sp>
      <p:sp>
        <p:nvSpPr>
          <p:cNvPr id="83972" name="Rectangle 3"/>
          <p:cNvSpPr>
            <a:spLocks noGrp="1" noChangeArrowheads="1"/>
          </p:cNvSpPr>
          <p:nvPr>
            <p:ph type="body" sz="half" idx="1"/>
          </p:nvPr>
        </p:nvSpPr>
        <p:spPr>
          <a:xfrm>
            <a:off x="649731" y="5456677"/>
            <a:ext cx="10879848" cy="2832016"/>
          </a:xfrm>
        </p:spPr>
        <p:txBody>
          <a:bodyPr/>
          <a:lstStyle/>
          <a:p>
            <a:pPr eaLnBrk="1" hangingPunct="1">
              <a:lnSpc>
                <a:spcPct val="90000"/>
              </a:lnSpc>
            </a:pPr>
            <a:r>
              <a:rPr lang="en-US" b="0" dirty="0" smtClean="0">
                <a:latin typeface="Calibri" pitchFamily="34" charset="0"/>
              </a:rPr>
              <a:t>Occurs when a government employee or contractor accepts something of value in exchange for preferential treatment.  An example of bribery is if money is accepted in exchange for the awarding of a contract. </a:t>
            </a:r>
            <a:endParaRPr lang="en-US" sz="3200" dirty="0" smtClean="0"/>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9533" y="2101109"/>
            <a:ext cx="11085240" cy="1222876"/>
            <a:chOff x="616181" y="2910872"/>
            <a:chExt cx="8322599" cy="918113"/>
          </a:xfrm>
        </p:grpSpPr>
        <p:sp>
          <p:nvSpPr>
            <p:cNvPr id="8" name="Pentagon 7"/>
            <p:cNvSpPr/>
            <p:nvPr/>
          </p:nvSpPr>
          <p:spPr>
            <a:xfrm>
              <a:off x="616181" y="2910872"/>
              <a:ext cx="1371600" cy="914400"/>
            </a:xfrm>
            <a:prstGeom prst="homePlat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t>Need</a:t>
              </a:r>
              <a:endParaRPr lang="en-US" b="1" dirty="0" smtClean="0"/>
            </a:p>
          </p:txBody>
        </p:sp>
        <p:sp>
          <p:nvSpPr>
            <p:cNvPr id="9" name="Chevron 8"/>
            <p:cNvSpPr/>
            <p:nvPr/>
          </p:nvSpPr>
          <p:spPr>
            <a:xfrm>
              <a:off x="1620373" y="2911260"/>
              <a:ext cx="1908495" cy="914400"/>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Analyze/ Select</a:t>
              </a:r>
            </a:p>
          </p:txBody>
        </p:sp>
        <p:sp>
          <p:nvSpPr>
            <p:cNvPr id="10" name="Chevron 9"/>
            <p:cNvSpPr/>
            <p:nvPr/>
          </p:nvSpPr>
          <p:spPr>
            <a:xfrm>
              <a:off x="3166557" y="2911475"/>
              <a:ext cx="1828800" cy="91440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Obtain</a:t>
              </a:r>
            </a:p>
          </p:txBody>
        </p:sp>
        <p:sp>
          <p:nvSpPr>
            <p:cNvPr id="11" name="Chevron 10"/>
            <p:cNvSpPr/>
            <p:nvPr/>
          </p:nvSpPr>
          <p:spPr>
            <a:xfrm>
              <a:off x="4641100" y="2914585"/>
              <a:ext cx="4297680" cy="9144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6600"/>
                  </a:solidFill>
                </a:rPr>
                <a:t>Produce / Deploy / Support</a:t>
              </a:r>
            </a:p>
          </p:txBody>
        </p:sp>
      </p:grpSp>
      <p:sp>
        <p:nvSpPr>
          <p:cNvPr id="12" name="AutoShape 9"/>
          <p:cNvSpPr>
            <a:spLocks noChangeArrowheads="1"/>
          </p:cNvSpPr>
          <p:nvPr/>
        </p:nvSpPr>
        <p:spPr bwMode="auto">
          <a:xfrm>
            <a:off x="615509" y="3494332"/>
            <a:ext cx="10961370" cy="608965"/>
          </a:xfrm>
          <a:prstGeom prst="flowChartProcess">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a:solidFill>
              <a:schemeClr val="tx1"/>
            </a:solidFill>
            <a:miter lim="800000"/>
            <a:headEnd/>
            <a:tailEnd/>
          </a:ln>
        </p:spPr>
        <p:txBody>
          <a:bodyPr wrap="none" lIns="121737" tIns="60868" rIns="121737" bIns="60868" anchor="ctr"/>
          <a:lstStyle/>
          <a:p>
            <a:pPr algn="ctr"/>
            <a:r>
              <a:rPr lang="en-US" dirty="0" smtClean="0">
                <a:solidFill>
                  <a:schemeClr val="bg1"/>
                </a:solidFill>
              </a:rPr>
              <a:t>Where it occurs - anywhere</a:t>
            </a:r>
          </a:p>
        </p:txBody>
      </p:sp>
      <p:sp>
        <p:nvSpPr>
          <p:cNvPr id="13" name="AutoShape 9"/>
          <p:cNvSpPr>
            <a:spLocks noChangeArrowheads="1"/>
          </p:cNvSpPr>
          <p:nvPr/>
        </p:nvSpPr>
        <p:spPr bwMode="auto">
          <a:xfrm>
            <a:off x="641699" y="4286654"/>
            <a:ext cx="10961370" cy="608965"/>
          </a:xfrm>
          <a:prstGeom prst="flowChartProcess">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a:solidFill>
              <a:schemeClr val="tx1"/>
            </a:solidFill>
            <a:miter lim="800000"/>
            <a:headEnd/>
            <a:tailEnd/>
          </a:ln>
        </p:spPr>
        <p:txBody>
          <a:bodyPr wrap="none" lIns="121737" tIns="60868" rIns="121737" bIns="60868" anchor="ctr"/>
          <a:lstStyle/>
          <a:p>
            <a:pPr algn="ctr"/>
            <a:r>
              <a:rPr lang="en-US" dirty="0" smtClean="0">
                <a:solidFill>
                  <a:schemeClr val="bg1"/>
                </a:solidFill>
              </a:rPr>
              <a:t>Who is involved – Government Employees / Contractors</a:t>
            </a:r>
          </a:p>
        </p:txBody>
      </p:sp>
      <p:sp>
        <p:nvSpPr>
          <p:cNvPr id="14" name="Slide Number Placeholder 13"/>
          <p:cNvSpPr>
            <a:spLocks noGrp="1"/>
          </p:cNvSpPr>
          <p:nvPr>
            <p:ph type="sldNum" sz="quarter" idx="12"/>
          </p:nvPr>
        </p:nvSpPr>
        <p:spPr>
          <a:ln>
            <a:noFill/>
          </a:ln>
        </p:spPr>
        <p:txBody>
          <a:bodyPr/>
          <a:lstStyle/>
          <a:p>
            <a:pPr>
              <a:defRPr/>
            </a:pPr>
            <a:fld id="{C1D77DCB-6984-4070-9E9D-DED4DA8B6ACD}" type="slidenum">
              <a:rPr lang="en-US" smtClean="0">
                <a:solidFill>
                  <a:sysClr val="windowText" lastClr="000000"/>
                </a:solidFill>
              </a:rPr>
              <a:pPr>
                <a:defRPr/>
              </a:pPr>
              <a:t>21</a:t>
            </a:fld>
            <a:endParaRPr lang="en-US">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3972">
                                            <p:txEl>
                                              <p:pRg st="0" end="0"/>
                                            </p:txEl>
                                          </p:spTgt>
                                        </p:tgtEl>
                                        <p:attrNameLst>
                                          <p:attrName>style.visibility</p:attrName>
                                        </p:attrNameLst>
                                      </p:cBhvr>
                                      <p:to>
                                        <p:strVal val="visible"/>
                                      </p:to>
                                    </p:set>
                                    <p:animEffect transition="in" filter="fade">
                                      <p:cBhvr>
                                        <p:cTn id="23" dur="500"/>
                                        <p:tgtEl>
                                          <p:spTgt spid="839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i="1" cap="none" dirty="0" smtClean="0">
                <a:latin typeface="Calibri" pitchFamily="34" charset="0"/>
              </a:rPr>
              <a:t>Bribery &amp; Kickbacks </a:t>
            </a:r>
            <a:r>
              <a:rPr lang="en-US" sz="5300" cap="none" dirty="0" smtClean="0">
                <a:latin typeface="Calibri" pitchFamily="34" charset="0"/>
              </a:rPr>
              <a:t>Indicators</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649727" y="1906677"/>
            <a:ext cx="10497432" cy="6309194"/>
          </a:xfrm>
          <a:prstGeom prst="rect">
            <a:avLst/>
          </a:prstGeom>
          <a:noFill/>
          <a:ln w="9525">
            <a:noFill/>
            <a:miter lim="800000"/>
            <a:headEnd/>
            <a:tailEnd/>
          </a:ln>
        </p:spPr>
        <p:txBody>
          <a:bodyPr vert="horz" wrap="square" lIns="121737" tIns="60868" rIns="121737" bIns="60868" numCol="1" anchor="t" anchorCtr="0" compatLnSpc="1">
            <a:prstTxWarp prst="textNoShape">
              <a:avLst/>
            </a:prstTxWarp>
          </a:bodyPr>
          <a:lstStyle/>
          <a:p>
            <a:pPr marL="226145" indent="-226145" eaLnBrk="1" hangingPunct="1">
              <a:spcBef>
                <a:spcPct val="30000"/>
              </a:spcBef>
              <a:defRPr/>
            </a:pPr>
            <a:r>
              <a:rPr lang="en-US" sz="2400" b="1" u="sng" dirty="0" smtClean="0">
                <a:latin typeface="Calibri" pitchFamily="34" charset="0"/>
              </a:rPr>
              <a:t>Bribery Indicators</a:t>
            </a:r>
          </a:p>
          <a:p>
            <a:pPr marL="226145" indent="-226145">
              <a:defRPr/>
            </a:pPr>
            <a:endParaRPr lang="en-US" sz="1100" dirty="0" smtClean="0">
              <a:latin typeface="Calibri" pitchFamily="34" charset="0"/>
            </a:endParaRPr>
          </a:p>
          <a:p>
            <a:pPr marL="834826" lvl="1" indent="-226145">
              <a:defRPr/>
            </a:pPr>
            <a:r>
              <a:rPr lang="en-US" sz="2400" b="1" i="1" dirty="0" smtClean="0">
                <a:latin typeface="Calibri" pitchFamily="34" charset="0"/>
              </a:rPr>
              <a:t>Corrupt Recipients</a:t>
            </a:r>
          </a:p>
          <a:p>
            <a:pPr marL="834826" lvl="1" indent="-226145">
              <a:buFont typeface="Arial" pitchFamily="34" charset="0"/>
              <a:buChar char="•"/>
              <a:defRPr/>
            </a:pPr>
            <a:r>
              <a:rPr lang="en-US" sz="2400" dirty="0" smtClean="0">
                <a:latin typeface="Calibri" pitchFamily="34" charset="0"/>
              </a:rPr>
              <a:t>Spend big or pay off debts with large lump sums</a:t>
            </a:r>
          </a:p>
          <a:p>
            <a:pPr marL="834826" lvl="1" indent="-226145">
              <a:buFont typeface="Arial" pitchFamily="34" charset="0"/>
              <a:buChar char="•"/>
              <a:defRPr/>
            </a:pPr>
            <a:r>
              <a:rPr lang="en-US" sz="2400" dirty="0" smtClean="0">
                <a:latin typeface="Calibri" pitchFamily="34" charset="0"/>
              </a:rPr>
              <a:t>Changes in behavior - live above their means</a:t>
            </a:r>
          </a:p>
          <a:p>
            <a:pPr marL="834826" lvl="1" indent="-226145">
              <a:buFont typeface="Arial" pitchFamily="34" charset="0"/>
              <a:buChar char="•"/>
              <a:defRPr/>
            </a:pPr>
            <a:r>
              <a:rPr lang="en-US" sz="2400" dirty="0" smtClean="0">
                <a:latin typeface="Calibri" pitchFamily="34" charset="0"/>
              </a:rPr>
              <a:t>Dressing in expensive suits - driving a sports car - taking exotic vacations</a:t>
            </a:r>
          </a:p>
          <a:p>
            <a:pPr marL="834826" lvl="1" indent="-226145">
              <a:buFont typeface="Arial" pitchFamily="34" charset="0"/>
              <a:buChar char="•"/>
              <a:defRPr/>
            </a:pPr>
            <a:r>
              <a:rPr lang="en-US" sz="2400" dirty="0" smtClean="0">
                <a:latin typeface="Calibri" pitchFamily="34" charset="0"/>
              </a:rPr>
              <a:t>Often break rules or direct subordinates to ignore standard operating procedures</a:t>
            </a:r>
          </a:p>
          <a:p>
            <a:pPr marL="834826" lvl="1" indent="-226145">
              <a:defRPr/>
            </a:pPr>
            <a:r>
              <a:rPr lang="en-US" sz="2400" dirty="0" smtClean="0">
                <a:latin typeface="Calibri" pitchFamily="34" charset="0"/>
              </a:rPr>
              <a:t> </a:t>
            </a:r>
          </a:p>
          <a:p>
            <a:pPr marL="834826" lvl="1" indent="-226145">
              <a:defRPr/>
            </a:pPr>
            <a:r>
              <a:rPr lang="en-US" sz="2400" b="1" i="1" dirty="0" smtClean="0">
                <a:latin typeface="Calibri" pitchFamily="34" charset="0"/>
              </a:rPr>
              <a:t>Corrupt Payers </a:t>
            </a:r>
          </a:p>
          <a:p>
            <a:pPr marL="834826" lvl="1" indent="-226145">
              <a:buFont typeface="Arial" pitchFamily="34" charset="0"/>
              <a:buChar char="•"/>
              <a:defRPr/>
            </a:pPr>
            <a:r>
              <a:rPr lang="en-US" sz="2400" dirty="0" smtClean="0">
                <a:latin typeface="Calibri" pitchFamily="34" charset="0"/>
              </a:rPr>
              <a:t>Routinely offer inappropriate gifts or entertainment</a:t>
            </a:r>
          </a:p>
          <a:p>
            <a:pPr marL="834826" lvl="1" indent="-226145">
              <a:buFont typeface="Arial" pitchFamily="34" charset="0"/>
              <a:buChar char="•"/>
              <a:defRPr/>
            </a:pPr>
            <a:r>
              <a:rPr lang="en-US" sz="2400" dirty="0" smtClean="0">
                <a:latin typeface="Calibri" pitchFamily="34" charset="0"/>
              </a:rPr>
              <a:t>Once the contract is in place, the quality of their product often deteriorates</a:t>
            </a:r>
          </a:p>
          <a:p>
            <a:pPr marL="226145" indent="-226145" eaLnBrk="1" hangingPunct="1">
              <a:spcBef>
                <a:spcPct val="30000"/>
              </a:spcBef>
              <a:defRPr/>
            </a:pPr>
            <a:endParaRPr lang="en-US" sz="2400" b="1" u="sng" dirty="0" smtClean="0">
              <a:latin typeface="Calibri" pitchFamily="34" charset="0"/>
            </a:endParaRPr>
          </a:p>
          <a:p>
            <a:pPr marL="226145" indent="-226145" eaLnBrk="1" hangingPunct="1">
              <a:spcBef>
                <a:spcPct val="30000"/>
              </a:spcBef>
              <a:defRPr/>
            </a:pPr>
            <a:r>
              <a:rPr lang="en-US" sz="2400" b="1" u="sng" dirty="0" smtClean="0">
                <a:latin typeface="Calibri" pitchFamily="34" charset="0"/>
              </a:rPr>
              <a:t>Kickback Indicators</a:t>
            </a:r>
          </a:p>
          <a:p>
            <a:pPr marL="226145" indent="-226145" eaLnBrk="1" hangingPunct="1">
              <a:spcBef>
                <a:spcPct val="30000"/>
              </a:spcBef>
              <a:defRPr/>
            </a:pPr>
            <a:endParaRPr lang="en-US" sz="1100" b="1" u="sng" dirty="0" smtClean="0">
              <a:latin typeface="Calibri" pitchFamily="34" charset="0"/>
            </a:endParaRPr>
          </a:p>
          <a:p>
            <a:pPr marL="834826" lvl="1" indent="-226145">
              <a:buFont typeface="Arial" pitchFamily="34" charset="0"/>
              <a:buChar char="•"/>
            </a:pPr>
            <a:r>
              <a:rPr lang="en-US" sz="2400" dirty="0" smtClean="0">
                <a:latin typeface="Calibri" pitchFamily="34" charset="0"/>
              </a:rPr>
              <a:t> Contractors favor specific subcontractors</a:t>
            </a:r>
          </a:p>
          <a:p>
            <a:pPr marL="834826" lvl="1" indent="-226145">
              <a:buFont typeface="Arial" pitchFamily="34" charset="0"/>
              <a:buChar char="•"/>
            </a:pPr>
            <a:r>
              <a:rPr lang="en-US" sz="2400" dirty="0" smtClean="0">
                <a:latin typeface="Calibri" pitchFamily="34" charset="0"/>
              </a:rPr>
              <a:t> Poor or late service by a contractor / sub is ignored or excused</a:t>
            </a:r>
          </a:p>
          <a:p>
            <a:pPr marL="834826" lvl="1" indent="-226145">
              <a:buFont typeface="Arial" pitchFamily="34" charset="0"/>
              <a:buChar char="•"/>
            </a:pPr>
            <a:r>
              <a:rPr lang="en-US" sz="2400" dirty="0" smtClean="0">
                <a:latin typeface="Calibri" pitchFamily="34" charset="0"/>
              </a:rPr>
              <a:t> Product documentation is routinely late or incomplete</a:t>
            </a:r>
            <a:endParaRPr lang="en-US" sz="2100" b="1" dirty="0" smtClean="0">
              <a:latin typeface="Calibri" pitchFamily="34" charset="0"/>
            </a:endParaRPr>
          </a:p>
        </p:txBody>
      </p:sp>
      <p:sp>
        <p:nvSpPr>
          <p:cNvPr id="7" name="Slide Number Placeholder 6"/>
          <p:cNvSpPr>
            <a:spLocks noGrp="1"/>
          </p:cNvSpPr>
          <p:nvPr>
            <p:ph type="sldNum" sz="quarter" idx="12"/>
          </p:nvPr>
        </p:nvSpPr>
        <p:spPr>
          <a:ln>
            <a:noFill/>
          </a:ln>
        </p:spPr>
        <p:txBody>
          <a:bodyPr/>
          <a:lstStyle/>
          <a:p>
            <a:pPr>
              <a:defRPr/>
            </a:pPr>
            <a:fld id="{C1D77DCB-6984-4070-9E9D-DED4DA8B6ACD}" type="slidenum">
              <a:rPr lang="en-US" smtClean="0">
                <a:solidFill>
                  <a:sysClr val="windowText" lastClr="000000"/>
                </a:solidFill>
              </a:rPr>
              <a:pPr>
                <a:defRPr/>
              </a:pPr>
              <a:t>22</a:t>
            </a:fld>
            <a:endParaRPr lang="en-US"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1000"/>
                                        <p:tgtEl>
                                          <p:spTgt spid="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1000"/>
                                        <p:tgtEl>
                                          <p:spTgt spid="5">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1000"/>
                                        <p:tgtEl>
                                          <p:spTgt spid="5">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1000"/>
                                        <p:tgtEl>
                                          <p:spTgt spid="5">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fade">
                                      <p:cBhvr>
                                        <p:cTn id="34" dur="1000"/>
                                        <p:tgtEl>
                                          <p:spTgt spid="5">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1000"/>
                                        <p:tgtEl>
                                          <p:spTgt spid="5">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fade">
                                      <p:cBhvr>
                                        <p:cTn id="40" dur="1000"/>
                                        <p:tgtEl>
                                          <p:spTgt spid="5">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animEffect transition="in" filter="fade">
                                      <p:cBhvr>
                                        <p:cTn id="45" dur="1000"/>
                                        <p:tgtEl>
                                          <p:spTgt spid="5">
                                            <p:txEl>
                                              <p:pRg st="12" end="1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
                                            <p:txEl>
                                              <p:pRg st="14" end="14"/>
                                            </p:txEl>
                                          </p:spTgt>
                                        </p:tgtEl>
                                        <p:attrNameLst>
                                          <p:attrName>style.visibility</p:attrName>
                                        </p:attrNameLst>
                                      </p:cBhvr>
                                      <p:to>
                                        <p:strVal val="visible"/>
                                      </p:to>
                                    </p:set>
                                    <p:animEffect transition="in" filter="fade">
                                      <p:cBhvr>
                                        <p:cTn id="48" dur="1000"/>
                                        <p:tgtEl>
                                          <p:spTgt spid="5">
                                            <p:txEl>
                                              <p:pRg st="14" end="1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15" end="15"/>
                                            </p:txEl>
                                          </p:spTgt>
                                        </p:tgtEl>
                                        <p:attrNameLst>
                                          <p:attrName>style.visibility</p:attrName>
                                        </p:attrNameLst>
                                      </p:cBhvr>
                                      <p:to>
                                        <p:strVal val="visible"/>
                                      </p:to>
                                    </p:set>
                                    <p:animEffect transition="in" filter="fade">
                                      <p:cBhvr>
                                        <p:cTn id="51" dur="1000"/>
                                        <p:tgtEl>
                                          <p:spTgt spid="5">
                                            <p:txEl>
                                              <p:pRg st="15" end="15"/>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5">
                                            <p:txEl>
                                              <p:pRg st="16" end="16"/>
                                            </p:txEl>
                                          </p:spTgt>
                                        </p:tgtEl>
                                        <p:attrNameLst>
                                          <p:attrName>style.visibility</p:attrName>
                                        </p:attrNameLst>
                                      </p:cBhvr>
                                      <p:to>
                                        <p:strVal val="visible"/>
                                      </p:to>
                                    </p:set>
                                    <p:animEffect transition="in" filter="fade">
                                      <p:cBhvr>
                                        <p:cTn id="54" dur="10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G officer kickback from Contractors - 20120619ferreiranr_Page_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658186">
            <a:off x="7737566" y="2480331"/>
            <a:ext cx="3594678" cy="5365456"/>
          </a:xfrm>
          <a:prstGeom prst="rect">
            <a:avLst/>
          </a:prstGeom>
          <a:ln>
            <a:solidFill>
              <a:schemeClr val="tx1"/>
            </a:solidFill>
          </a:ln>
          <a:effectLst>
            <a:outerShdw blurRad="292100" dist="139700" dir="2700000" algn="tl" rotWithShape="0">
              <a:srgbClr val="333333">
                <a:alpha val="65000"/>
              </a:srgbClr>
            </a:outerShdw>
          </a:effectLst>
        </p:spPr>
      </p:pic>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b="1" i="1" cap="none" dirty="0" smtClean="0">
                <a:solidFill>
                  <a:srgbClr val="FF0000"/>
                </a:solidFill>
                <a:latin typeface="Calibri" pitchFamily="34" charset="0"/>
              </a:rPr>
              <a:t>Kickback</a:t>
            </a:r>
            <a:r>
              <a:rPr lang="en-US" sz="5300" b="1" cap="none" dirty="0" smtClean="0">
                <a:solidFill>
                  <a:srgbClr val="FF0000"/>
                </a:solidFill>
                <a:latin typeface="Calibri" pitchFamily="34" charset="0"/>
              </a:rPr>
              <a:t> prosecuted…</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649730" y="1906677"/>
            <a:ext cx="6725519" cy="6309194"/>
          </a:xfrm>
          <a:prstGeom prst="rect">
            <a:avLst/>
          </a:prstGeom>
          <a:noFill/>
          <a:ln w="9525">
            <a:noFill/>
            <a:miter lim="800000"/>
            <a:headEnd/>
            <a:tailEnd/>
          </a:ln>
        </p:spPr>
        <p:txBody>
          <a:bodyPr vert="horz" wrap="square" lIns="121737" tIns="60868" rIns="121737" bIns="60868" numCol="1" anchor="t" anchorCtr="0" compatLnSpc="1">
            <a:prstTxWarp prst="textNoShape">
              <a:avLst/>
            </a:prstTxWarp>
          </a:bodyPr>
          <a:lstStyle/>
          <a:p>
            <a:r>
              <a:rPr lang="en-US" u="sng" dirty="0" smtClean="0">
                <a:latin typeface="Calibri" pitchFamily="34" charset="0"/>
              </a:rPr>
              <a:t>Coast Guard Officer Sentenced To 21 Months For Receiving Kickbacks From Contractors</a:t>
            </a:r>
            <a:r>
              <a:rPr lang="en-US" dirty="0" smtClean="0">
                <a:latin typeface="Calibri" pitchFamily="34" charset="0"/>
              </a:rPr>
              <a:t> (June 2012)</a:t>
            </a:r>
          </a:p>
          <a:p>
            <a:endParaRPr lang="en-US" dirty="0" smtClean="0">
              <a:latin typeface="Calibri" pitchFamily="34" charset="0"/>
            </a:endParaRPr>
          </a:p>
          <a:p>
            <a:r>
              <a:rPr lang="en-US" sz="2700" dirty="0" smtClean="0">
                <a:latin typeface="Calibri" pitchFamily="34" charset="0"/>
              </a:rPr>
              <a:t>…recommended five procurement requests for ship repairs to Strategy One, LLC, a small corporation in Connecticut that had </a:t>
            </a:r>
            <a:r>
              <a:rPr lang="en-US" sz="2700" i="1" dirty="0" smtClean="0">
                <a:latin typeface="Calibri" pitchFamily="34" charset="0"/>
              </a:rPr>
              <a:t>no expertise in ship repairs</a:t>
            </a:r>
            <a:r>
              <a:rPr lang="en-US" sz="2700" dirty="0" smtClean="0">
                <a:latin typeface="Calibri" pitchFamily="34" charset="0"/>
              </a:rPr>
              <a:t>.</a:t>
            </a:r>
          </a:p>
          <a:p>
            <a:endParaRPr lang="en-US" sz="2700" dirty="0" smtClean="0">
              <a:latin typeface="Calibri" pitchFamily="34" charset="0"/>
            </a:endParaRPr>
          </a:p>
          <a:p>
            <a:r>
              <a:rPr lang="en-US" sz="2700" dirty="0" smtClean="0">
                <a:latin typeface="Calibri" pitchFamily="34" charset="0"/>
              </a:rPr>
              <a:t>Once Strategy One paid, </a:t>
            </a:r>
            <a:r>
              <a:rPr lang="en-US" sz="2700" i="1" dirty="0" smtClean="0">
                <a:latin typeface="Calibri" pitchFamily="34" charset="0"/>
              </a:rPr>
              <a:t>they deposited approximately $83,000</a:t>
            </a:r>
            <a:r>
              <a:rPr lang="en-US" sz="2700" dirty="0" smtClean="0">
                <a:latin typeface="Calibri" pitchFamily="34" charset="0"/>
              </a:rPr>
              <a:t> into two business accounts owned by the Lieutenant and her spouse. </a:t>
            </a:r>
          </a:p>
          <a:p>
            <a:endParaRPr lang="en-US" dirty="0" smtClean="0">
              <a:latin typeface="Calibri" pitchFamily="34" charset="0"/>
            </a:endParaRPr>
          </a:p>
        </p:txBody>
      </p:sp>
      <p:pic>
        <p:nvPicPr>
          <p:cNvPr id="8" name="Picture 7" descr="FB logo Button.PNG"/>
          <p:cNvPicPr>
            <a:picLocks noChangeAspect="1"/>
          </p:cNvPicPr>
          <p:nvPr/>
        </p:nvPicPr>
        <p:blipFill>
          <a:blip r:embed="rId4" cstate="email">
            <a:clrChange>
              <a:clrFrom>
                <a:srgbClr val="FF00FF"/>
              </a:clrFrom>
              <a:clrTo>
                <a:srgbClr val="FF00FF">
                  <a:alpha val="0"/>
                </a:srgbClr>
              </a:clrTo>
            </a:clrChange>
            <a:extLst>
              <a:ext uri="{28A0092B-C50C-407E-A947-70E740481C1C}">
                <a14:useLocalDpi xmlns:a14="http://schemas.microsoft.com/office/drawing/2010/main"/>
              </a:ext>
            </a:extLst>
          </a:blip>
          <a:stretch>
            <a:fillRect/>
          </a:stretch>
        </p:blipFill>
        <p:spPr>
          <a:xfrm>
            <a:off x="8314556" y="6294583"/>
            <a:ext cx="1790366" cy="2121915"/>
          </a:xfrm>
          <a:prstGeom prst="rect">
            <a:avLst/>
          </a:prstGeom>
          <a:ln>
            <a:noFill/>
          </a:ln>
          <a:effectLst>
            <a:outerShdw blurRad="292100" dist="139700" dir="2700000" algn="tl" rotWithShape="0">
              <a:srgbClr val="333333">
                <a:alpha val="65000"/>
              </a:srgbClr>
            </a:outerShdw>
          </a:effectLst>
        </p:spPr>
      </p:pic>
      <p:sp>
        <p:nvSpPr>
          <p:cNvPr id="9" name="Slide Number Placeholder 8"/>
          <p:cNvSpPr>
            <a:spLocks noGrp="1"/>
          </p:cNvSpPr>
          <p:nvPr>
            <p:ph type="sldNum" sz="quarter" idx="12"/>
          </p:nvPr>
        </p:nvSpPr>
        <p:spPr>
          <a:ln>
            <a:noFill/>
          </a:ln>
        </p:spPr>
        <p:txBody>
          <a:bodyPr/>
          <a:lstStyle/>
          <a:p>
            <a:pPr>
              <a:defRPr/>
            </a:pPr>
            <a:fld id="{C1D77DCB-6984-4070-9E9D-DED4DA8B6ACD}" type="slidenum">
              <a:rPr lang="en-US" smtClean="0">
                <a:solidFill>
                  <a:sysClr val="windowText" lastClr="000000"/>
                </a:solidFill>
              </a:rPr>
              <a:pPr>
                <a:defRPr/>
              </a:pPr>
              <a:t>23</a:t>
            </a:fld>
            <a:endParaRPr lang="en-US"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cap="none" dirty="0" smtClean="0">
                <a:latin typeface="Calibri" pitchFamily="34" charset="0"/>
              </a:rPr>
              <a:t>Fraud in the </a:t>
            </a:r>
            <a:r>
              <a:rPr lang="en-US" sz="5300" b="1" cap="none" dirty="0" smtClean="0">
                <a:latin typeface="Calibri" pitchFamily="34" charset="0"/>
              </a:rPr>
              <a:t>win</a:t>
            </a:r>
            <a:r>
              <a:rPr lang="en-US" sz="5300" cap="none" dirty="0" smtClean="0">
                <a:latin typeface="Calibri" pitchFamily="34" charset="0"/>
              </a:rPr>
              <a:t>…</a:t>
            </a:r>
          </a:p>
        </p:txBody>
      </p:sp>
      <p:sp>
        <p:nvSpPr>
          <p:cNvPr id="83972" name="Rectangle 3"/>
          <p:cNvSpPr>
            <a:spLocks noGrp="1" noChangeArrowheads="1"/>
          </p:cNvSpPr>
          <p:nvPr>
            <p:ph type="body" sz="half" idx="1"/>
          </p:nvPr>
        </p:nvSpPr>
        <p:spPr>
          <a:xfrm>
            <a:off x="626924" y="5204820"/>
            <a:ext cx="5640962" cy="2869164"/>
          </a:xfrm>
        </p:spPr>
        <p:txBody>
          <a:bodyPr/>
          <a:lstStyle/>
          <a:p>
            <a:pPr eaLnBrk="1" hangingPunct="1">
              <a:lnSpc>
                <a:spcPct val="90000"/>
              </a:lnSpc>
              <a:defRPr/>
            </a:pPr>
            <a:r>
              <a:rPr lang="en-US" b="0" dirty="0" smtClean="0">
                <a:latin typeface="Calibri" pitchFamily="34" charset="0"/>
              </a:rPr>
              <a:t>Conflict of Interest</a:t>
            </a:r>
          </a:p>
          <a:p>
            <a:pPr eaLnBrk="1" hangingPunct="1">
              <a:lnSpc>
                <a:spcPct val="90000"/>
              </a:lnSpc>
              <a:defRPr/>
            </a:pPr>
            <a:r>
              <a:rPr lang="en-US" b="0" dirty="0" smtClean="0">
                <a:latin typeface="Calibri" pitchFamily="34" charset="0"/>
              </a:rPr>
              <a:t>Defective Pricing</a:t>
            </a:r>
          </a:p>
          <a:p>
            <a:pPr lvl="0" eaLnBrk="1" hangingPunct="1">
              <a:lnSpc>
                <a:spcPct val="90000"/>
              </a:lnSpc>
              <a:defRPr/>
            </a:pPr>
            <a:r>
              <a:rPr lang="en-US" b="0" dirty="0" smtClean="0">
                <a:latin typeface="Calibri" pitchFamily="34" charset="0"/>
              </a:rPr>
              <a:t>Manipulation of Bids</a:t>
            </a:r>
          </a:p>
          <a:p>
            <a:pPr eaLnBrk="1" hangingPunct="1">
              <a:lnSpc>
                <a:spcPct val="90000"/>
              </a:lnSpc>
              <a:defRPr/>
            </a:pPr>
            <a:r>
              <a:rPr lang="en-US" b="0" dirty="0" smtClean="0">
                <a:latin typeface="Calibri" pitchFamily="34" charset="0"/>
              </a:rPr>
              <a:t>Unjustified Sole Source</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2" name="Group 8"/>
          <p:cNvGrpSpPr/>
          <p:nvPr/>
        </p:nvGrpSpPr>
        <p:grpSpPr>
          <a:xfrm>
            <a:off x="629532" y="2747659"/>
            <a:ext cx="11110613" cy="1222876"/>
            <a:chOff x="616181" y="2910872"/>
            <a:chExt cx="8341649" cy="918113"/>
          </a:xfrm>
        </p:grpSpPr>
        <p:sp>
          <p:nvSpPr>
            <p:cNvPr id="10" name="Pentagon 9"/>
            <p:cNvSpPr/>
            <p:nvPr/>
          </p:nvSpPr>
          <p:spPr>
            <a:xfrm>
              <a:off x="616181" y="2910872"/>
              <a:ext cx="1371600" cy="914400"/>
            </a:xfrm>
            <a:prstGeom prst="homePlat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t>Need</a:t>
              </a:r>
              <a:endParaRPr lang="en-US" b="1" dirty="0" smtClean="0"/>
            </a:p>
          </p:txBody>
        </p:sp>
        <p:sp>
          <p:nvSpPr>
            <p:cNvPr id="11" name="Chevron 10"/>
            <p:cNvSpPr/>
            <p:nvPr/>
          </p:nvSpPr>
          <p:spPr>
            <a:xfrm>
              <a:off x="1620373" y="2911260"/>
              <a:ext cx="1908495" cy="914400"/>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Analyze/ Select</a:t>
              </a:r>
            </a:p>
          </p:txBody>
        </p:sp>
        <p:sp>
          <p:nvSpPr>
            <p:cNvPr id="12" name="Chevron 11"/>
            <p:cNvSpPr/>
            <p:nvPr/>
          </p:nvSpPr>
          <p:spPr>
            <a:xfrm>
              <a:off x="3166557" y="2911475"/>
              <a:ext cx="1828800" cy="91440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Obtain</a:t>
              </a:r>
            </a:p>
          </p:txBody>
        </p:sp>
        <p:sp>
          <p:nvSpPr>
            <p:cNvPr id="13" name="Chevron 12"/>
            <p:cNvSpPr/>
            <p:nvPr/>
          </p:nvSpPr>
          <p:spPr>
            <a:xfrm>
              <a:off x="4660150" y="2914585"/>
              <a:ext cx="4297680" cy="9144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6600"/>
                  </a:solidFill>
                </a:rPr>
                <a:t>Produce / Deploy / Support</a:t>
              </a:r>
            </a:p>
          </p:txBody>
        </p:sp>
      </p:grpSp>
      <p:sp>
        <p:nvSpPr>
          <p:cNvPr id="15" name="Line 22"/>
          <p:cNvSpPr>
            <a:spLocks noChangeShapeType="1"/>
          </p:cNvSpPr>
          <p:nvPr/>
        </p:nvSpPr>
        <p:spPr bwMode="auto">
          <a:xfrm flipV="1">
            <a:off x="6150975" y="1892376"/>
            <a:ext cx="5041" cy="852551"/>
          </a:xfrm>
          <a:prstGeom prst="line">
            <a:avLst/>
          </a:prstGeom>
          <a:noFill/>
          <a:ln w="9525">
            <a:solidFill>
              <a:schemeClr val="tx1"/>
            </a:solidFill>
            <a:round/>
            <a:headEnd/>
            <a:tailEnd/>
          </a:ln>
        </p:spPr>
        <p:txBody>
          <a:bodyPr lIns="121737" tIns="60868" rIns="121737" bIns="60868"/>
          <a:lstStyle/>
          <a:p>
            <a:endParaRPr lang="en-US"/>
          </a:p>
        </p:txBody>
      </p:sp>
      <p:sp>
        <p:nvSpPr>
          <p:cNvPr id="17" name="Text Box 28"/>
          <p:cNvSpPr txBox="1">
            <a:spLocks noChangeArrowheads="1"/>
          </p:cNvSpPr>
          <p:nvPr/>
        </p:nvSpPr>
        <p:spPr bwMode="auto">
          <a:xfrm>
            <a:off x="6083039" y="1718597"/>
            <a:ext cx="3612205" cy="614893"/>
          </a:xfrm>
          <a:prstGeom prst="rect">
            <a:avLst/>
          </a:prstGeom>
          <a:noFill/>
          <a:ln w="9525">
            <a:noFill/>
            <a:miter lim="800000"/>
            <a:headEnd/>
            <a:tailEnd/>
          </a:ln>
        </p:spPr>
        <p:txBody>
          <a:bodyPr wrap="square" lIns="121737" tIns="60868" rIns="121737" bIns="60868">
            <a:spAutoFit/>
          </a:bodyPr>
          <a:lstStyle/>
          <a:p>
            <a:pPr>
              <a:spcBef>
                <a:spcPct val="50000"/>
              </a:spcBef>
            </a:pPr>
            <a:r>
              <a:rPr lang="en-US" dirty="0" smtClean="0">
                <a:latin typeface="Calibri" pitchFamily="34" charset="0"/>
              </a:rPr>
              <a:t>Award</a:t>
            </a:r>
            <a:endParaRPr lang="en-US" dirty="0">
              <a:latin typeface="Calibri" pitchFamily="34" charset="0"/>
            </a:endParaRPr>
          </a:p>
        </p:txBody>
      </p:sp>
      <p:sp>
        <p:nvSpPr>
          <p:cNvPr id="20" name="Explosion 2 19"/>
          <p:cNvSpPr/>
          <p:nvPr/>
        </p:nvSpPr>
        <p:spPr>
          <a:xfrm rot="3685099">
            <a:off x="4839095" y="2113187"/>
            <a:ext cx="2588101" cy="3007307"/>
          </a:xfrm>
          <a:prstGeom prst="irregularSeal2">
            <a:avLst/>
          </a:prstGeom>
          <a:solidFill>
            <a:srgbClr val="FF0B17">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endParaRPr lang="en-US"/>
          </a:p>
        </p:txBody>
      </p:sp>
      <p:pic>
        <p:nvPicPr>
          <p:cNvPr id="23" name="Picture 22" descr="handshake-with-fingers-crossed-behind-back.jpg"/>
          <p:cNvPicPr>
            <a:picLocks noChangeAspect="1"/>
          </p:cNvPicPr>
          <p:nvPr/>
        </p:nvPicPr>
        <p:blipFill>
          <a:blip r:embed="rId3" cstate="screen"/>
          <a:stretch>
            <a:fillRect/>
          </a:stretch>
        </p:blipFill>
        <p:spPr>
          <a:xfrm rot="750335">
            <a:off x="7137704" y="4775395"/>
            <a:ext cx="3453214" cy="3453212"/>
          </a:xfrm>
          <a:prstGeom prst="rect">
            <a:avLst/>
          </a:prstGeom>
          <a:ln>
            <a:solidFill>
              <a:schemeClr val="tx1"/>
            </a:solid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a:ln>
            <a:noFill/>
          </a:ln>
        </p:spPr>
        <p:txBody>
          <a:bodyPr/>
          <a:lstStyle/>
          <a:p>
            <a:pPr>
              <a:defRPr/>
            </a:pPr>
            <a:fld id="{C1D77DCB-6984-4070-9E9D-DED4DA8B6ACD}" type="slidenum">
              <a:rPr lang="en-US" smtClean="0">
                <a:solidFill>
                  <a:sysClr val="windowText" lastClr="000000"/>
                </a:solidFill>
              </a:rPr>
              <a:pPr>
                <a:defRPr/>
              </a:pPr>
              <a:t>24</a:t>
            </a:fld>
            <a:endParaRPr lang="en-US"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2000"/>
                            </p:stCondLst>
                            <p:childTnLst>
                              <p:par>
                                <p:cTn id="27" presetID="35" presetClass="emph" presetSubtype="0" repeatCount="4000" fill="hold" grpId="1" nodeType="afterEffect">
                                  <p:stCondLst>
                                    <p:cond delay="0"/>
                                  </p:stCondLst>
                                  <p:childTnLst>
                                    <p:anim calcmode="discrete" valueType="str">
                                      <p:cBhvr>
                                        <p:cTn id="28" dur="500" fill="hold"/>
                                        <p:tgtEl>
                                          <p:spTgt spid="20"/>
                                        </p:tgtEl>
                                        <p:attrNameLst>
                                          <p:attrName>style.visibility</p:attrName>
                                        </p:attrNameLst>
                                      </p:cBhvr>
                                      <p:tavLst>
                                        <p:tav tm="0">
                                          <p:val>
                                            <p:strVal val="hidden"/>
                                          </p:val>
                                        </p:tav>
                                        <p:tav tm="50000">
                                          <p:val>
                                            <p:strVal val="visible"/>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83972">
                                            <p:txEl>
                                              <p:pRg st="0" end="0"/>
                                            </p:txEl>
                                          </p:spTgt>
                                        </p:tgtEl>
                                        <p:attrNameLst>
                                          <p:attrName>style.visibility</p:attrName>
                                        </p:attrNameLst>
                                      </p:cBhvr>
                                      <p:to>
                                        <p:strVal val="visible"/>
                                      </p:to>
                                    </p:set>
                                    <p:animEffect transition="in" filter="fade">
                                      <p:cBhvr>
                                        <p:cTn id="32" dur="500"/>
                                        <p:tgtEl>
                                          <p:spTgt spid="83972">
                                            <p:txEl>
                                              <p:pRg st="0" end="0"/>
                                            </p:txEl>
                                          </p:spTgt>
                                        </p:tgtEl>
                                      </p:cBhvr>
                                    </p:animEffect>
                                  </p:childTnLst>
                                </p:cTn>
                              </p:par>
                            </p:childTnLst>
                          </p:cTn>
                        </p:par>
                        <p:par>
                          <p:cTn id="33" fill="hold">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83972">
                                            <p:txEl>
                                              <p:pRg st="1" end="1"/>
                                            </p:txEl>
                                          </p:spTgt>
                                        </p:tgtEl>
                                        <p:attrNameLst>
                                          <p:attrName>style.visibility</p:attrName>
                                        </p:attrNameLst>
                                      </p:cBhvr>
                                      <p:to>
                                        <p:strVal val="visible"/>
                                      </p:to>
                                    </p:set>
                                    <p:animEffect transition="in" filter="fade">
                                      <p:cBhvr>
                                        <p:cTn id="36" dur="500"/>
                                        <p:tgtEl>
                                          <p:spTgt spid="83972">
                                            <p:txEl>
                                              <p:pRg st="1" end="1"/>
                                            </p:txEl>
                                          </p:spTgt>
                                        </p:tgtEl>
                                      </p:cBhvr>
                                    </p:animEffect>
                                  </p:childTnLst>
                                </p:cTn>
                              </p:par>
                            </p:childTnLst>
                          </p:cTn>
                        </p:par>
                        <p:par>
                          <p:cTn id="37" fill="hold">
                            <p:stCondLst>
                              <p:cond delay="5000"/>
                            </p:stCondLst>
                            <p:childTnLst>
                              <p:par>
                                <p:cTn id="38" presetID="10" presetClass="entr" presetSubtype="0" fill="hold" grpId="0" nodeType="afterEffect">
                                  <p:stCondLst>
                                    <p:cond delay="0"/>
                                  </p:stCondLst>
                                  <p:childTnLst>
                                    <p:set>
                                      <p:cBhvr>
                                        <p:cTn id="39" dur="1" fill="hold">
                                          <p:stCondLst>
                                            <p:cond delay="0"/>
                                          </p:stCondLst>
                                        </p:cTn>
                                        <p:tgtEl>
                                          <p:spTgt spid="83972">
                                            <p:txEl>
                                              <p:pRg st="2" end="2"/>
                                            </p:txEl>
                                          </p:spTgt>
                                        </p:tgtEl>
                                        <p:attrNameLst>
                                          <p:attrName>style.visibility</p:attrName>
                                        </p:attrNameLst>
                                      </p:cBhvr>
                                      <p:to>
                                        <p:strVal val="visible"/>
                                      </p:to>
                                    </p:set>
                                    <p:animEffect transition="in" filter="fade">
                                      <p:cBhvr>
                                        <p:cTn id="40" dur="500"/>
                                        <p:tgtEl>
                                          <p:spTgt spid="83972">
                                            <p:txEl>
                                              <p:pRg st="2" end="2"/>
                                            </p:txEl>
                                          </p:spTgt>
                                        </p:tgtEl>
                                      </p:cBhvr>
                                    </p:animEffect>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83972">
                                            <p:txEl>
                                              <p:pRg st="3" end="3"/>
                                            </p:txEl>
                                          </p:spTgt>
                                        </p:tgtEl>
                                        <p:attrNameLst>
                                          <p:attrName>style.visibility</p:attrName>
                                        </p:attrNameLst>
                                      </p:cBhvr>
                                      <p:to>
                                        <p:strVal val="visible"/>
                                      </p:to>
                                    </p:set>
                                    <p:animEffect transition="in" filter="fade">
                                      <p:cBhvr>
                                        <p:cTn id="44" dur="500"/>
                                        <p:tgtEl>
                                          <p:spTgt spid="839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83972" grpId="0" uiExpand="1" build="p"/>
      <p:bldP spid="15" grpId="0" animBg="1"/>
      <p:bldP spid="17" grpId="0"/>
      <p:bldP spid="20" grpId="0" animBg="1"/>
      <p:bldP spid="2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b="1" i="1" cap="none" dirty="0" smtClean="0">
                <a:solidFill>
                  <a:srgbClr val="FF0000"/>
                </a:solidFill>
                <a:latin typeface="Calibri" pitchFamily="34" charset="0"/>
              </a:rPr>
              <a:t>Conflict of Interest</a:t>
            </a:r>
            <a:r>
              <a:rPr lang="en-US" sz="5300" b="1" cap="none" dirty="0" smtClean="0">
                <a:solidFill>
                  <a:srgbClr val="FF0000"/>
                </a:solidFill>
                <a:latin typeface="Calibri" pitchFamily="34" charset="0"/>
              </a:rPr>
              <a:t> prosecuted…</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pic>
        <p:nvPicPr>
          <p:cNvPr id="389122" name="Picture 2" descr="Photo - ">
            <a:hlinkClick r:id="rId3"/>
          </p:cNvPr>
          <p:cNvPicPr>
            <a:picLocks noChangeAspect="1" noChangeArrowheads="1"/>
          </p:cNvPicPr>
          <p:nvPr/>
        </p:nvPicPr>
        <p:blipFill>
          <a:blip r:embed="rId4" cstate="screen"/>
          <a:srcRect/>
          <a:stretch>
            <a:fillRect/>
          </a:stretch>
        </p:blipFill>
        <p:spPr bwMode="auto">
          <a:xfrm rot="424869">
            <a:off x="7018432" y="4118042"/>
            <a:ext cx="4367281" cy="3970257"/>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570635" y="3581203"/>
            <a:ext cx="6449077" cy="5042260"/>
          </a:xfrm>
          <a:prstGeom prst="rect">
            <a:avLst/>
          </a:prstGeom>
        </p:spPr>
        <p:txBody>
          <a:bodyPr wrap="square" lIns="121737" tIns="60868" rIns="121737" bIns="60868">
            <a:spAutoFit/>
          </a:bodyPr>
          <a:lstStyle/>
          <a:p>
            <a:r>
              <a:rPr lang="en-US" dirty="0" smtClean="0">
                <a:latin typeface="Calibri" pitchFamily="34" charset="0"/>
              </a:rPr>
              <a:t>On Jan. 6, 2009 -- six days before Cannon was to interview at Gallup -- Cannon emailed the company, </a:t>
            </a:r>
            <a:r>
              <a:rPr lang="en-US" b="1" dirty="0" smtClean="0">
                <a:latin typeface="Calibri" pitchFamily="34" charset="0"/>
              </a:rPr>
              <a:t>"I got another 500k put on the contract. Cool huh?“</a:t>
            </a:r>
          </a:p>
          <a:p>
            <a:endParaRPr lang="en-US" b="1" dirty="0" smtClean="0">
              <a:latin typeface="Calibri" pitchFamily="34" charset="0"/>
            </a:endParaRPr>
          </a:p>
          <a:p>
            <a:r>
              <a:rPr lang="en-US" dirty="0" smtClean="0">
                <a:latin typeface="Calibri" pitchFamily="34" charset="0"/>
              </a:rPr>
              <a:t>Gallup sent Cannon a </a:t>
            </a:r>
            <a:r>
              <a:rPr lang="en-US" b="1" dirty="0" smtClean="0">
                <a:latin typeface="Calibri" pitchFamily="34" charset="0"/>
              </a:rPr>
              <a:t>job offer </a:t>
            </a:r>
            <a:r>
              <a:rPr lang="en-US" dirty="0" smtClean="0">
                <a:latin typeface="Calibri" pitchFamily="34" charset="0"/>
              </a:rPr>
              <a:t>the next month as a partner with the government division in D.C., with a </a:t>
            </a:r>
            <a:r>
              <a:rPr lang="en-US" b="1" dirty="0" smtClean="0">
                <a:latin typeface="Calibri" pitchFamily="34" charset="0"/>
              </a:rPr>
              <a:t>salary of $175,000</a:t>
            </a:r>
            <a:r>
              <a:rPr lang="en-US" dirty="0" smtClean="0">
                <a:latin typeface="Calibri" pitchFamily="34" charset="0"/>
              </a:rPr>
              <a:t>, prosecutors said.</a:t>
            </a:r>
            <a:endParaRPr lang="en-US" dirty="0">
              <a:latin typeface="Calibri" pitchFamily="34" charset="0"/>
            </a:endParaRPr>
          </a:p>
        </p:txBody>
      </p:sp>
      <p:pic>
        <p:nvPicPr>
          <p:cNvPr id="13" name="Picture 12" descr="FB logo Button.PNG"/>
          <p:cNvPicPr>
            <a:picLocks noChangeAspect="1"/>
          </p:cNvPicPr>
          <p:nvPr/>
        </p:nvPicPr>
        <p:blipFill>
          <a:blip r:embed="rId5" cstate="email">
            <a:clrChange>
              <a:clrFrom>
                <a:srgbClr val="FF00FF"/>
              </a:clrFrom>
              <a:clrTo>
                <a:srgbClr val="FF00FF">
                  <a:alpha val="0"/>
                </a:srgbClr>
              </a:clrTo>
            </a:clrChange>
            <a:extLst>
              <a:ext uri="{28A0092B-C50C-407E-A947-70E740481C1C}">
                <a14:useLocalDpi xmlns:a14="http://schemas.microsoft.com/office/drawing/2010/main"/>
              </a:ext>
            </a:extLst>
          </a:blip>
          <a:stretch>
            <a:fillRect/>
          </a:stretch>
        </p:blipFill>
        <p:spPr>
          <a:xfrm>
            <a:off x="10084277" y="2974135"/>
            <a:ext cx="1363056" cy="1615474"/>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737169" y="1973011"/>
            <a:ext cx="10865218" cy="1270764"/>
          </a:xfrm>
          <a:prstGeom prst="rect">
            <a:avLst/>
          </a:prstGeom>
        </p:spPr>
        <p:txBody>
          <a:bodyPr wrap="square" lIns="121737" tIns="60868" rIns="121737" bIns="60868">
            <a:spAutoFit/>
          </a:bodyPr>
          <a:lstStyle/>
          <a:p>
            <a:r>
              <a:rPr lang="en-US" sz="3700" u="sng" dirty="0" smtClean="0">
                <a:latin typeface="Arial" pitchFamily="34" charset="0"/>
              </a:rPr>
              <a:t>Defendant Sought Job From Company That Did Work for FEMA</a:t>
            </a:r>
            <a:r>
              <a:rPr lang="en-US" sz="3700" dirty="0" smtClean="0">
                <a:latin typeface="Arial" pitchFamily="34" charset="0"/>
              </a:rPr>
              <a:t> (January 2013)</a:t>
            </a:r>
          </a:p>
        </p:txBody>
      </p:sp>
      <p:sp>
        <p:nvSpPr>
          <p:cNvPr id="8" name="Slide Number Placeholder 7"/>
          <p:cNvSpPr>
            <a:spLocks noGrp="1"/>
          </p:cNvSpPr>
          <p:nvPr>
            <p:ph type="sldNum" sz="quarter" idx="12"/>
          </p:nvPr>
        </p:nvSpPr>
        <p:spPr>
          <a:ln>
            <a:noFill/>
          </a:ln>
        </p:spPr>
        <p:txBody>
          <a:bodyPr/>
          <a:lstStyle/>
          <a:p>
            <a:pPr>
              <a:defRPr/>
            </a:pPr>
            <a:fld id="{C1D77DCB-6984-4070-9E9D-DED4DA8B6ACD}" type="slidenum">
              <a:rPr lang="en-US" smtClean="0">
                <a:solidFill>
                  <a:sysClr val="windowText" lastClr="000000"/>
                </a:solidFill>
              </a:rPr>
              <a:pPr>
                <a:defRPr/>
              </a:pPr>
              <a:t>25</a:t>
            </a:fld>
            <a:endParaRPr lang="en-US"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89122"/>
                                        </p:tgtEl>
                                        <p:attrNameLst>
                                          <p:attrName>style.visibility</p:attrName>
                                        </p:attrNameLst>
                                      </p:cBhvr>
                                      <p:to>
                                        <p:strVal val="visible"/>
                                      </p:to>
                                    </p:set>
                                    <p:animEffect transition="in" filter="fade">
                                      <p:cBhvr>
                                        <p:cTn id="19" dur="500"/>
                                        <p:tgtEl>
                                          <p:spTgt spid="38912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10" grpId="0" uiExpand="1" build="allAtOnce"/>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cap="none" dirty="0" smtClean="0">
                <a:latin typeface="Calibri" pitchFamily="34" charset="0"/>
              </a:rPr>
              <a:t>…and the rest of the fraud </a:t>
            </a:r>
            <a:r>
              <a:rPr lang="en-US" sz="5300" b="1" cap="none" dirty="0" smtClean="0">
                <a:latin typeface="Calibri" pitchFamily="34" charset="0"/>
              </a:rPr>
              <a:t>therein</a:t>
            </a:r>
            <a:r>
              <a:rPr lang="en-US" sz="5300" cap="none" dirty="0" smtClean="0">
                <a:latin typeface="Calibri" pitchFamily="34" charset="0"/>
              </a:rPr>
              <a:t>!</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2" name="Group 7"/>
          <p:cNvGrpSpPr/>
          <p:nvPr/>
        </p:nvGrpSpPr>
        <p:grpSpPr>
          <a:xfrm>
            <a:off x="629532" y="2208452"/>
            <a:ext cx="11110613" cy="1222876"/>
            <a:chOff x="616181" y="2910872"/>
            <a:chExt cx="8341649" cy="918113"/>
          </a:xfrm>
        </p:grpSpPr>
        <p:sp>
          <p:nvSpPr>
            <p:cNvPr id="9" name="Pentagon 8"/>
            <p:cNvSpPr/>
            <p:nvPr/>
          </p:nvSpPr>
          <p:spPr>
            <a:xfrm>
              <a:off x="616181" y="2910872"/>
              <a:ext cx="1371600" cy="914400"/>
            </a:xfrm>
            <a:prstGeom prst="homePlat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t>Need</a:t>
              </a:r>
              <a:endParaRPr lang="en-US" b="1" dirty="0" smtClean="0"/>
            </a:p>
          </p:txBody>
        </p:sp>
        <p:sp>
          <p:nvSpPr>
            <p:cNvPr id="10" name="Chevron 9"/>
            <p:cNvSpPr/>
            <p:nvPr/>
          </p:nvSpPr>
          <p:spPr>
            <a:xfrm>
              <a:off x="1620373" y="2911260"/>
              <a:ext cx="1908495" cy="914400"/>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Analyze/ Select</a:t>
              </a:r>
            </a:p>
          </p:txBody>
        </p:sp>
        <p:sp>
          <p:nvSpPr>
            <p:cNvPr id="11" name="Chevron 10"/>
            <p:cNvSpPr/>
            <p:nvPr/>
          </p:nvSpPr>
          <p:spPr>
            <a:xfrm>
              <a:off x="3166557" y="2911475"/>
              <a:ext cx="1828800" cy="91440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Obtain</a:t>
              </a:r>
            </a:p>
          </p:txBody>
        </p:sp>
        <p:sp>
          <p:nvSpPr>
            <p:cNvPr id="12" name="Chevron 11"/>
            <p:cNvSpPr/>
            <p:nvPr/>
          </p:nvSpPr>
          <p:spPr>
            <a:xfrm>
              <a:off x="4660150" y="2914585"/>
              <a:ext cx="4297680" cy="9144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6600"/>
                  </a:solidFill>
                </a:rPr>
                <a:t>Produce / Deploy / Support</a:t>
              </a:r>
            </a:p>
          </p:txBody>
        </p:sp>
      </p:grpSp>
      <p:sp>
        <p:nvSpPr>
          <p:cNvPr id="14" name="Explosion 2 13"/>
          <p:cNvSpPr/>
          <p:nvPr/>
        </p:nvSpPr>
        <p:spPr>
          <a:xfrm rot="3685099">
            <a:off x="7612710" y="1307956"/>
            <a:ext cx="2588101" cy="3007307"/>
          </a:xfrm>
          <a:prstGeom prst="irregularSeal2">
            <a:avLst/>
          </a:prstGeom>
          <a:solidFill>
            <a:srgbClr val="FF0B17">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endParaRPr lang="en-US"/>
          </a:p>
        </p:txBody>
      </p:sp>
      <p:sp>
        <p:nvSpPr>
          <p:cNvPr id="15" name="Rectangle 3"/>
          <p:cNvSpPr txBox="1">
            <a:spLocks noChangeArrowheads="1"/>
          </p:cNvSpPr>
          <p:nvPr/>
        </p:nvSpPr>
        <p:spPr bwMode="auto">
          <a:xfrm>
            <a:off x="573445" y="4034394"/>
            <a:ext cx="5640962" cy="4823088"/>
          </a:xfrm>
          <a:prstGeom prst="rect">
            <a:avLst/>
          </a:prstGeom>
          <a:noFill/>
          <a:ln w="9525">
            <a:noFill/>
            <a:miter lim="800000"/>
            <a:headEnd/>
            <a:tailEnd/>
          </a:ln>
        </p:spPr>
        <p:txBody>
          <a:bodyPr vert="horz" wrap="square" lIns="121737" tIns="60868" rIns="121737" bIns="60868" numCol="1" anchor="t" anchorCtr="0" compatLnSpc="1">
            <a:prstTxWarp prst="textNoShape">
              <a:avLst/>
            </a:prstTxWarp>
          </a:bodyPr>
          <a:lstStyle/>
          <a:p>
            <a:pPr marL="456513" indent="-456513" eaLnBrk="1" hangingPunct="1">
              <a:lnSpc>
                <a:spcPct val="90000"/>
              </a:lnSpc>
              <a:spcBef>
                <a:spcPts val="1066"/>
              </a:spcBef>
              <a:buFont typeface="Arial" pitchFamily="34" charset="0"/>
              <a:buChar char="•"/>
              <a:defRPr/>
            </a:pPr>
            <a:r>
              <a:rPr lang="en-US" dirty="0" smtClean="0">
                <a:latin typeface="Calibri" pitchFamily="34" charset="0"/>
              </a:rPr>
              <a:t>Cost Mischarging</a:t>
            </a:r>
          </a:p>
          <a:p>
            <a:pPr marL="456513" indent="-456513" eaLnBrk="1" hangingPunct="1">
              <a:lnSpc>
                <a:spcPct val="90000"/>
              </a:lnSpc>
              <a:spcBef>
                <a:spcPts val="1066"/>
              </a:spcBef>
              <a:buFont typeface="Arial" pitchFamily="34" charset="0"/>
              <a:buChar char="•"/>
              <a:defRPr/>
            </a:pPr>
            <a:r>
              <a:rPr lang="en-US" dirty="0" smtClean="0">
                <a:latin typeface="Calibri" pitchFamily="34" charset="0"/>
              </a:rPr>
              <a:t>Co-mingling of Contracts</a:t>
            </a:r>
          </a:p>
          <a:p>
            <a:pPr marL="456513" indent="-456513" eaLnBrk="1" hangingPunct="1">
              <a:lnSpc>
                <a:spcPct val="90000"/>
              </a:lnSpc>
              <a:spcBef>
                <a:spcPts val="1066"/>
              </a:spcBef>
              <a:buFont typeface="Arial" pitchFamily="34" charset="0"/>
              <a:buChar char="•"/>
              <a:defRPr/>
            </a:pPr>
            <a:r>
              <a:rPr lang="en-US" dirty="0" smtClean="0">
                <a:latin typeface="Calibri" pitchFamily="34" charset="0"/>
              </a:rPr>
              <a:t>Failure to Meet Contract Specifications</a:t>
            </a:r>
          </a:p>
          <a:p>
            <a:pPr marL="456513" indent="-456513" eaLnBrk="1" hangingPunct="1">
              <a:lnSpc>
                <a:spcPct val="90000"/>
              </a:lnSpc>
              <a:spcBef>
                <a:spcPts val="1066"/>
              </a:spcBef>
              <a:buFont typeface="Arial" pitchFamily="34" charset="0"/>
              <a:buChar char="•"/>
              <a:defRPr/>
            </a:pPr>
            <a:r>
              <a:rPr lang="en-US" dirty="0" smtClean="0">
                <a:latin typeface="Calibri" pitchFamily="34" charset="0"/>
              </a:rPr>
              <a:t>Product Substitution</a:t>
            </a:r>
          </a:p>
          <a:p>
            <a:pPr marL="456513" indent="-456513" eaLnBrk="1" hangingPunct="1">
              <a:lnSpc>
                <a:spcPct val="90000"/>
              </a:lnSpc>
              <a:spcBef>
                <a:spcPts val="1066"/>
              </a:spcBef>
              <a:buFont typeface="Arial" pitchFamily="34" charset="0"/>
              <a:buChar char="•"/>
              <a:defRPr/>
            </a:pPr>
            <a:r>
              <a:rPr lang="en-US" dirty="0" smtClean="0">
                <a:latin typeface="Calibri" pitchFamily="34" charset="0"/>
              </a:rPr>
              <a:t>Purchase for Personal Use</a:t>
            </a:r>
          </a:p>
          <a:p>
            <a:pPr marL="456513" indent="-456513" eaLnBrk="1" hangingPunct="1">
              <a:lnSpc>
                <a:spcPct val="90000"/>
              </a:lnSpc>
              <a:spcBef>
                <a:spcPts val="1066"/>
              </a:spcBef>
              <a:buFont typeface="Arial" pitchFamily="34" charset="0"/>
              <a:buChar char="•"/>
              <a:defRPr/>
            </a:pPr>
            <a:r>
              <a:rPr lang="en-US" dirty="0" smtClean="0">
                <a:latin typeface="Calibri" pitchFamily="34" charset="0"/>
              </a:rPr>
              <a:t>Phantom Vendor</a:t>
            </a:r>
          </a:p>
          <a:p>
            <a:pPr marL="456513" indent="-456513" eaLnBrk="1" hangingPunct="1">
              <a:lnSpc>
                <a:spcPct val="90000"/>
              </a:lnSpc>
              <a:spcBef>
                <a:spcPts val="1066"/>
              </a:spcBef>
              <a:buFont typeface="Arial" pitchFamily="34" charset="0"/>
              <a:buChar char="•"/>
              <a:defRPr/>
            </a:pPr>
            <a:r>
              <a:rPr lang="en-US" dirty="0" smtClean="0">
                <a:latin typeface="Calibri" pitchFamily="34" charset="0"/>
              </a:rPr>
              <a:t>False Statements &amp; Claims</a:t>
            </a:r>
          </a:p>
          <a:p>
            <a:pPr marL="456513" indent="-456513" defTabSz="1217369" eaLnBrk="1" hangingPunct="1">
              <a:lnSpc>
                <a:spcPct val="90000"/>
              </a:lnSpc>
              <a:spcBef>
                <a:spcPts val="1066"/>
              </a:spcBef>
              <a:buFont typeface="Arial" pitchFamily="34" charset="0"/>
              <a:buChar char="•"/>
              <a:defRPr/>
            </a:pPr>
            <a:endParaRPr lang="en-US" b="1" dirty="0" smtClean="0">
              <a:latin typeface="+mn-lt"/>
            </a:endParaRPr>
          </a:p>
        </p:txBody>
      </p:sp>
      <p:pic>
        <p:nvPicPr>
          <p:cNvPr id="18" name="Picture 17" descr="A-12 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29213">
            <a:off x="5839790" y="5036102"/>
            <a:ext cx="5779905" cy="2691268"/>
          </a:xfrm>
          <a:prstGeom prst="rect">
            <a:avLst/>
          </a:prstGeom>
          <a:ln>
            <a:noFill/>
          </a:ln>
          <a:effectLst>
            <a:outerShdw blurRad="292100" dist="139700" dir="2700000" algn="tl" rotWithShape="0">
              <a:srgbClr val="333333">
                <a:alpha val="65000"/>
              </a:srgbClr>
            </a:outerShdw>
          </a:effectLst>
        </p:spPr>
      </p:pic>
      <p:sp>
        <p:nvSpPr>
          <p:cNvPr id="13" name="Slide Number Placeholder 12"/>
          <p:cNvSpPr>
            <a:spLocks noGrp="1"/>
          </p:cNvSpPr>
          <p:nvPr>
            <p:ph type="sldNum" sz="quarter" idx="12"/>
          </p:nvPr>
        </p:nvSpPr>
        <p:spPr>
          <a:ln>
            <a:noFill/>
          </a:ln>
        </p:spPr>
        <p:txBody>
          <a:bodyPr/>
          <a:lstStyle/>
          <a:p>
            <a:pPr>
              <a:defRPr/>
            </a:pPr>
            <a:fld id="{C1D77DCB-6984-4070-9E9D-DED4DA8B6ACD}" type="slidenum">
              <a:rPr lang="en-US" smtClean="0">
                <a:solidFill>
                  <a:sysClr val="windowText" lastClr="000000"/>
                </a:solidFill>
              </a:rPr>
              <a:pPr>
                <a:defRPr/>
              </a:pPr>
              <a:t>26</a:t>
            </a:fld>
            <a:endParaRPr lang="en-US"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35" presetClass="emph" presetSubtype="0" repeatCount="4000" fill="hold" grpId="1" nodeType="afterEffect">
                                  <p:stCondLst>
                                    <p:cond delay="0"/>
                                  </p:stCondLst>
                                  <p:childTnLst>
                                    <p:anim calcmode="discrete" valueType="str">
                                      <p:cBhvr>
                                        <p:cTn id="22" dur="500" fill="hold"/>
                                        <p:tgtEl>
                                          <p:spTgt spid="14"/>
                                        </p:tgtEl>
                                        <p:attrNameLst>
                                          <p:attrName>style.visibility</p:attrName>
                                        </p:attrNameLst>
                                      </p:cBhvr>
                                      <p:tavLst>
                                        <p:tav tm="0">
                                          <p:val>
                                            <p:strVal val="hidden"/>
                                          </p:val>
                                        </p:tav>
                                        <p:tav tm="50000">
                                          <p:val>
                                            <p:strVal val="visible"/>
                                          </p:val>
                                        </p:tav>
                                      </p:tavLst>
                                    </p:anim>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500"/>
                                        <p:tgtEl>
                                          <p:spTgt spid="15">
                                            <p:txEl>
                                              <p:pRg st="0" end="0"/>
                                            </p:txEl>
                                          </p:spTgt>
                                        </p:tgtEl>
                                      </p:cBhvr>
                                    </p:animEffect>
                                  </p:childTnLst>
                                </p:cTn>
                              </p:par>
                            </p:childTnLst>
                          </p:cTn>
                        </p:par>
                        <p:par>
                          <p:cTn id="27" fill="hold">
                            <p:stCondLst>
                              <p:cond delay="4500"/>
                            </p:stCondLst>
                            <p:childTnLst>
                              <p:par>
                                <p:cTn id="28" presetID="10" presetClass="entr" presetSubtype="0" fill="hold" nodeType="afterEffect">
                                  <p:stCondLst>
                                    <p:cond delay="0"/>
                                  </p:stCondLst>
                                  <p:childTnLst>
                                    <p:set>
                                      <p:cBhvr>
                                        <p:cTn id="29" dur="1" fill="hold">
                                          <p:stCondLst>
                                            <p:cond delay="0"/>
                                          </p:stCondLst>
                                        </p:cTn>
                                        <p:tgtEl>
                                          <p:spTgt spid="15">
                                            <p:txEl>
                                              <p:pRg st="1" end="1"/>
                                            </p:txEl>
                                          </p:spTgt>
                                        </p:tgtEl>
                                        <p:attrNameLst>
                                          <p:attrName>style.visibility</p:attrName>
                                        </p:attrNameLst>
                                      </p:cBhvr>
                                      <p:to>
                                        <p:strVal val="visible"/>
                                      </p:to>
                                    </p:set>
                                    <p:animEffect transition="in" filter="fade">
                                      <p:cBhvr>
                                        <p:cTn id="30" dur="500"/>
                                        <p:tgtEl>
                                          <p:spTgt spid="15">
                                            <p:txEl>
                                              <p:pRg st="1" end="1"/>
                                            </p:txEl>
                                          </p:spTgt>
                                        </p:tgtEl>
                                      </p:cBhvr>
                                    </p:animEffect>
                                  </p:childTnLst>
                                </p:cTn>
                              </p:par>
                            </p:childTnLst>
                          </p:cTn>
                        </p:par>
                        <p:par>
                          <p:cTn id="31" fill="hold">
                            <p:stCondLst>
                              <p:cond delay="5000"/>
                            </p:stCondLst>
                            <p:childTnLst>
                              <p:par>
                                <p:cTn id="32" presetID="10" presetClass="entr" presetSubtype="0" fill="hold" nodeType="afterEffect">
                                  <p:stCondLst>
                                    <p:cond delay="0"/>
                                  </p:stCondLst>
                                  <p:childTnLst>
                                    <p:set>
                                      <p:cBhvr>
                                        <p:cTn id="33" dur="1" fill="hold">
                                          <p:stCondLst>
                                            <p:cond delay="0"/>
                                          </p:stCondLst>
                                        </p:cTn>
                                        <p:tgtEl>
                                          <p:spTgt spid="15">
                                            <p:txEl>
                                              <p:pRg st="2" end="2"/>
                                            </p:txEl>
                                          </p:spTgt>
                                        </p:tgtEl>
                                        <p:attrNameLst>
                                          <p:attrName>style.visibility</p:attrName>
                                        </p:attrNameLst>
                                      </p:cBhvr>
                                      <p:to>
                                        <p:strVal val="visible"/>
                                      </p:to>
                                    </p:set>
                                    <p:animEffect transition="in" filter="fade">
                                      <p:cBhvr>
                                        <p:cTn id="34" dur="500"/>
                                        <p:tgtEl>
                                          <p:spTgt spid="15">
                                            <p:txEl>
                                              <p:pRg st="2" end="2"/>
                                            </p:txEl>
                                          </p:spTgt>
                                        </p:tgtEl>
                                      </p:cBhvr>
                                    </p:animEffect>
                                  </p:childTnLst>
                                </p:cTn>
                              </p:par>
                            </p:childTnLst>
                          </p:cTn>
                        </p:par>
                        <p:par>
                          <p:cTn id="35" fill="hold">
                            <p:stCondLst>
                              <p:cond delay="5500"/>
                            </p:stCondLst>
                            <p:childTnLst>
                              <p:par>
                                <p:cTn id="36" presetID="10" presetClass="entr" presetSubtype="0" fill="hold" nodeType="afterEffect">
                                  <p:stCondLst>
                                    <p:cond delay="0"/>
                                  </p:stCondLst>
                                  <p:childTnLst>
                                    <p:set>
                                      <p:cBhvr>
                                        <p:cTn id="37" dur="1" fill="hold">
                                          <p:stCondLst>
                                            <p:cond delay="0"/>
                                          </p:stCondLst>
                                        </p:cTn>
                                        <p:tgtEl>
                                          <p:spTgt spid="15">
                                            <p:txEl>
                                              <p:pRg st="3" end="3"/>
                                            </p:txEl>
                                          </p:spTgt>
                                        </p:tgtEl>
                                        <p:attrNameLst>
                                          <p:attrName>style.visibility</p:attrName>
                                        </p:attrNameLst>
                                      </p:cBhvr>
                                      <p:to>
                                        <p:strVal val="visible"/>
                                      </p:to>
                                    </p:set>
                                    <p:animEffect transition="in" filter="fade">
                                      <p:cBhvr>
                                        <p:cTn id="38" dur="500"/>
                                        <p:tgtEl>
                                          <p:spTgt spid="15">
                                            <p:txEl>
                                              <p:pRg st="3" end="3"/>
                                            </p:txEl>
                                          </p:spTgt>
                                        </p:tgtEl>
                                      </p:cBhvr>
                                    </p:animEffect>
                                  </p:childTnLst>
                                </p:cTn>
                              </p:par>
                            </p:childTnLst>
                          </p:cTn>
                        </p:par>
                        <p:par>
                          <p:cTn id="39" fill="hold">
                            <p:stCondLst>
                              <p:cond delay="6000"/>
                            </p:stCondLst>
                            <p:childTnLst>
                              <p:par>
                                <p:cTn id="40" presetID="10" presetClass="entr" presetSubtype="0" fill="hold" nodeType="afterEffect">
                                  <p:stCondLst>
                                    <p:cond delay="0"/>
                                  </p:stCondLst>
                                  <p:childTnLst>
                                    <p:set>
                                      <p:cBhvr>
                                        <p:cTn id="41" dur="1" fill="hold">
                                          <p:stCondLst>
                                            <p:cond delay="0"/>
                                          </p:stCondLst>
                                        </p:cTn>
                                        <p:tgtEl>
                                          <p:spTgt spid="15">
                                            <p:txEl>
                                              <p:pRg st="4" end="4"/>
                                            </p:txEl>
                                          </p:spTgt>
                                        </p:tgtEl>
                                        <p:attrNameLst>
                                          <p:attrName>style.visibility</p:attrName>
                                        </p:attrNameLst>
                                      </p:cBhvr>
                                      <p:to>
                                        <p:strVal val="visible"/>
                                      </p:to>
                                    </p:set>
                                    <p:animEffect transition="in" filter="fade">
                                      <p:cBhvr>
                                        <p:cTn id="42" dur="500"/>
                                        <p:tgtEl>
                                          <p:spTgt spid="15">
                                            <p:txEl>
                                              <p:pRg st="4" end="4"/>
                                            </p:txEl>
                                          </p:spTgt>
                                        </p:tgtEl>
                                      </p:cBhvr>
                                    </p:animEffect>
                                  </p:childTnLst>
                                </p:cTn>
                              </p:par>
                            </p:childTnLst>
                          </p:cTn>
                        </p:par>
                        <p:par>
                          <p:cTn id="43" fill="hold">
                            <p:stCondLst>
                              <p:cond delay="6500"/>
                            </p:stCondLst>
                            <p:childTnLst>
                              <p:par>
                                <p:cTn id="44" presetID="10" presetClass="entr" presetSubtype="0" fill="hold" nodeType="afterEffect">
                                  <p:stCondLst>
                                    <p:cond delay="0"/>
                                  </p:stCondLst>
                                  <p:childTnLst>
                                    <p:set>
                                      <p:cBhvr>
                                        <p:cTn id="45" dur="1" fill="hold">
                                          <p:stCondLst>
                                            <p:cond delay="0"/>
                                          </p:stCondLst>
                                        </p:cTn>
                                        <p:tgtEl>
                                          <p:spTgt spid="15">
                                            <p:txEl>
                                              <p:pRg st="5" end="5"/>
                                            </p:txEl>
                                          </p:spTgt>
                                        </p:tgtEl>
                                        <p:attrNameLst>
                                          <p:attrName>style.visibility</p:attrName>
                                        </p:attrNameLst>
                                      </p:cBhvr>
                                      <p:to>
                                        <p:strVal val="visible"/>
                                      </p:to>
                                    </p:set>
                                    <p:animEffect transition="in" filter="fade">
                                      <p:cBhvr>
                                        <p:cTn id="46" dur="500"/>
                                        <p:tgtEl>
                                          <p:spTgt spid="15">
                                            <p:txEl>
                                              <p:pRg st="5" end="5"/>
                                            </p:txEl>
                                          </p:spTgt>
                                        </p:tgtEl>
                                      </p:cBhvr>
                                    </p:animEffect>
                                  </p:childTnLst>
                                </p:cTn>
                              </p:par>
                            </p:childTnLst>
                          </p:cTn>
                        </p:par>
                        <p:par>
                          <p:cTn id="47" fill="hold">
                            <p:stCondLst>
                              <p:cond delay="7000"/>
                            </p:stCondLst>
                            <p:childTnLst>
                              <p:par>
                                <p:cTn id="48" presetID="10" presetClass="entr" presetSubtype="0" fill="hold" nodeType="afterEffect">
                                  <p:stCondLst>
                                    <p:cond delay="0"/>
                                  </p:stCondLst>
                                  <p:childTnLst>
                                    <p:set>
                                      <p:cBhvr>
                                        <p:cTn id="49" dur="1" fill="hold">
                                          <p:stCondLst>
                                            <p:cond delay="0"/>
                                          </p:stCondLst>
                                        </p:cTn>
                                        <p:tgtEl>
                                          <p:spTgt spid="15">
                                            <p:txEl>
                                              <p:pRg st="6" end="6"/>
                                            </p:txEl>
                                          </p:spTgt>
                                        </p:tgtEl>
                                        <p:attrNameLst>
                                          <p:attrName>style.visibility</p:attrName>
                                        </p:attrNameLst>
                                      </p:cBhvr>
                                      <p:to>
                                        <p:strVal val="visible"/>
                                      </p:to>
                                    </p:set>
                                    <p:animEffect transition="in" filter="fade">
                                      <p:cBhvr>
                                        <p:cTn id="50" dur="500"/>
                                        <p:tgtEl>
                                          <p:spTgt spid="15">
                                            <p:txEl>
                                              <p:pRg st="6" end="6"/>
                                            </p:txEl>
                                          </p:spTgt>
                                        </p:tgtEl>
                                      </p:cBhvr>
                                    </p:animEffect>
                                  </p:childTnLst>
                                </p:cTn>
                              </p:par>
                            </p:childTnLst>
                          </p:cTn>
                        </p:par>
                        <p:par>
                          <p:cTn id="51" fill="hold">
                            <p:stCondLst>
                              <p:cond delay="7500"/>
                            </p:stCondLst>
                            <p:childTnLst>
                              <p:par>
                                <p:cTn id="52" presetID="35" presetClass="emph" presetSubtype="0" repeatCount="5000" fill="hold" nodeType="afterEffect">
                                  <p:stCondLst>
                                    <p:cond delay="0"/>
                                  </p:stCondLst>
                                  <p:childTnLst>
                                    <p:anim calcmode="discrete" valueType="str">
                                      <p:cBhvr>
                                        <p:cTn id="53" dur="500" fill="hold"/>
                                        <p:tgtEl>
                                          <p:spTgt spid="15">
                                            <p:txEl>
                                              <p:pRg st="6" end="6"/>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14" grpId="0" animBg="1"/>
      <p:bldP spid="1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attle-lantern-01.jpg"/>
          <p:cNvPicPr>
            <a:picLocks noChangeAspect="1"/>
          </p:cNvPicPr>
          <p:nvPr/>
        </p:nvPicPr>
        <p:blipFill>
          <a:blip r:embed="rId3" cstate="screen"/>
          <a:stretch>
            <a:fillRect/>
          </a:stretch>
        </p:blipFill>
        <p:spPr>
          <a:xfrm rot="21285671">
            <a:off x="5453539" y="4059385"/>
            <a:ext cx="5982568" cy="4061868"/>
          </a:xfrm>
          <a:prstGeom prst="rect">
            <a:avLst/>
          </a:prstGeom>
          <a:ln>
            <a:noFill/>
          </a:ln>
          <a:effectLst>
            <a:outerShdw blurRad="292100" dist="139700" dir="2700000" algn="tl" rotWithShape="0">
              <a:srgbClr val="333333">
                <a:alpha val="65000"/>
              </a:srgbClr>
            </a:outerShdw>
          </a:effectLst>
        </p:spPr>
      </p:pic>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b="1" i="1" cap="none" dirty="0" smtClean="0">
                <a:solidFill>
                  <a:srgbClr val="FF0000"/>
                </a:solidFill>
                <a:latin typeface="Calibri" pitchFamily="34" charset="0"/>
              </a:rPr>
              <a:t>Product Substitution </a:t>
            </a:r>
            <a:r>
              <a:rPr lang="en-US" sz="5300" b="1" cap="none" dirty="0" smtClean="0">
                <a:solidFill>
                  <a:srgbClr val="FF0000"/>
                </a:solidFill>
                <a:latin typeface="Calibri" pitchFamily="34" charset="0"/>
              </a:rPr>
              <a:t>prosecuted…</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8583" y="3151317"/>
            <a:ext cx="4411714" cy="5709069"/>
          </a:xfrm>
          <a:prstGeom prst="rect">
            <a:avLst/>
          </a:prstGeom>
        </p:spPr>
        <p:txBody>
          <a:bodyPr wrap="square" lIns="121737" tIns="60868" rIns="121737" bIns="60868">
            <a:spAutoFit/>
          </a:bodyPr>
          <a:lstStyle/>
          <a:p>
            <a:r>
              <a:rPr lang="en-US" sz="2700" i="1" dirty="0" err="1" smtClean="0">
                <a:latin typeface="Calibri" pitchFamily="34" charset="0"/>
              </a:rPr>
              <a:t>Powerline</a:t>
            </a:r>
            <a:r>
              <a:rPr lang="en-US" sz="2700" dirty="0" smtClean="0">
                <a:latin typeface="Calibri" pitchFamily="34" charset="0"/>
              </a:rPr>
              <a:t> sold more than 80,000 counterfeit batteries and battery assemblies. </a:t>
            </a:r>
          </a:p>
          <a:p>
            <a:endParaRPr lang="en-US" sz="800" dirty="0" smtClean="0">
              <a:latin typeface="Calibri" pitchFamily="34" charset="0"/>
            </a:endParaRPr>
          </a:p>
          <a:p>
            <a:r>
              <a:rPr lang="en-US" sz="2700" dirty="0" smtClean="0">
                <a:latin typeface="Calibri" pitchFamily="34" charset="0"/>
              </a:rPr>
              <a:t>They disguised the bogus nature of the batteries by affixing counterfeit labels that falsely identified the batteries as originating from approved manufacturers. </a:t>
            </a:r>
            <a:r>
              <a:rPr lang="en-US" sz="2700" i="1" dirty="0" err="1" smtClean="0">
                <a:latin typeface="Calibri" pitchFamily="34" charset="0"/>
              </a:rPr>
              <a:t>Powerline</a:t>
            </a:r>
            <a:r>
              <a:rPr lang="en-US" sz="2700" dirty="0" smtClean="0">
                <a:latin typeface="Calibri" pitchFamily="34" charset="0"/>
              </a:rPr>
              <a:t> employees also used chemicals to remove "Made in China" markings from the knock-off batteries.</a:t>
            </a:r>
            <a:endParaRPr lang="en-US" sz="2700" dirty="0">
              <a:latin typeface="Calibri" pitchFamily="34" charset="0"/>
            </a:endParaRPr>
          </a:p>
        </p:txBody>
      </p:sp>
      <p:sp>
        <p:nvSpPr>
          <p:cNvPr id="14" name="Rectangle 13"/>
          <p:cNvSpPr/>
          <p:nvPr/>
        </p:nvSpPr>
        <p:spPr>
          <a:xfrm>
            <a:off x="657046" y="1844810"/>
            <a:ext cx="10865218" cy="1106823"/>
          </a:xfrm>
          <a:prstGeom prst="rect">
            <a:avLst/>
          </a:prstGeom>
        </p:spPr>
        <p:txBody>
          <a:bodyPr wrap="square" lIns="121737" tIns="60868" rIns="121737" bIns="60868">
            <a:spAutoFit/>
          </a:bodyPr>
          <a:lstStyle/>
          <a:p>
            <a:r>
              <a:rPr lang="en-US" u="sng" dirty="0" smtClean="0">
                <a:latin typeface="Arial" pitchFamily="34" charset="0"/>
              </a:rPr>
              <a:t>Man convicted of selling Navy knock-off batteries used on subs and aircraft carriers (April 17, 2014)</a:t>
            </a:r>
          </a:p>
        </p:txBody>
      </p:sp>
      <p:pic>
        <p:nvPicPr>
          <p:cNvPr id="13" name="Picture 12" descr="FB logo Button.PNG"/>
          <p:cNvPicPr>
            <a:picLocks noChangeAspect="1"/>
          </p:cNvPicPr>
          <p:nvPr/>
        </p:nvPicPr>
        <p:blipFill>
          <a:blip r:embed="rId4" cstate="email">
            <a:clrChange>
              <a:clrFrom>
                <a:srgbClr val="FF00FF"/>
              </a:clrFrom>
              <a:clrTo>
                <a:srgbClr val="FF00FF">
                  <a:alpha val="0"/>
                </a:srgbClr>
              </a:clrTo>
            </a:clrChange>
            <a:extLst>
              <a:ext uri="{28A0092B-C50C-407E-A947-70E740481C1C}">
                <a14:useLocalDpi xmlns:a14="http://schemas.microsoft.com/office/drawing/2010/main"/>
              </a:ext>
            </a:extLst>
          </a:blip>
          <a:stretch>
            <a:fillRect/>
          </a:stretch>
        </p:blipFill>
        <p:spPr>
          <a:xfrm>
            <a:off x="8738143" y="2663972"/>
            <a:ext cx="1363056" cy="1615474"/>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a:ln>
            <a:noFill/>
          </a:ln>
        </p:spPr>
        <p:txBody>
          <a:bodyPr/>
          <a:lstStyle/>
          <a:p>
            <a:pPr>
              <a:defRPr/>
            </a:pPr>
            <a:fld id="{C1D77DCB-6984-4070-9E9D-DED4DA8B6ACD}" type="slidenum">
              <a:rPr lang="en-US" smtClean="0">
                <a:solidFill>
                  <a:sysClr val="windowText" lastClr="000000"/>
                </a:solidFill>
              </a:rPr>
              <a:pPr>
                <a:defRPr/>
              </a:pPr>
              <a:t>27</a:t>
            </a:fld>
            <a:endParaRPr lang="en-US">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cap="none" dirty="0" smtClean="0">
                <a:latin typeface="Calibri" pitchFamily="34" charset="0"/>
              </a:rPr>
              <a:t>Most Common Schemes / Illegal Acts…</a:t>
            </a:r>
          </a:p>
        </p:txBody>
      </p:sp>
      <p:sp>
        <p:nvSpPr>
          <p:cNvPr id="83972" name="Rectangle 3"/>
          <p:cNvSpPr>
            <a:spLocks noGrp="1" noChangeArrowheads="1"/>
          </p:cNvSpPr>
          <p:nvPr>
            <p:ph type="body" sz="half" idx="1"/>
          </p:nvPr>
        </p:nvSpPr>
        <p:spPr>
          <a:xfrm>
            <a:off x="395829" y="3910871"/>
            <a:ext cx="5640962" cy="4508740"/>
          </a:xfrm>
        </p:spPr>
        <p:txBody>
          <a:bodyPr/>
          <a:lstStyle/>
          <a:p>
            <a:pPr eaLnBrk="1" hangingPunct="1">
              <a:lnSpc>
                <a:spcPct val="90000"/>
              </a:lnSpc>
            </a:pPr>
            <a:r>
              <a:rPr lang="en-US" sz="2800" b="0" dirty="0" smtClean="0">
                <a:latin typeface="Calibri" pitchFamily="34" charset="0"/>
              </a:rPr>
              <a:t>Rigged Specifications</a:t>
            </a:r>
          </a:p>
          <a:p>
            <a:pPr eaLnBrk="1" hangingPunct="1">
              <a:lnSpc>
                <a:spcPct val="90000"/>
              </a:lnSpc>
            </a:pPr>
            <a:r>
              <a:rPr lang="en-US" sz="2800" b="0" dirty="0" smtClean="0">
                <a:latin typeface="Calibri" pitchFamily="34" charset="0"/>
              </a:rPr>
              <a:t>Collusive Bidding</a:t>
            </a:r>
          </a:p>
          <a:p>
            <a:pPr eaLnBrk="1" hangingPunct="1">
              <a:lnSpc>
                <a:spcPct val="90000"/>
              </a:lnSpc>
            </a:pPr>
            <a:r>
              <a:rPr lang="en-US" sz="2800" b="0" dirty="0" smtClean="0">
                <a:latin typeface="Calibri" pitchFamily="34" charset="0"/>
              </a:rPr>
              <a:t>Excluding Qualified Bidders</a:t>
            </a:r>
          </a:p>
          <a:p>
            <a:pPr eaLnBrk="1" hangingPunct="1">
              <a:lnSpc>
                <a:spcPct val="90000"/>
              </a:lnSpc>
            </a:pPr>
            <a:r>
              <a:rPr lang="en-US" sz="2800" b="0" dirty="0" smtClean="0">
                <a:latin typeface="Calibri" pitchFamily="34" charset="0"/>
              </a:rPr>
              <a:t>Unbalanced Bidding</a:t>
            </a:r>
          </a:p>
          <a:p>
            <a:pPr eaLnBrk="1" hangingPunct="1">
              <a:lnSpc>
                <a:spcPct val="90000"/>
              </a:lnSpc>
            </a:pPr>
            <a:r>
              <a:rPr lang="en-US" sz="2800" b="0" dirty="0" smtClean="0">
                <a:latin typeface="Calibri" pitchFamily="34" charset="0"/>
              </a:rPr>
              <a:t>Leaking Bid Data</a:t>
            </a:r>
          </a:p>
          <a:p>
            <a:pPr eaLnBrk="1" hangingPunct="1">
              <a:lnSpc>
                <a:spcPct val="90000"/>
              </a:lnSpc>
            </a:pPr>
            <a:r>
              <a:rPr lang="en-US" sz="2800" b="0" dirty="0" smtClean="0">
                <a:latin typeface="Calibri" pitchFamily="34" charset="0"/>
              </a:rPr>
              <a:t>Manipulation of Bids</a:t>
            </a:r>
          </a:p>
          <a:p>
            <a:pPr eaLnBrk="1" hangingPunct="1">
              <a:lnSpc>
                <a:spcPct val="90000"/>
              </a:lnSpc>
            </a:pPr>
            <a:r>
              <a:rPr lang="en-US" sz="2800" b="0" dirty="0" smtClean="0">
                <a:latin typeface="Calibri" pitchFamily="34" charset="0"/>
              </a:rPr>
              <a:t>Defective Pricing</a:t>
            </a:r>
          </a:p>
          <a:p>
            <a:pPr eaLnBrk="1" hangingPunct="1">
              <a:lnSpc>
                <a:spcPct val="90000"/>
              </a:lnSpc>
            </a:pPr>
            <a:r>
              <a:rPr lang="en-US" sz="2800" b="0" dirty="0" smtClean="0">
                <a:latin typeface="Calibri" pitchFamily="34" charset="0"/>
              </a:rPr>
              <a:t>Cost Mischarging</a:t>
            </a:r>
          </a:p>
          <a:p>
            <a:pPr eaLnBrk="1" hangingPunct="1">
              <a:lnSpc>
                <a:spcPct val="90000"/>
              </a:lnSpc>
            </a:pPr>
            <a:r>
              <a:rPr lang="en-US" sz="2800" b="0" dirty="0" smtClean="0">
                <a:latin typeface="Calibri" pitchFamily="34" charset="0"/>
              </a:rPr>
              <a:t>Co-mingling of Contracts</a:t>
            </a:r>
          </a:p>
          <a:p>
            <a:pPr eaLnBrk="1" hangingPunct="1">
              <a:lnSpc>
                <a:spcPct val="90000"/>
              </a:lnSpc>
            </a:pPr>
            <a:endParaRPr lang="en-US" sz="3200" dirty="0" smtClean="0"/>
          </a:p>
        </p:txBody>
      </p:sp>
      <p:sp>
        <p:nvSpPr>
          <p:cNvPr id="83973" name="Rectangle 4"/>
          <p:cNvSpPr>
            <a:spLocks noGrp="1" noChangeArrowheads="1"/>
          </p:cNvSpPr>
          <p:nvPr>
            <p:ph type="body" sz="half" idx="2"/>
          </p:nvPr>
        </p:nvSpPr>
        <p:spPr>
          <a:xfrm>
            <a:off x="5452533" y="3882958"/>
            <a:ext cx="6896102" cy="4554551"/>
          </a:xfrm>
        </p:spPr>
        <p:txBody>
          <a:bodyPr/>
          <a:lstStyle/>
          <a:p>
            <a:pPr eaLnBrk="1" hangingPunct="1">
              <a:lnSpc>
                <a:spcPct val="90000"/>
              </a:lnSpc>
            </a:pPr>
            <a:r>
              <a:rPr lang="en-US" sz="2800" b="0" dirty="0" smtClean="0">
                <a:latin typeface="Calibri" pitchFamily="34" charset="0"/>
              </a:rPr>
              <a:t>Unjustified Sole Source</a:t>
            </a:r>
          </a:p>
          <a:p>
            <a:pPr eaLnBrk="1" hangingPunct="1">
              <a:lnSpc>
                <a:spcPct val="90000"/>
              </a:lnSpc>
            </a:pPr>
            <a:r>
              <a:rPr lang="en-US" sz="2800" b="0" dirty="0" smtClean="0">
                <a:latin typeface="Calibri" pitchFamily="34" charset="0"/>
              </a:rPr>
              <a:t>Failure to Meet Contract Specifications</a:t>
            </a:r>
          </a:p>
          <a:p>
            <a:pPr eaLnBrk="1" hangingPunct="1">
              <a:lnSpc>
                <a:spcPct val="90000"/>
              </a:lnSpc>
            </a:pPr>
            <a:r>
              <a:rPr lang="en-US" sz="2800" b="0" dirty="0" smtClean="0">
                <a:latin typeface="Calibri" pitchFamily="34" charset="0"/>
              </a:rPr>
              <a:t>Product Substitution</a:t>
            </a:r>
          </a:p>
          <a:p>
            <a:pPr eaLnBrk="1" hangingPunct="1">
              <a:lnSpc>
                <a:spcPct val="90000"/>
              </a:lnSpc>
            </a:pPr>
            <a:r>
              <a:rPr lang="en-US" sz="2800" b="0" dirty="0" smtClean="0">
                <a:latin typeface="Calibri" pitchFamily="34" charset="0"/>
              </a:rPr>
              <a:t>Purchase for Personal Use</a:t>
            </a:r>
          </a:p>
          <a:p>
            <a:pPr eaLnBrk="1" hangingPunct="1">
              <a:lnSpc>
                <a:spcPct val="90000"/>
              </a:lnSpc>
            </a:pPr>
            <a:r>
              <a:rPr lang="en-US" sz="2800" b="0" dirty="0" smtClean="0">
                <a:latin typeface="Calibri" pitchFamily="34" charset="0"/>
              </a:rPr>
              <a:t>Phantom Vendor</a:t>
            </a:r>
          </a:p>
          <a:p>
            <a:pPr eaLnBrk="1" hangingPunct="1">
              <a:lnSpc>
                <a:spcPct val="90000"/>
              </a:lnSpc>
            </a:pPr>
            <a:r>
              <a:rPr lang="en-US" sz="2800" b="0" dirty="0" smtClean="0">
                <a:latin typeface="Calibri" pitchFamily="34" charset="0"/>
              </a:rPr>
              <a:t>Conflicts of Interest</a:t>
            </a:r>
          </a:p>
          <a:p>
            <a:pPr eaLnBrk="1" hangingPunct="1">
              <a:lnSpc>
                <a:spcPct val="90000"/>
              </a:lnSpc>
            </a:pPr>
            <a:r>
              <a:rPr lang="en-US" sz="2800" b="0" dirty="0" smtClean="0">
                <a:latin typeface="Calibri" pitchFamily="34" charset="0"/>
              </a:rPr>
              <a:t>Bribery &amp; Kickbacks</a:t>
            </a:r>
          </a:p>
          <a:p>
            <a:pPr eaLnBrk="1" hangingPunct="1">
              <a:lnSpc>
                <a:spcPct val="90000"/>
              </a:lnSpc>
            </a:pPr>
            <a:r>
              <a:rPr lang="en-US" sz="2800" b="0" dirty="0" smtClean="0">
                <a:latin typeface="Calibri" pitchFamily="34" charset="0"/>
              </a:rPr>
              <a:t>False Statements &amp; Claims</a:t>
            </a:r>
          </a:p>
          <a:p>
            <a:pPr eaLnBrk="1" hangingPunct="1">
              <a:lnSpc>
                <a:spcPct val="90000"/>
              </a:lnSpc>
            </a:pPr>
            <a:endParaRPr lang="en-US" sz="2800" b="0" dirty="0" smtClean="0">
              <a:latin typeface="Calibri" pitchFamily="34" charset="0"/>
            </a:endParaRP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8" name="Group 8"/>
          <p:cNvGrpSpPr/>
          <p:nvPr/>
        </p:nvGrpSpPr>
        <p:grpSpPr>
          <a:xfrm>
            <a:off x="534349" y="2183803"/>
            <a:ext cx="11110613" cy="1222876"/>
            <a:chOff x="616181" y="2910872"/>
            <a:chExt cx="8341649" cy="918113"/>
          </a:xfrm>
        </p:grpSpPr>
        <p:sp>
          <p:nvSpPr>
            <p:cNvPr id="9" name="Pentagon 8"/>
            <p:cNvSpPr/>
            <p:nvPr/>
          </p:nvSpPr>
          <p:spPr>
            <a:xfrm>
              <a:off x="616181" y="2910872"/>
              <a:ext cx="1371600" cy="914400"/>
            </a:xfrm>
            <a:prstGeom prst="homePlat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t>Need</a:t>
              </a:r>
              <a:endParaRPr lang="en-US" b="1" dirty="0" smtClean="0"/>
            </a:p>
          </p:txBody>
        </p:sp>
        <p:sp>
          <p:nvSpPr>
            <p:cNvPr id="10" name="Chevron 9"/>
            <p:cNvSpPr/>
            <p:nvPr/>
          </p:nvSpPr>
          <p:spPr>
            <a:xfrm>
              <a:off x="1620373" y="2911260"/>
              <a:ext cx="1908495" cy="914400"/>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Analyze/ Select</a:t>
              </a:r>
            </a:p>
          </p:txBody>
        </p:sp>
        <p:sp>
          <p:nvSpPr>
            <p:cNvPr id="11" name="Chevron 10"/>
            <p:cNvSpPr/>
            <p:nvPr/>
          </p:nvSpPr>
          <p:spPr>
            <a:xfrm>
              <a:off x="3166557" y="2911475"/>
              <a:ext cx="1828800" cy="91440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Obtain</a:t>
              </a:r>
            </a:p>
          </p:txBody>
        </p:sp>
        <p:sp>
          <p:nvSpPr>
            <p:cNvPr id="12" name="Chevron 11"/>
            <p:cNvSpPr/>
            <p:nvPr/>
          </p:nvSpPr>
          <p:spPr>
            <a:xfrm>
              <a:off x="4660150" y="2914585"/>
              <a:ext cx="4297680" cy="9144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6600"/>
                  </a:solidFill>
                </a:rPr>
                <a:t>Produce / Deploy / Support</a:t>
              </a:r>
            </a:p>
          </p:txBody>
        </p:sp>
      </p:grpSp>
      <p:sp>
        <p:nvSpPr>
          <p:cNvPr id="13" name="Slide Number Placeholder 12"/>
          <p:cNvSpPr>
            <a:spLocks noGrp="1"/>
          </p:cNvSpPr>
          <p:nvPr>
            <p:ph type="sldNum" sz="quarter" idx="12"/>
          </p:nvPr>
        </p:nvSpPr>
        <p:spPr>
          <a:ln>
            <a:noFill/>
          </a:ln>
        </p:spPr>
        <p:txBody>
          <a:bodyPr/>
          <a:lstStyle/>
          <a:p>
            <a:pPr>
              <a:defRPr/>
            </a:pPr>
            <a:fld id="{C1D77DCB-6984-4070-9E9D-DED4DA8B6ACD}" type="slidenum">
              <a:rPr lang="en-US" smtClean="0">
                <a:solidFill>
                  <a:sysClr val="windowText" lastClr="000000"/>
                </a:solidFill>
              </a:rPr>
              <a:pPr>
                <a:defRPr/>
              </a:pPr>
              <a:t>28</a:t>
            </a:fld>
            <a:endParaRPr lang="en-US">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3972">
                                            <p:txEl>
                                              <p:pRg st="0" end="0"/>
                                            </p:txEl>
                                          </p:spTgt>
                                        </p:tgtEl>
                                        <p:attrNameLst>
                                          <p:attrName>style.visibility</p:attrName>
                                        </p:attrNameLst>
                                      </p:cBhvr>
                                      <p:to>
                                        <p:strVal val="visible"/>
                                      </p:to>
                                    </p:set>
                                    <p:animEffect transition="in" filter="fade">
                                      <p:cBhvr>
                                        <p:cTn id="14" dur="500"/>
                                        <p:tgtEl>
                                          <p:spTgt spid="83972">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3972">
                                            <p:txEl>
                                              <p:pRg st="1" end="1"/>
                                            </p:txEl>
                                          </p:spTgt>
                                        </p:tgtEl>
                                        <p:attrNameLst>
                                          <p:attrName>style.visibility</p:attrName>
                                        </p:attrNameLst>
                                      </p:cBhvr>
                                      <p:to>
                                        <p:strVal val="visible"/>
                                      </p:to>
                                    </p:set>
                                    <p:animEffect transition="in" filter="fade">
                                      <p:cBhvr>
                                        <p:cTn id="17" dur="500"/>
                                        <p:tgtEl>
                                          <p:spTgt spid="83972">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3972">
                                            <p:txEl>
                                              <p:pRg st="2" end="2"/>
                                            </p:txEl>
                                          </p:spTgt>
                                        </p:tgtEl>
                                        <p:attrNameLst>
                                          <p:attrName>style.visibility</p:attrName>
                                        </p:attrNameLst>
                                      </p:cBhvr>
                                      <p:to>
                                        <p:strVal val="visible"/>
                                      </p:to>
                                    </p:set>
                                    <p:animEffect transition="in" filter="fade">
                                      <p:cBhvr>
                                        <p:cTn id="20" dur="500"/>
                                        <p:tgtEl>
                                          <p:spTgt spid="83972">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3972">
                                            <p:txEl>
                                              <p:pRg st="3" end="3"/>
                                            </p:txEl>
                                          </p:spTgt>
                                        </p:tgtEl>
                                        <p:attrNameLst>
                                          <p:attrName>style.visibility</p:attrName>
                                        </p:attrNameLst>
                                      </p:cBhvr>
                                      <p:to>
                                        <p:strVal val="visible"/>
                                      </p:to>
                                    </p:set>
                                    <p:animEffect transition="in" filter="fade">
                                      <p:cBhvr>
                                        <p:cTn id="23" dur="500"/>
                                        <p:tgtEl>
                                          <p:spTgt spid="83972">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3972">
                                            <p:txEl>
                                              <p:pRg st="4" end="4"/>
                                            </p:txEl>
                                          </p:spTgt>
                                        </p:tgtEl>
                                        <p:attrNameLst>
                                          <p:attrName>style.visibility</p:attrName>
                                        </p:attrNameLst>
                                      </p:cBhvr>
                                      <p:to>
                                        <p:strVal val="visible"/>
                                      </p:to>
                                    </p:set>
                                    <p:animEffect transition="in" filter="fade">
                                      <p:cBhvr>
                                        <p:cTn id="26" dur="500"/>
                                        <p:tgtEl>
                                          <p:spTgt spid="83972">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3972">
                                            <p:txEl>
                                              <p:pRg st="5" end="5"/>
                                            </p:txEl>
                                          </p:spTgt>
                                        </p:tgtEl>
                                        <p:attrNameLst>
                                          <p:attrName>style.visibility</p:attrName>
                                        </p:attrNameLst>
                                      </p:cBhvr>
                                      <p:to>
                                        <p:strVal val="visible"/>
                                      </p:to>
                                    </p:set>
                                    <p:animEffect transition="in" filter="fade">
                                      <p:cBhvr>
                                        <p:cTn id="29" dur="500"/>
                                        <p:tgtEl>
                                          <p:spTgt spid="83972">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3972">
                                            <p:txEl>
                                              <p:pRg st="6" end="6"/>
                                            </p:txEl>
                                          </p:spTgt>
                                        </p:tgtEl>
                                        <p:attrNameLst>
                                          <p:attrName>style.visibility</p:attrName>
                                        </p:attrNameLst>
                                      </p:cBhvr>
                                      <p:to>
                                        <p:strVal val="visible"/>
                                      </p:to>
                                    </p:set>
                                    <p:animEffect transition="in" filter="fade">
                                      <p:cBhvr>
                                        <p:cTn id="32" dur="500"/>
                                        <p:tgtEl>
                                          <p:spTgt spid="83972">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3972">
                                            <p:txEl>
                                              <p:pRg st="7" end="7"/>
                                            </p:txEl>
                                          </p:spTgt>
                                        </p:tgtEl>
                                        <p:attrNameLst>
                                          <p:attrName>style.visibility</p:attrName>
                                        </p:attrNameLst>
                                      </p:cBhvr>
                                      <p:to>
                                        <p:strVal val="visible"/>
                                      </p:to>
                                    </p:set>
                                    <p:animEffect transition="in" filter="fade">
                                      <p:cBhvr>
                                        <p:cTn id="35" dur="500"/>
                                        <p:tgtEl>
                                          <p:spTgt spid="83972">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3972">
                                            <p:txEl>
                                              <p:pRg st="8" end="8"/>
                                            </p:txEl>
                                          </p:spTgt>
                                        </p:tgtEl>
                                        <p:attrNameLst>
                                          <p:attrName>style.visibility</p:attrName>
                                        </p:attrNameLst>
                                      </p:cBhvr>
                                      <p:to>
                                        <p:strVal val="visible"/>
                                      </p:to>
                                    </p:set>
                                    <p:animEffect transition="in" filter="fade">
                                      <p:cBhvr>
                                        <p:cTn id="38" dur="500"/>
                                        <p:tgtEl>
                                          <p:spTgt spid="83972">
                                            <p:txEl>
                                              <p:pRg st="8" end="8"/>
                                            </p:txEl>
                                          </p:spTgt>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83973">
                                            <p:txEl>
                                              <p:pRg st="0" end="0"/>
                                            </p:txEl>
                                          </p:spTgt>
                                        </p:tgtEl>
                                        <p:attrNameLst>
                                          <p:attrName>style.visibility</p:attrName>
                                        </p:attrNameLst>
                                      </p:cBhvr>
                                      <p:to>
                                        <p:strVal val="visible"/>
                                      </p:to>
                                    </p:set>
                                    <p:animEffect transition="in" filter="fade">
                                      <p:cBhvr>
                                        <p:cTn id="42" dur="500"/>
                                        <p:tgtEl>
                                          <p:spTgt spid="83973">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3973">
                                            <p:txEl>
                                              <p:pRg st="1" end="1"/>
                                            </p:txEl>
                                          </p:spTgt>
                                        </p:tgtEl>
                                        <p:attrNameLst>
                                          <p:attrName>style.visibility</p:attrName>
                                        </p:attrNameLst>
                                      </p:cBhvr>
                                      <p:to>
                                        <p:strVal val="visible"/>
                                      </p:to>
                                    </p:set>
                                    <p:animEffect transition="in" filter="fade">
                                      <p:cBhvr>
                                        <p:cTn id="45" dur="500"/>
                                        <p:tgtEl>
                                          <p:spTgt spid="83973">
                                            <p:txEl>
                                              <p:pRg st="1" end="1"/>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3973">
                                            <p:txEl>
                                              <p:pRg st="2" end="2"/>
                                            </p:txEl>
                                          </p:spTgt>
                                        </p:tgtEl>
                                        <p:attrNameLst>
                                          <p:attrName>style.visibility</p:attrName>
                                        </p:attrNameLst>
                                      </p:cBhvr>
                                      <p:to>
                                        <p:strVal val="visible"/>
                                      </p:to>
                                    </p:set>
                                    <p:animEffect transition="in" filter="fade">
                                      <p:cBhvr>
                                        <p:cTn id="48" dur="500"/>
                                        <p:tgtEl>
                                          <p:spTgt spid="83973">
                                            <p:txEl>
                                              <p:pRg st="2" end="2"/>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3973">
                                            <p:txEl>
                                              <p:pRg st="3" end="3"/>
                                            </p:txEl>
                                          </p:spTgt>
                                        </p:tgtEl>
                                        <p:attrNameLst>
                                          <p:attrName>style.visibility</p:attrName>
                                        </p:attrNameLst>
                                      </p:cBhvr>
                                      <p:to>
                                        <p:strVal val="visible"/>
                                      </p:to>
                                    </p:set>
                                    <p:animEffect transition="in" filter="fade">
                                      <p:cBhvr>
                                        <p:cTn id="51" dur="500"/>
                                        <p:tgtEl>
                                          <p:spTgt spid="83973">
                                            <p:txEl>
                                              <p:pRg st="3" end="3"/>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3973">
                                            <p:txEl>
                                              <p:pRg st="4" end="4"/>
                                            </p:txEl>
                                          </p:spTgt>
                                        </p:tgtEl>
                                        <p:attrNameLst>
                                          <p:attrName>style.visibility</p:attrName>
                                        </p:attrNameLst>
                                      </p:cBhvr>
                                      <p:to>
                                        <p:strVal val="visible"/>
                                      </p:to>
                                    </p:set>
                                    <p:animEffect transition="in" filter="fade">
                                      <p:cBhvr>
                                        <p:cTn id="54" dur="500"/>
                                        <p:tgtEl>
                                          <p:spTgt spid="83973">
                                            <p:txEl>
                                              <p:pRg st="4" end="4"/>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3973">
                                            <p:txEl>
                                              <p:pRg st="5" end="5"/>
                                            </p:txEl>
                                          </p:spTgt>
                                        </p:tgtEl>
                                        <p:attrNameLst>
                                          <p:attrName>style.visibility</p:attrName>
                                        </p:attrNameLst>
                                      </p:cBhvr>
                                      <p:to>
                                        <p:strVal val="visible"/>
                                      </p:to>
                                    </p:set>
                                    <p:animEffect transition="in" filter="fade">
                                      <p:cBhvr>
                                        <p:cTn id="57" dur="500"/>
                                        <p:tgtEl>
                                          <p:spTgt spid="83973">
                                            <p:txEl>
                                              <p:pRg st="5" end="5"/>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3973">
                                            <p:txEl>
                                              <p:pRg st="6" end="6"/>
                                            </p:txEl>
                                          </p:spTgt>
                                        </p:tgtEl>
                                        <p:attrNameLst>
                                          <p:attrName>style.visibility</p:attrName>
                                        </p:attrNameLst>
                                      </p:cBhvr>
                                      <p:to>
                                        <p:strVal val="visible"/>
                                      </p:to>
                                    </p:set>
                                    <p:animEffect transition="in" filter="fade">
                                      <p:cBhvr>
                                        <p:cTn id="60" dur="500"/>
                                        <p:tgtEl>
                                          <p:spTgt spid="83973">
                                            <p:txEl>
                                              <p:pRg st="6" end="6"/>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3973">
                                            <p:txEl>
                                              <p:pRg st="7" end="7"/>
                                            </p:txEl>
                                          </p:spTgt>
                                        </p:tgtEl>
                                        <p:attrNameLst>
                                          <p:attrName>style.visibility</p:attrName>
                                        </p:attrNameLst>
                                      </p:cBhvr>
                                      <p:to>
                                        <p:strVal val="visible"/>
                                      </p:to>
                                    </p:set>
                                    <p:animEffect transition="in" filter="fade">
                                      <p:cBhvr>
                                        <p:cTn id="63" dur="500"/>
                                        <p:tgtEl>
                                          <p:spTgt spid="8397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83972" grpId="0" build="p"/>
      <p:bldP spid="8397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cap="none" dirty="0" smtClean="0">
                <a:latin typeface="Calibri" pitchFamily="34" charset="0"/>
              </a:rPr>
              <a:t>So how do you find the fraud?</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pic>
        <p:nvPicPr>
          <p:cNvPr id="11" name="Picture 2" descr="C:\Documents and Settings\smitha\My Documents\3. Office Functions\FAEC - Acq Sub Cmt\Presentations JUN13\Oinkle Sam Statue.JPG"/>
          <p:cNvPicPr>
            <a:picLocks noChangeAspect="1" noChangeArrowheads="1"/>
          </p:cNvPicPr>
          <p:nvPr/>
        </p:nvPicPr>
        <p:blipFill>
          <a:blip r:embed="rId3" cstate="screen"/>
          <a:srcRect/>
          <a:stretch>
            <a:fillRect/>
          </a:stretch>
        </p:blipFill>
        <p:spPr bwMode="auto">
          <a:xfrm rot="508977">
            <a:off x="6803287" y="1541257"/>
            <a:ext cx="4283134" cy="6760026"/>
          </a:xfrm>
          <a:prstGeom prst="rect">
            <a:avLst/>
          </a:prstGeom>
          <a:ln>
            <a:solidFill>
              <a:schemeClr val="tx1"/>
            </a:solidFill>
          </a:ln>
          <a:effectLst>
            <a:outerShdw blurRad="292100" dist="139700" dir="2700000" algn="tl" rotWithShape="0">
              <a:srgbClr val="333333">
                <a:alpha val="65000"/>
              </a:srgbClr>
            </a:outerShdw>
          </a:effectLst>
        </p:spPr>
      </p:pic>
      <p:sp>
        <p:nvSpPr>
          <p:cNvPr id="15" name="Content Placeholder 2"/>
          <p:cNvSpPr>
            <a:spLocks noGrp="1"/>
          </p:cNvSpPr>
          <p:nvPr>
            <p:ph idx="1"/>
          </p:nvPr>
        </p:nvSpPr>
        <p:spPr>
          <a:xfrm rot="21050004">
            <a:off x="1229711" y="1574615"/>
            <a:ext cx="4940632" cy="6348732"/>
          </a:xfrm>
          <a:solidFill>
            <a:schemeClr val="bg1"/>
          </a:solidFill>
          <a:ln>
            <a:solidFill>
              <a:schemeClr val="tx1"/>
            </a:solidFill>
          </a:ln>
          <a:effectLst>
            <a:outerShdw blurRad="152400" dist="381000" dir="2400000" algn="t" rotWithShape="0">
              <a:prstClr val="black">
                <a:alpha val="40000"/>
              </a:prstClr>
            </a:outerShdw>
          </a:effectLst>
        </p:spPr>
        <p:txBody>
          <a:bodyPr anchor="ctr"/>
          <a:lstStyle/>
          <a:p>
            <a:pPr marL="304340" indent="-304340" algn="ctr">
              <a:lnSpc>
                <a:spcPct val="150000"/>
              </a:lnSpc>
              <a:spcBef>
                <a:spcPts val="0"/>
              </a:spcBef>
            </a:pPr>
            <a:r>
              <a:rPr lang="en-US" sz="5900" dirty="0" smtClean="0">
                <a:solidFill>
                  <a:srgbClr val="000099"/>
                </a:solidFill>
              </a:rPr>
              <a:t>Stay Flexible</a:t>
            </a:r>
          </a:p>
          <a:p>
            <a:pPr marL="304340" indent="-304340" algn="ctr">
              <a:lnSpc>
                <a:spcPct val="150000"/>
              </a:lnSpc>
              <a:spcBef>
                <a:spcPts val="0"/>
              </a:spcBef>
            </a:pPr>
            <a:r>
              <a:rPr lang="en-US" sz="5900" dirty="0" smtClean="0">
                <a:solidFill>
                  <a:srgbClr val="000099"/>
                </a:solidFill>
              </a:rPr>
              <a:t>Think</a:t>
            </a:r>
          </a:p>
          <a:p>
            <a:pPr marL="304340" indent="-304340" algn="ctr">
              <a:lnSpc>
                <a:spcPct val="150000"/>
              </a:lnSpc>
              <a:spcBef>
                <a:spcPts val="0"/>
              </a:spcBef>
            </a:pPr>
            <a:r>
              <a:rPr lang="en-US" sz="5900" dirty="0" smtClean="0">
                <a:solidFill>
                  <a:srgbClr val="000099"/>
                </a:solidFill>
              </a:rPr>
              <a:t>Focus on the Mission</a:t>
            </a:r>
          </a:p>
        </p:txBody>
      </p:sp>
      <p:sp>
        <p:nvSpPr>
          <p:cNvPr id="7" name="Slide Number Placeholder 6"/>
          <p:cNvSpPr>
            <a:spLocks noGrp="1"/>
          </p:cNvSpPr>
          <p:nvPr>
            <p:ph type="sldNum" sz="quarter" idx="12"/>
          </p:nvPr>
        </p:nvSpPr>
        <p:spPr>
          <a:ln>
            <a:noFill/>
          </a:ln>
        </p:spPr>
        <p:txBody>
          <a:bodyPr/>
          <a:lstStyle/>
          <a:p>
            <a:pPr>
              <a:defRPr/>
            </a:pPr>
            <a:fld id="{C1D77DCB-6984-4070-9E9D-DED4DA8B6ACD}" type="slidenum">
              <a:rPr lang="en-US" smtClean="0">
                <a:solidFill>
                  <a:sysClr val="windowText" lastClr="000000"/>
                </a:solidFill>
              </a:rPr>
              <a:pPr>
                <a:defRPr/>
              </a:pPr>
              <a:t>29</a:t>
            </a:fld>
            <a:endParaRPr lang="en-US">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bg/>
                                          </p:spTgt>
                                        </p:tgtEl>
                                        <p:attrNameLst>
                                          <p:attrName>style.visibility</p:attrName>
                                        </p:attrNameLst>
                                      </p:cBhvr>
                                      <p:to>
                                        <p:strVal val="visible"/>
                                      </p:to>
                                    </p:set>
                                    <p:animEffect transition="in" filter="fade">
                                      <p:cBhvr>
                                        <p:cTn id="15" dur="500"/>
                                        <p:tgtEl>
                                          <p:spTgt spid="15">
                                            <p:bg/>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500"/>
                                        <p:tgtEl>
                                          <p:spTgt spid="15">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fade">
                                      <p:cBhvr>
                                        <p:cTn id="23" dur="500"/>
                                        <p:tgtEl>
                                          <p:spTgt spid="15">
                                            <p:txEl>
                                              <p:pRg st="1" end="1"/>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15"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TextBox 1"/>
          <p:cNvSpPr txBox="1">
            <a:spLocks noChangeArrowheads="1"/>
          </p:cNvSpPr>
          <p:nvPr/>
        </p:nvSpPr>
        <p:spPr bwMode="auto">
          <a:xfrm>
            <a:off x="1419139" y="2437335"/>
            <a:ext cx="9842819" cy="6139957"/>
          </a:xfrm>
          <a:prstGeom prst="rect">
            <a:avLst/>
          </a:prstGeom>
          <a:noFill/>
          <a:ln w="9525">
            <a:noFill/>
            <a:miter lim="800000"/>
            <a:headEnd/>
            <a:tailEnd/>
          </a:ln>
        </p:spPr>
        <p:txBody>
          <a:bodyPr wrap="square" lIns="121737" tIns="60868" rIns="121737" bIns="60868">
            <a:spAutoFit/>
          </a:bodyPr>
          <a:lstStyle/>
          <a:p>
            <a:pPr marL="676315" indent="-676315">
              <a:spcAft>
                <a:spcPts val="799"/>
              </a:spcAft>
              <a:buSzPct val="100000"/>
              <a:buFont typeface="Arial" pitchFamily="34" charset="0"/>
              <a:buAutoNum type="arabicPeriod"/>
            </a:pPr>
            <a:r>
              <a:rPr lang="en-US" sz="5300" dirty="0">
                <a:latin typeface="Calibri" pitchFamily="34" charset="0"/>
                <a:ea typeface="Calibri" pitchFamily="34" charset="0"/>
                <a:cs typeface="Arial" pitchFamily="34" charset="0"/>
              </a:rPr>
              <a:t>O</a:t>
            </a:r>
            <a:r>
              <a:rPr lang="en-US" sz="5300" dirty="0" smtClean="0">
                <a:latin typeface="Calibri" pitchFamily="34" charset="0"/>
                <a:ea typeface="Calibri" pitchFamily="34" charset="0"/>
                <a:cs typeface="Arial" pitchFamily="34" charset="0"/>
              </a:rPr>
              <a:t>verview of the (DHS) acquisition process</a:t>
            </a:r>
          </a:p>
          <a:p>
            <a:pPr marL="676315" indent="-676315">
              <a:spcAft>
                <a:spcPts val="799"/>
              </a:spcAft>
              <a:buSzPct val="100000"/>
              <a:buFont typeface="Arial" pitchFamily="34" charset="0"/>
              <a:buAutoNum type="arabicPeriod"/>
            </a:pPr>
            <a:r>
              <a:rPr lang="en-US" sz="5300" dirty="0" smtClean="0">
                <a:latin typeface="Calibri" pitchFamily="34" charset="0"/>
                <a:ea typeface="Calibri" pitchFamily="34" charset="0"/>
                <a:cs typeface="Arial" pitchFamily="34" charset="0"/>
              </a:rPr>
              <a:t>Identify fraud schemes and their various indicators</a:t>
            </a:r>
          </a:p>
          <a:p>
            <a:pPr marL="676315" indent="-676315">
              <a:spcAft>
                <a:spcPts val="799"/>
              </a:spcAft>
              <a:buSzPct val="100000"/>
              <a:buFont typeface="Arial" pitchFamily="34" charset="0"/>
              <a:buAutoNum type="arabicPeriod"/>
            </a:pPr>
            <a:r>
              <a:rPr lang="en-US" sz="5300" dirty="0" smtClean="0">
                <a:latin typeface="Calibri" pitchFamily="34" charset="0"/>
                <a:ea typeface="Calibri" pitchFamily="34" charset="0"/>
                <a:cs typeface="Arial" pitchFamily="34" charset="0"/>
              </a:rPr>
              <a:t>Note where these occur within federal acquisitions</a:t>
            </a:r>
          </a:p>
          <a:p>
            <a:pPr marL="676315" indent="-676315">
              <a:spcAft>
                <a:spcPts val="799"/>
              </a:spcAft>
              <a:buSzPct val="100000"/>
              <a:buFont typeface="Arial" pitchFamily="34" charset="0"/>
              <a:buAutoNum type="arabicPeriod"/>
            </a:pPr>
            <a:r>
              <a:rPr lang="en-US" sz="5300" dirty="0" smtClean="0">
                <a:latin typeface="Calibri" pitchFamily="34" charset="0"/>
                <a:ea typeface="Calibri" pitchFamily="34" charset="0"/>
                <a:cs typeface="Arial" pitchFamily="34" charset="0"/>
              </a:rPr>
              <a:t>Discuss how we audit for them</a:t>
            </a:r>
          </a:p>
        </p:txBody>
      </p:sp>
      <p:sp>
        <p:nvSpPr>
          <p:cNvPr id="4" name="Title 1"/>
          <p:cNvSpPr txBox="1">
            <a:spLocks/>
          </p:cNvSpPr>
          <p:nvPr/>
        </p:nvSpPr>
        <p:spPr>
          <a:xfrm>
            <a:off x="0" y="1"/>
            <a:ext cx="12179300" cy="1522413"/>
          </a:xfrm>
          <a:prstGeom prst="rect">
            <a:avLst/>
          </a:prstGeom>
        </p:spPr>
        <p:txBody>
          <a:bodyPr vert="horz" lIns="121737" tIns="60868" rIns="121737" bIns="60868" rtlCol="0" anchor="ctr">
            <a:normAutofit/>
          </a:bodyPr>
          <a:lstStyle/>
          <a:p>
            <a:pPr algn="ctr" defTabSz="1217369">
              <a:defRPr/>
            </a:pPr>
            <a:r>
              <a:rPr lang="en-US" sz="4800" cap="all" dirty="0" smtClean="0">
                <a:latin typeface="Calibri" pitchFamily="34" charset="0"/>
                <a:ea typeface="+mj-ea"/>
                <a:cs typeface="+mj-cs"/>
              </a:rPr>
              <a:t>Objective</a:t>
            </a:r>
            <a:endParaRPr lang="en-US" sz="6400" cap="all" dirty="0">
              <a:latin typeface="Calibri" pitchFamily="34" charset="0"/>
              <a:ea typeface="+mj-ea"/>
              <a:cs typeface="+mj-cs"/>
            </a:endParaRPr>
          </a:p>
        </p:txBody>
      </p:sp>
      <p:cxnSp>
        <p:nvCxnSpPr>
          <p:cNvPr id="8" name="Straight Connector 7"/>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pic>
        <p:nvPicPr>
          <p:cNvPr id="9" name="Picture 8" descr="DHS Logo.png"/>
          <p:cNvPicPr>
            <a:picLocks noChangeAspect="1"/>
          </p:cNvPicPr>
          <p:nvPr/>
        </p:nvPicPr>
        <p:blipFill>
          <a:blip r:embed="rId3" cstate="screen"/>
          <a:stretch>
            <a:fillRect/>
          </a:stretch>
        </p:blipFill>
        <p:spPr>
          <a:xfrm>
            <a:off x="874456" y="730738"/>
            <a:ext cx="1583309" cy="1583309"/>
          </a:xfrm>
          <a:prstGeom prst="rect">
            <a:avLst/>
          </a:prstGeom>
          <a:ln>
            <a:noFill/>
          </a:ln>
          <a:effectLst>
            <a:outerShdw blurRad="292100" dist="139700" dir="2700000" algn="tl" rotWithShape="0">
              <a:srgbClr val="333333">
                <a:alpha val="65000"/>
              </a:srgbClr>
            </a:outerShdw>
          </a:effectLst>
        </p:spPr>
      </p:pic>
      <p:sp>
        <p:nvSpPr>
          <p:cNvPr id="10" name="Slide Number Placeholder 9"/>
          <p:cNvSpPr>
            <a:spLocks noGrp="1"/>
          </p:cNvSpPr>
          <p:nvPr>
            <p:ph type="sldNum" sz="quarter" idx="12"/>
          </p:nvPr>
        </p:nvSpPr>
        <p:spPr>
          <a:ln>
            <a:noFill/>
          </a:ln>
        </p:spPr>
        <p:txBody>
          <a:bodyPr/>
          <a:lstStyle/>
          <a:p>
            <a:pPr>
              <a:defRPr/>
            </a:pPr>
            <a:fld id="{E873BCD3-BA31-4EC4-9EF2-3FEF8E8D7FA4}" type="slidenum">
              <a:rPr lang="en-US" smtClean="0">
                <a:solidFill>
                  <a:sysClr val="windowText" lastClr="000000"/>
                </a:solidFill>
              </a:rPr>
              <a:pPr>
                <a:defRPr/>
              </a:pPr>
              <a:t>3</a:t>
            </a:fld>
            <a:endParaRPr lang="en-US"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Effect transition="in" filter="fade">
                                      <p:cBhvr>
                                        <p:cTn id="11" dur="500"/>
                                        <p:tgtEl>
                                          <p:spTgt spid="3072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Effect transition="in" filter="fade">
                                      <p:cBhvr>
                                        <p:cTn id="15" dur="500"/>
                                        <p:tgtEl>
                                          <p:spTgt spid="3072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Effect transition="in" filter="fade">
                                      <p:cBhvr>
                                        <p:cTn id="19"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cap="none" dirty="0" smtClean="0">
                <a:latin typeface="Calibri" pitchFamily="34" charset="0"/>
              </a:rPr>
              <a:t>ID all the players…</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5273641" y="1702651"/>
            <a:ext cx="1583309" cy="8525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r>
              <a:rPr lang="en-US" b="1" dirty="0" smtClean="0">
                <a:solidFill>
                  <a:schemeClr val="tx1"/>
                </a:solidFill>
              </a:rPr>
              <a:t>USM</a:t>
            </a:r>
            <a:endParaRPr lang="en-US" b="1" dirty="0">
              <a:solidFill>
                <a:schemeClr val="tx1"/>
              </a:solidFill>
            </a:endParaRPr>
          </a:p>
        </p:txBody>
      </p:sp>
      <p:sp>
        <p:nvSpPr>
          <p:cNvPr id="10" name="Rounded Rectangle 9"/>
          <p:cNvSpPr/>
          <p:nvPr/>
        </p:nvSpPr>
        <p:spPr>
          <a:xfrm>
            <a:off x="5271198" y="2776871"/>
            <a:ext cx="1583309" cy="8525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r>
              <a:rPr lang="en-US" b="1" dirty="0" smtClean="0">
                <a:solidFill>
                  <a:schemeClr val="tx1"/>
                </a:solidFill>
              </a:rPr>
              <a:t>PARM</a:t>
            </a:r>
            <a:endParaRPr lang="en-US" b="1" dirty="0">
              <a:solidFill>
                <a:schemeClr val="tx1"/>
              </a:solidFill>
            </a:endParaRPr>
          </a:p>
        </p:txBody>
      </p:sp>
      <p:sp>
        <p:nvSpPr>
          <p:cNvPr id="11" name="Rounded Rectangle 10"/>
          <p:cNvSpPr/>
          <p:nvPr/>
        </p:nvSpPr>
        <p:spPr>
          <a:xfrm>
            <a:off x="7317331" y="2776871"/>
            <a:ext cx="1583309" cy="8525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r>
              <a:rPr lang="en-US" b="1" dirty="0" smtClean="0">
                <a:solidFill>
                  <a:schemeClr val="tx1"/>
                </a:solidFill>
              </a:rPr>
              <a:t>OCRSO</a:t>
            </a:r>
            <a:endParaRPr lang="en-US" b="1" dirty="0">
              <a:solidFill>
                <a:schemeClr val="tx1"/>
              </a:solidFill>
            </a:endParaRPr>
          </a:p>
        </p:txBody>
      </p:sp>
      <p:sp>
        <p:nvSpPr>
          <p:cNvPr id="12" name="Rounded Rectangle 11"/>
          <p:cNvSpPr/>
          <p:nvPr/>
        </p:nvSpPr>
        <p:spPr>
          <a:xfrm>
            <a:off x="3225065" y="2793928"/>
            <a:ext cx="1583309" cy="8525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r>
              <a:rPr lang="en-US" b="1" dirty="0" smtClean="0">
                <a:solidFill>
                  <a:schemeClr val="tx1"/>
                </a:solidFill>
              </a:rPr>
              <a:t>OCPO</a:t>
            </a:r>
            <a:endParaRPr lang="en-US" b="1" dirty="0">
              <a:solidFill>
                <a:schemeClr val="tx1"/>
              </a:solidFill>
            </a:endParaRPr>
          </a:p>
        </p:txBody>
      </p:sp>
      <p:cxnSp>
        <p:nvCxnSpPr>
          <p:cNvPr id="13" name="Straight Connector 12"/>
          <p:cNvCxnSpPr/>
          <p:nvPr/>
        </p:nvCxnSpPr>
        <p:spPr>
          <a:xfrm>
            <a:off x="718551" y="3902244"/>
            <a:ext cx="10474198" cy="0"/>
          </a:xfrm>
          <a:prstGeom prst="line">
            <a:avLst/>
          </a:prstGeom>
          <a:ln w="7620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322350" y="4226221"/>
            <a:ext cx="1583309" cy="8525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r>
              <a:rPr lang="en-US" b="1" dirty="0" smtClean="0">
                <a:solidFill>
                  <a:schemeClr val="tx1"/>
                </a:solidFill>
              </a:rPr>
              <a:t>CAE</a:t>
            </a:r>
            <a:endParaRPr lang="en-US" b="1" dirty="0">
              <a:solidFill>
                <a:schemeClr val="tx1"/>
              </a:solidFill>
            </a:endParaRPr>
          </a:p>
        </p:txBody>
      </p:sp>
      <p:sp>
        <p:nvSpPr>
          <p:cNvPr id="15" name="Rounded Rectangle 14"/>
          <p:cNvSpPr/>
          <p:nvPr/>
        </p:nvSpPr>
        <p:spPr>
          <a:xfrm>
            <a:off x="3480830" y="5351593"/>
            <a:ext cx="1583309" cy="8525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r>
              <a:rPr lang="en-US" b="1" dirty="0" smtClean="0">
                <a:solidFill>
                  <a:schemeClr val="tx1"/>
                </a:solidFill>
              </a:rPr>
              <a:t>CO</a:t>
            </a:r>
            <a:endParaRPr lang="en-US" b="1" dirty="0">
              <a:solidFill>
                <a:schemeClr val="tx1"/>
              </a:solidFill>
            </a:endParaRPr>
          </a:p>
        </p:txBody>
      </p:sp>
      <p:sp>
        <p:nvSpPr>
          <p:cNvPr id="16" name="Rounded Rectangle 15"/>
          <p:cNvSpPr/>
          <p:nvPr/>
        </p:nvSpPr>
        <p:spPr>
          <a:xfrm>
            <a:off x="5297998" y="5351593"/>
            <a:ext cx="1583309" cy="8525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r>
              <a:rPr lang="en-US" b="1" dirty="0" smtClean="0">
                <a:solidFill>
                  <a:schemeClr val="tx1"/>
                </a:solidFill>
              </a:rPr>
              <a:t>DIR</a:t>
            </a:r>
            <a:endParaRPr lang="en-US" b="1" dirty="0">
              <a:solidFill>
                <a:schemeClr val="tx1"/>
              </a:solidFill>
            </a:endParaRPr>
          </a:p>
        </p:txBody>
      </p:sp>
      <p:sp>
        <p:nvSpPr>
          <p:cNvPr id="17" name="Rounded Rectangle 16"/>
          <p:cNvSpPr/>
          <p:nvPr/>
        </p:nvSpPr>
        <p:spPr>
          <a:xfrm>
            <a:off x="5297998" y="6476966"/>
            <a:ext cx="1583309" cy="8525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r>
              <a:rPr lang="en-US" b="1" dirty="0" smtClean="0">
                <a:solidFill>
                  <a:schemeClr val="tx1"/>
                </a:solidFill>
              </a:rPr>
              <a:t>PM</a:t>
            </a:r>
            <a:endParaRPr lang="en-US" b="1" dirty="0">
              <a:solidFill>
                <a:schemeClr val="tx1"/>
              </a:solidFill>
            </a:endParaRPr>
          </a:p>
        </p:txBody>
      </p:sp>
      <p:sp>
        <p:nvSpPr>
          <p:cNvPr id="18" name="Rounded Rectangle 17"/>
          <p:cNvSpPr/>
          <p:nvPr/>
        </p:nvSpPr>
        <p:spPr>
          <a:xfrm>
            <a:off x="3480830" y="6425814"/>
            <a:ext cx="1583309" cy="8525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r>
              <a:rPr lang="en-US" b="1" dirty="0" smtClean="0">
                <a:solidFill>
                  <a:schemeClr val="tx1"/>
                </a:solidFill>
              </a:rPr>
              <a:t>COR</a:t>
            </a:r>
            <a:endParaRPr lang="en-US" b="1" dirty="0">
              <a:solidFill>
                <a:schemeClr val="tx1"/>
              </a:solidFill>
            </a:endParaRPr>
          </a:p>
        </p:txBody>
      </p:sp>
      <p:sp>
        <p:nvSpPr>
          <p:cNvPr id="19" name="Rounded Rectangle 18"/>
          <p:cNvSpPr/>
          <p:nvPr/>
        </p:nvSpPr>
        <p:spPr>
          <a:xfrm>
            <a:off x="1924313" y="6101837"/>
            <a:ext cx="1096137" cy="487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r>
              <a:rPr lang="en-US" sz="2100" b="1" dirty="0" err="1" smtClean="0">
                <a:solidFill>
                  <a:schemeClr val="tx1"/>
                </a:solidFill>
              </a:rPr>
              <a:t>Proj</a:t>
            </a:r>
            <a:endParaRPr lang="en-US" sz="2100" b="1" dirty="0">
              <a:solidFill>
                <a:schemeClr val="tx1"/>
              </a:solidFill>
            </a:endParaRPr>
          </a:p>
        </p:txBody>
      </p:sp>
      <p:sp>
        <p:nvSpPr>
          <p:cNvPr id="20" name="Rounded Rectangle 19"/>
          <p:cNvSpPr/>
          <p:nvPr/>
        </p:nvSpPr>
        <p:spPr>
          <a:xfrm>
            <a:off x="1924313" y="6766831"/>
            <a:ext cx="1096137" cy="487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r>
              <a:rPr lang="en-US" sz="2100" b="1" dirty="0" smtClean="0">
                <a:solidFill>
                  <a:schemeClr val="tx1"/>
                </a:solidFill>
              </a:rPr>
              <a:t>Staff</a:t>
            </a:r>
            <a:endParaRPr lang="en-US" sz="2100" b="1" dirty="0">
              <a:solidFill>
                <a:schemeClr val="tx1"/>
              </a:solidFill>
            </a:endParaRPr>
          </a:p>
        </p:txBody>
      </p:sp>
      <p:sp>
        <p:nvSpPr>
          <p:cNvPr id="21" name="Rounded Rectangle 20"/>
          <p:cNvSpPr/>
          <p:nvPr/>
        </p:nvSpPr>
        <p:spPr>
          <a:xfrm>
            <a:off x="1946232" y="7431824"/>
            <a:ext cx="1096137" cy="487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r>
              <a:rPr lang="en-US" sz="2100" b="1" dirty="0" err="1" smtClean="0">
                <a:solidFill>
                  <a:schemeClr val="tx1"/>
                </a:solidFill>
              </a:rPr>
              <a:t>Proj</a:t>
            </a:r>
            <a:endParaRPr lang="en-US" sz="2100" b="1" dirty="0">
              <a:solidFill>
                <a:schemeClr val="tx1"/>
              </a:solidFill>
            </a:endParaRPr>
          </a:p>
        </p:txBody>
      </p:sp>
      <p:sp>
        <p:nvSpPr>
          <p:cNvPr id="22" name="Rounded Rectangle 21"/>
          <p:cNvSpPr/>
          <p:nvPr/>
        </p:nvSpPr>
        <p:spPr>
          <a:xfrm>
            <a:off x="667400" y="6101837"/>
            <a:ext cx="1096137" cy="487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r>
              <a:rPr lang="en-US" sz="2100" b="1" dirty="0" smtClean="0">
                <a:solidFill>
                  <a:schemeClr val="tx1"/>
                </a:solidFill>
              </a:rPr>
              <a:t>Staff</a:t>
            </a:r>
            <a:endParaRPr lang="en-US" sz="2100" b="1" dirty="0">
              <a:solidFill>
                <a:schemeClr val="tx1"/>
              </a:solidFill>
            </a:endParaRPr>
          </a:p>
        </p:txBody>
      </p:sp>
      <p:sp>
        <p:nvSpPr>
          <p:cNvPr id="23" name="Rounded Rectangle 22"/>
          <p:cNvSpPr/>
          <p:nvPr/>
        </p:nvSpPr>
        <p:spPr>
          <a:xfrm>
            <a:off x="667400" y="6766831"/>
            <a:ext cx="1096137" cy="487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r>
              <a:rPr lang="en-US" sz="2100" b="1" dirty="0" err="1" smtClean="0">
                <a:solidFill>
                  <a:schemeClr val="tx1"/>
                </a:solidFill>
              </a:rPr>
              <a:t>Proj</a:t>
            </a:r>
            <a:endParaRPr lang="en-US" sz="2100" b="1" dirty="0">
              <a:solidFill>
                <a:schemeClr val="tx1"/>
              </a:solidFill>
            </a:endParaRPr>
          </a:p>
        </p:txBody>
      </p:sp>
      <p:sp>
        <p:nvSpPr>
          <p:cNvPr id="24" name="Rounded Rectangle 23"/>
          <p:cNvSpPr/>
          <p:nvPr/>
        </p:nvSpPr>
        <p:spPr>
          <a:xfrm>
            <a:off x="667400" y="7431824"/>
            <a:ext cx="1096137" cy="487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r>
              <a:rPr lang="en-US" sz="2100" b="1" dirty="0" smtClean="0">
                <a:solidFill>
                  <a:schemeClr val="tx1"/>
                </a:solidFill>
              </a:rPr>
              <a:t>Staff</a:t>
            </a:r>
            <a:endParaRPr lang="en-US" sz="2100" b="1" dirty="0">
              <a:solidFill>
                <a:schemeClr val="tx1"/>
              </a:solidFill>
            </a:endParaRPr>
          </a:p>
        </p:txBody>
      </p:sp>
      <p:sp>
        <p:nvSpPr>
          <p:cNvPr id="25" name="Rounded Rectangle 24"/>
          <p:cNvSpPr/>
          <p:nvPr/>
        </p:nvSpPr>
        <p:spPr>
          <a:xfrm>
            <a:off x="5297998" y="7551186"/>
            <a:ext cx="1583309" cy="8525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r>
              <a:rPr lang="en-US" b="1" dirty="0" smtClean="0">
                <a:solidFill>
                  <a:schemeClr val="tx1"/>
                </a:solidFill>
              </a:rPr>
              <a:t>Budget</a:t>
            </a:r>
            <a:endParaRPr lang="en-US" b="1" dirty="0">
              <a:solidFill>
                <a:schemeClr val="tx1"/>
              </a:solidFill>
            </a:endParaRPr>
          </a:p>
        </p:txBody>
      </p:sp>
      <p:sp>
        <p:nvSpPr>
          <p:cNvPr id="26" name="Rounded Rectangle 25"/>
          <p:cNvSpPr/>
          <p:nvPr/>
        </p:nvSpPr>
        <p:spPr>
          <a:xfrm>
            <a:off x="7163870" y="5385692"/>
            <a:ext cx="1583309" cy="8525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r>
              <a:rPr lang="en-US" b="1" dirty="0" smtClean="0">
                <a:solidFill>
                  <a:schemeClr val="tx1"/>
                </a:solidFill>
              </a:rPr>
              <a:t>FIN</a:t>
            </a:r>
            <a:endParaRPr lang="en-US" b="1" dirty="0">
              <a:solidFill>
                <a:schemeClr val="tx1"/>
              </a:solidFill>
            </a:endParaRPr>
          </a:p>
        </p:txBody>
      </p:sp>
      <p:sp>
        <p:nvSpPr>
          <p:cNvPr id="27" name="Rounded Rectangle 26"/>
          <p:cNvSpPr/>
          <p:nvPr/>
        </p:nvSpPr>
        <p:spPr>
          <a:xfrm>
            <a:off x="1383544" y="2776871"/>
            <a:ext cx="1583309" cy="8525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r>
              <a:rPr lang="en-US" b="1" dirty="0" smtClean="0">
                <a:solidFill>
                  <a:schemeClr val="tx1"/>
                </a:solidFill>
              </a:rPr>
              <a:t>CFO</a:t>
            </a:r>
            <a:endParaRPr lang="en-US" b="1" dirty="0">
              <a:solidFill>
                <a:schemeClr val="tx1"/>
              </a:solidFill>
            </a:endParaRPr>
          </a:p>
        </p:txBody>
      </p:sp>
      <p:sp>
        <p:nvSpPr>
          <p:cNvPr id="28" name="Rounded Rectangle 27"/>
          <p:cNvSpPr/>
          <p:nvPr/>
        </p:nvSpPr>
        <p:spPr>
          <a:xfrm>
            <a:off x="9261159" y="2776871"/>
            <a:ext cx="1583309" cy="8525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r>
              <a:rPr lang="en-US" b="1" dirty="0" smtClean="0">
                <a:solidFill>
                  <a:schemeClr val="tx1"/>
                </a:solidFill>
              </a:rPr>
              <a:t>PA&amp;E</a:t>
            </a:r>
            <a:endParaRPr lang="en-US" b="1" dirty="0">
              <a:solidFill>
                <a:schemeClr val="tx1"/>
              </a:solidFill>
            </a:endParaRPr>
          </a:p>
        </p:txBody>
      </p:sp>
      <p:pic>
        <p:nvPicPr>
          <p:cNvPr id="29" name="Picture 28" descr="DHS Logo.png"/>
          <p:cNvPicPr>
            <a:picLocks noChangeAspect="1"/>
          </p:cNvPicPr>
          <p:nvPr/>
        </p:nvPicPr>
        <p:blipFill>
          <a:blip r:embed="rId3" cstate="screen"/>
          <a:stretch>
            <a:fillRect/>
          </a:stretch>
        </p:blipFill>
        <p:spPr>
          <a:xfrm>
            <a:off x="874456" y="730738"/>
            <a:ext cx="1583309" cy="1583309"/>
          </a:xfrm>
          <a:prstGeom prst="rect">
            <a:avLst/>
          </a:prstGeom>
          <a:ln>
            <a:noFill/>
          </a:ln>
          <a:effectLst>
            <a:outerShdw blurRad="292100" dist="139700" dir="2700000" algn="tl" rotWithShape="0">
              <a:srgbClr val="333333">
                <a:alpha val="65000"/>
              </a:srgbClr>
            </a:outerShdw>
          </a:effectLst>
        </p:spPr>
      </p:pic>
      <p:sp>
        <p:nvSpPr>
          <p:cNvPr id="30" name="Slide Number Placeholder 29"/>
          <p:cNvSpPr>
            <a:spLocks noGrp="1"/>
          </p:cNvSpPr>
          <p:nvPr>
            <p:ph type="sldNum" sz="quarter" idx="12"/>
          </p:nvPr>
        </p:nvSpPr>
        <p:spPr>
          <a:ln>
            <a:noFill/>
          </a:ln>
        </p:spPr>
        <p:txBody>
          <a:bodyPr/>
          <a:lstStyle/>
          <a:p>
            <a:pPr>
              <a:defRPr/>
            </a:pPr>
            <a:fld id="{C1D77DCB-6984-4070-9E9D-DED4DA8B6ACD}" type="slidenum">
              <a:rPr lang="en-US" smtClean="0">
                <a:solidFill>
                  <a:sysClr val="windowText" lastClr="000000"/>
                </a:solidFill>
              </a:rPr>
              <a:pPr>
                <a:defRPr/>
              </a:pPr>
              <a:t>30</a:t>
            </a:fld>
            <a:endParaRPr lang="en-US"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cap="none" dirty="0" smtClean="0">
                <a:latin typeface="Calibri" pitchFamily="34" charset="0"/>
              </a:rPr>
              <a:t>Workflow the process…</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pic>
        <p:nvPicPr>
          <p:cNvPr id="9" name="Picture 8" descr="Workflow - ACS Wegnman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21007296">
            <a:off x="1296776" y="1857228"/>
            <a:ext cx="4143878" cy="6212056"/>
          </a:xfrm>
          <a:prstGeom prst="rect">
            <a:avLst/>
          </a:prstGeom>
          <a:ln>
            <a:solidFill>
              <a:schemeClr val="tx1"/>
            </a:solidFill>
          </a:ln>
          <a:effectLst>
            <a:outerShdw blurRad="292100" dist="139700" dir="2700000" algn="tl" rotWithShape="0">
              <a:srgbClr val="333333">
                <a:alpha val="65000"/>
              </a:srgbClr>
            </a:outerShdw>
          </a:effectLst>
        </p:spPr>
      </p:pic>
      <p:pic>
        <p:nvPicPr>
          <p:cNvPr id="10" name="Picture 9" descr="Workflow 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920734">
            <a:off x="5124355" y="2689839"/>
            <a:ext cx="5953765" cy="4446948"/>
          </a:xfrm>
          <a:prstGeom prst="rect">
            <a:avLst/>
          </a:prstGeom>
          <a:ln>
            <a:solidFill>
              <a:schemeClr val="tx1"/>
            </a:solidFill>
          </a:ln>
          <a:effectLst>
            <a:outerShdw blurRad="292100" dist="139700" dir="2700000" algn="tl" rotWithShape="0">
              <a:srgbClr val="333333">
                <a:alpha val="65000"/>
              </a:srgbClr>
            </a:outerShdw>
          </a:effectLst>
        </p:spPr>
      </p:pic>
      <p:pic>
        <p:nvPicPr>
          <p:cNvPr id="11" name="Picture 10" descr="Invoice Flowchart 5 13 14 - ACS.jpg"/>
          <p:cNvPicPr>
            <a:picLocks noChangeAspect="1"/>
          </p:cNvPicPr>
          <p:nvPr/>
        </p:nvPicPr>
        <p:blipFill>
          <a:blip r:embed="rId5" cstate="screen"/>
          <a:srcRect/>
          <a:stretch>
            <a:fillRect/>
          </a:stretch>
        </p:blipFill>
        <p:spPr>
          <a:xfrm>
            <a:off x="4039262" y="3073736"/>
            <a:ext cx="7704025" cy="3779039"/>
          </a:xfrm>
          <a:prstGeom prst="rect">
            <a:avLst/>
          </a:prstGeom>
          <a:ln>
            <a:solidFill>
              <a:schemeClr val="tx1"/>
            </a:solid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a:ln>
            <a:noFill/>
          </a:ln>
        </p:spPr>
        <p:txBody>
          <a:bodyPr/>
          <a:lstStyle/>
          <a:p>
            <a:pPr>
              <a:defRPr/>
            </a:pPr>
            <a:fld id="{C1D77DCB-6984-4070-9E9D-DED4DA8B6ACD}" type="slidenum">
              <a:rPr lang="en-US" smtClean="0">
                <a:solidFill>
                  <a:sysClr val="windowText" lastClr="000000"/>
                </a:solidFill>
              </a:rPr>
              <a:pPr>
                <a:defRPr/>
              </a:pPr>
              <a:t>31</a:t>
            </a:fld>
            <a:endParaRPr lang="en-US"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M Fraud Step Screen.bmp"/>
          <p:cNvPicPr>
            <a:picLocks noChangeAspect="1"/>
          </p:cNvPicPr>
          <p:nvPr/>
        </p:nvPicPr>
        <p:blipFill>
          <a:blip r:embed="rId3" cstate="screen"/>
          <a:srcRect/>
          <a:stretch>
            <a:fillRect/>
          </a:stretch>
        </p:blipFill>
        <p:spPr>
          <a:xfrm>
            <a:off x="1080426" y="2195965"/>
            <a:ext cx="7229005" cy="6052730"/>
          </a:xfrm>
          <a:prstGeom prst="rect">
            <a:avLst/>
          </a:prstGeom>
          <a:ln>
            <a:solidFill>
              <a:schemeClr val="tx1"/>
            </a:solidFill>
          </a:ln>
          <a:effectLst>
            <a:outerShdw blurRad="292100" dist="139700" dir="2700000" algn="tl" rotWithShape="0">
              <a:srgbClr val="333333">
                <a:alpha val="65000"/>
              </a:srgbClr>
            </a:outerShdw>
          </a:effectLst>
        </p:spPr>
      </p:pic>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cap="none" dirty="0" smtClean="0">
                <a:latin typeface="Calibri" pitchFamily="34" charset="0"/>
              </a:rPr>
              <a:t>Planning - Fraud Indicator Worksheet…</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pic>
        <p:nvPicPr>
          <p:cNvPr id="12" name="Picture 11" descr="TM Fraud Indicator Worksheet.bmp"/>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939208">
            <a:off x="6013173" y="1808151"/>
            <a:ext cx="4953529" cy="6454135"/>
          </a:xfrm>
          <a:prstGeom prst="rect">
            <a:avLst/>
          </a:prstGeom>
          <a:ln>
            <a:solidFill>
              <a:schemeClr val="tx1"/>
            </a:solidFill>
          </a:ln>
          <a:effectLst>
            <a:outerShdw blurRad="292100" dist="139700" dir="2700000" algn="tl" rotWithShape="0">
              <a:srgbClr val="333333">
                <a:alpha val="65000"/>
              </a:srgbClr>
            </a:outerShdw>
          </a:effectLst>
        </p:spPr>
      </p:pic>
      <p:sp>
        <p:nvSpPr>
          <p:cNvPr id="13" name="Oval 12"/>
          <p:cNvSpPr/>
          <p:nvPr/>
        </p:nvSpPr>
        <p:spPr>
          <a:xfrm>
            <a:off x="1787613" y="5873566"/>
            <a:ext cx="3103757" cy="491101"/>
          </a:xfrm>
          <a:prstGeom prst="ellipse">
            <a:avLst/>
          </a:prstGeom>
          <a:noFill/>
          <a:ln w="57150">
            <a:solidFill>
              <a:srgbClr val="FF0B17"/>
            </a:solidFill>
          </a:ln>
        </p:spPr>
        <p:style>
          <a:lnRef idx="2">
            <a:schemeClr val="accent1">
              <a:shade val="50000"/>
            </a:schemeClr>
          </a:lnRef>
          <a:fillRef idx="1">
            <a:schemeClr val="accent1"/>
          </a:fillRef>
          <a:effectRef idx="0">
            <a:schemeClr val="accent1"/>
          </a:effectRef>
          <a:fontRef idx="minor">
            <a:schemeClr val="lt1"/>
          </a:fontRef>
        </p:style>
        <p:txBody>
          <a:bodyPr lIns="121737" tIns="60868" rIns="121737" bIns="60868" rtlCol="0" anchor="ctr"/>
          <a:lstStyle/>
          <a:p>
            <a:pPr algn="ctr"/>
            <a:endParaRPr lang="en-US"/>
          </a:p>
        </p:txBody>
      </p:sp>
      <p:sp>
        <p:nvSpPr>
          <p:cNvPr id="7" name="Slide Number Placeholder 6"/>
          <p:cNvSpPr>
            <a:spLocks noGrp="1"/>
          </p:cNvSpPr>
          <p:nvPr>
            <p:ph type="sldNum" sz="quarter" idx="12"/>
          </p:nvPr>
        </p:nvSpPr>
        <p:spPr>
          <a:ln>
            <a:noFill/>
          </a:ln>
        </p:spPr>
        <p:txBody>
          <a:bodyPr/>
          <a:lstStyle/>
          <a:p>
            <a:pPr>
              <a:defRPr/>
            </a:pPr>
            <a:fld id="{C1D77DCB-6984-4070-9E9D-DED4DA8B6ACD}" type="slidenum">
              <a:rPr lang="en-US" smtClean="0">
                <a:solidFill>
                  <a:sysClr val="windowText" lastClr="000000"/>
                </a:solidFill>
              </a:rPr>
              <a:pPr>
                <a:defRPr/>
              </a:pPr>
              <a:t>32</a:t>
            </a:fld>
            <a:endParaRPr lang="en-US">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cap="none" dirty="0" smtClean="0">
                <a:latin typeface="Calibri" pitchFamily="34" charset="0"/>
              </a:rPr>
              <a:t>Open source contract docs…</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pic>
        <p:nvPicPr>
          <p:cNvPr id="307201"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055058">
            <a:off x="897524" y="3203270"/>
            <a:ext cx="6600546" cy="4923485"/>
          </a:xfrm>
          <a:prstGeom prst="rect">
            <a:avLst/>
          </a:prstGeom>
          <a:ln>
            <a:solidFill>
              <a:schemeClr val="tx1"/>
            </a:solidFill>
          </a:ln>
          <a:effectLst>
            <a:outerShdw blurRad="292100" dist="139700" dir="2700000" algn="tl" rotWithShape="0">
              <a:srgbClr val="333333">
                <a:alpha val="65000"/>
              </a:srgbClr>
            </a:outerShdw>
          </a:effectLst>
        </p:spPr>
      </p:pic>
      <p:pic>
        <p:nvPicPr>
          <p:cNvPr id="30720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33971">
            <a:off x="4522139" y="3053965"/>
            <a:ext cx="6708706" cy="4996289"/>
          </a:xfrm>
          <a:prstGeom prst="rect">
            <a:avLst/>
          </a:prstGeom>
          <a:ln>
            <a:solidFill>
              <a:schemeClr val="tx1"/>
            </a:solidFill>
          </a:ln>
          <a:effectLst>
            <a:outerShdw blurRad="292100" dist="139700" dir="2700000" algn="tl" rotWithShape="0">
              <a:srgbClr val="333333">
                <a:alpha val="65000"/>
              </a:srgbClr>
            </a:outerShdw>
          </a:effectLst>
        </p:spPr>
      </p:pic>
      <p:sp>
        <p:nvSpPr>
          <p:cNvPr id="9" name="Rectangle 3"/>
          <p:cNvSpPr txBox="1">
            <a:spLocks noChangeArrowheads="1"/>
          </p:cNvSpPr>
          <p:nvPr/>
        </p:nvSpPr>
        <p:spPr bwMode="auto">
          <a:xfrm>
            <a:off x="548073" y="1806596"/>
            <a:ext cx="4624002" cy="1393803"/>
          </a:xfrm>
          <a:prstGeom prst="rect">
            <a:avLst/>
          </a:prstGeom>
          <a:noFill/>
          <a:ln w="9525">
            <a:noFill/>
            <a:miter lim="800000"/>
            <a:headEnd/>
            <a:tailEnd/>
          </a:ln>
        </p:spPr>
        <p:txBody>
          <a:bodyPr vert="horz" wrap="square" lIns="121737" tIns="60868" rIns="121737" bIns="60868" numCol="1" anchor="ctr" anchorCtr="0" compatLnSpc="1">
            <a:prstTxWarp prst="textNoShape">
              <a:avLst/>
            </a:prstTxWarp>
          </a:bodyPr>
          <a:lstStyle/>
          <a:p>
            <a:pPr marL="456513" indent="-456513" algn="ctr" defTabSz="1217369" eaLnBrk="1" hangingPunct="1">
              <a:spcBef>
                <a:spcPts val="0"/>
              </a:spcBef>
              <a:defRPr/>
            </a:pPr>
            <a:r>
              <a:rPr lang="en-US" dirty="0" smtClean="0">
                <a:latin typeface="Calibri" pitchFamily="34" charset="0"/>
              </a:rPr>
              <a:t>Federal Business </a:t>
            </a:r>
          </a:p>
          <a:p>
            <a:pPr marL="456513" indent="-456513" algn="ctr" defTabSz="1217369" eaLnBrk="1" hangingPunct="1">
              <a:spcBef>
                <a:spcPts val="0"/>
              </a:spcBef>
              <a:defRPr/>
            </a:pPr>
            <a:r>
              <a:rPr lang="en-US" dirty="0" smtClean="0">
                <a:latin typeface="Calibri" pitchFamily="34" charset="0"/>
              </a:rPr>
              <a:t>Opportunities</a:t>
            </a:r>
            <a:endParaRPr lang="en-US" b="1" dirty="0" smtClean="0">
              <a:latin typeface="+mn-lt"/>
            </a:endParaRPr>
          </a:p>
        </p:txBody>
      </p:sp>
      <p:sp>
        <p:nvSpPr>
          <p:cNvPr id="7" name="Slide Number Placeholder 6"/>
          <p:cNvSpPr>
            <a:spLocks noGrp="1"/>
          </p:cNvSpPr>
          <p:nvPr>
            <p:ph type="sldNum" sz="quarter" idx="12"/>
          </p:nvPr>
        </p:nvSpPr>
        <p:spPr>
          <a:ln>
            <a:noFill/>
          </a:ln>
        </p:spPr>
        <p:txBody>
          <a:bodyPr/>
          <a:lstStyle/>
          <a:p>
            <a:pPr>
              <a:defRPr/>
            </a:pPr>
            <a:fld id="{C1D77DCB-6984-4070-9E9D-DED4DA8B6ACD}" type="slidenum">
              <a:rPr lang="en-US" smtClean="0">
                <a:solidFill>
                  <a:sysClr val="windowText" lastClr="000000"/>
                </a:solidFill>
              </a:rPr>
              <a:pPr>
                <a:defRPr/>
              </a:pPr>
              <a:t>33</a:t>
            </a:fld>
            <a:endParaRPr lang="en-US">
              <a:solidFill>
                <a:sysClr val="windowText" lastClr="000000"/>
              </a:solidFill>
            </a:endParaRPr>
          </a:p>
        </p:txBody>
      </p:sp>
      <p:sp>
        <p:nvSpPr>
          <p:cNvPr id="8" name="Rectangle 3"/>
          <p:cNvSpPr txBox="1">
            <a:spLocks noChangeArrowheads="1"/>
          </p:cNvSpPr>
          <p:nvPr/>
        </p:nvSpPr>
        <p:spPr bwMode="auto">
          <a:xfrm>
            <a:off x="7193348" y="2073297"/>
            <a:ext cx="4036627" cy="872850"/>
          </a:xfrm>
          <a:prstGeom prst="rect">
            <a:avLst/>
          </a:prstGeom>
          <a:noFill/>
          <a:ln w="9525">
            <a:noFill/>
            <a:miter lim="800000"/>
            <a:headEnd/>
            <a:tailEnd/>
          </a:ln>
        </p:spPr>
        <p:txBody>
          <a:bodyPr vert="horz" wrap="square" lIns="121737" tIns="60868" rIns="121737" bIns="60868" numCol="1" anchor="ctr" anchorCtr="0" compatLnSpc="1">
            <a:prstTxWarp prst="textNoShape">
              <a:avLst/>
            </a:prstTxWarp>
          </a:bodyPr>
          <a:lstStyle/>
          <a:p>
            <a:pPr marL="456513" indent="-456513" algn="ctr" defTabSz="1217369" eaLnBrk="1" hangingPunct="1">
              <a:spcBef>
                <a:spcPts val="0"/>
              </a:spcBef>
              <a:defRPr/>
            </a:pPr>
            <a:r>
              <a:rPr lang="en-US" dirty="0" smtClean="0">
                <a:latin typeface="Calibri" pitchFamily="34" charset="0"/>
              </a:rPr>
              <a:t>Federal Procurement </a:t>
            </a:r>
          </a:p>
          <a:p>
            <a:pPr marL="456513" indent="-456513" algn="ctr" defTabSz="1217369" eaLnBrk="1" hangingPunct="1">
              <a:spcBef>
                <a:spcPts val="0"/>
              </a:spcBef>
              <a:defRPr/>
            </a:pPr>
            <a:r>
              <a:rPr lang="en-US" dirty="0" smtClean="0">
                <a:latin typeface="Calibri" pitchFamily="34" charset="0"/>
              </a:rPr>
              <a:t>Data System</a:t>
            </a:r>
            <a:endParaRPr lang="en-US" b="1"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7201"/>
                                        </p:tgtEl>
                                        <p:attrNameLst>
                                          <p:attrName>style.visibility</p:attrName>
                                        </p:attrNameLst>
                                      </p:cBhvr>
                                      <p:to>
                                        <p:strVal val="visible"/>
                                      </p:to>
                                    </p:set>
                                    <p:animEffect transition="in" filter="fade">
                                      <p:cBhvr>
                                        <p:cTn id="19" dur="500"/>
                                        <p:tgtEl>
                                          <p:spTgt spid="30720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7202"/>
                                        </p:tgtEl>
                                        <p:attrNameLst>
                                          <p:attrName>style.visibility</p:attrName>
                                        </p:attrNameLst>
                                      </p:cBhvr>
                                      <p:to>
                                        <p:strVal val="visible"/>
                                      </p:to>
                                    </p:set>
                                    <p:animEffect transition="in" filter="fade">
                                      <p:cBhvr>
                                        <p:cTn id="23" dur="500"/>
                                        <p:tgtEl>
                                          <p:spTgt spid="30720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fade">
                                      <p:cBhvr>
                                        <p:cTn id="3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9" grpId="0" uiExpand="1" build="p"/>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ln>
            <a:noFill/>
          </a:ln>
        </p:spPr>
        <p:txBody>
          <a:bodyPr/>
          <a:lstStyle/>
          <a:p>
            <a:pPr>
              <a:defRPr/>
            </a:pPr>
            <a:fld id="{D5FAC574-F9CC-4A3D-9ED3-8BD607549256}" type="slidenum">
              <a:rPr lang="en-US">
                <a:solidFill>
                  <a:sysClr val="windowText" lastClr="000000"/>
                </a:solidFill>
              </a:rPr>
              <a:pPr>
                <a:defRPr/>
              </a:pPr>
              <a:t>34</a:t>
            </a:fld>
            <a:endParaRPr lang="en-US">
              <a:solidFill>
                <a:sysClr val="windowText" lastClr="000000"/>
              </a:solidFill>
            </a:endParaRPr>
          </a:p>
        </p:txBody>
      </p:sp>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cap="none" dirty="0" smtClean="0">
                <a:latin typeface="Calibri" pitchFamily="34" charset="0"/>
              </a:rPr>
              <a:t>FAR – §4.803 - Contents of K files…</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820136" y="1973273"/>
            <a:ext cx="10881927" cy="6165829"/>
          </a:xfrm>
          <a:prstGeom prst="rect">
            <a:avLst/>
          </a:prstGeom>
          <a:noFill/>
          <a:ln w="9525">
            <a:noFill/>
            <a:miter lim="800000"/>
            <a:headEnd/>
            <a:tailEnd/>
          </a:ln>
        </p:spPr>
        <p:txBody>
          <a:bodyPr vert="horz" wrap="square" lIns="121737" tIns="60868" rIns="121737" bIns="60868" numCol="1" anchor="ctr" anchorCtr="0" compatLnSpc="1">
            <a:prstTxWarp prst="textNoShape">
              <a:avLst/>
            </a:prstTxWarp>
          </a:bodyPr>
          <a:lstStyle/>
          <a:p>
            <a:pPr>
              <a:buFont typeface="Arial" pitchFamily="34" charset="0"/>
              <a:buChar char="•"/>
            </a:pPr>
            <a:r>
              <a:rPr lang="en-US" sz="2800" dirty="0" smtClean="0">
                <a:latin typeface="Calibri" pitchFamily="34" charset="0"/>
              </a:rPr>
              <a:t> a) Contracting Officer File – </a:t>
            </a:r>
            <a:r>
              <a:rPr lang="en-US" sz="2800" b="1" dirty="0" smtClean="0">
                <a:latin typeface="Calibri" pitchFamily="34" charset="0"/>
              </a:rPr>
              <a:t>42 items</a:t>
            </a:r>
          </a:p>
          <a:p>
            <a:pPr lvl="1">
              <a:buFont typeface="Arial" pitchFamily="34" charset="0"/>
              <a:buChar char="•"/>
            </a:pPr>
            <a:r>
              <a:rPr lang="en-US" sz="2800" dirty="0" smtClean="0">
                <a:latin typeface="Calibri" pitchFamily="34" charset="0"/>
              </a:rPr>
              <a:t> (1) Purchase request, acquisition planning information, and other pre-solicitation documents. </a:t>
            </a:r>
          </a:p>
          <a:p>
            <a:pPr lvl="1">
              <a:buFont typeface="Arial" pitchFamily="34" charset="0"/>
              <a:buChar char="•"/>
            </a:pPr>
            <a:r>
              <a:rPr lang="en-US" sz="2800" dirty="0" smtClean="0">
                <a:latin typeface="Calibri" pitchFamily="34" charset="0"/>
              </a:rPr>
              <a:t> (8) A copy of the solicitation and all amendments thereto. </a:t>
            </a:r>
          </a:p>
          <a:p>
            <a:pPr lvl="1">
              <a:buFont typeface="Arial" pitchFamily="34" charset="0"/>
              <a:buChar char="•"/>
            </a:pPr>
            <a:r>
              <a:rPr lang="en-US" sz="2800" dirty="0" smtClean="0">
                <a:latin typeface="Calibri" pitchFamily="34" charset="0"/>
              </a:rPr>
              <a:t> (13) Source selection documentation. </a:t>
            </a:r>
          </a:p>
          <a:p>
            <a:pPr lvl="1">
              <a:buFont typeface="Arial" pitchFamily="34" charset="0"/>
              <a:buChar char="•"/>
            </a:pPr>
            <a:endParaRPr lang="en-US" sz="2800" dirty="0" smtClean="0">
              <a:latin typeface="Calibri" pitchFamily="34" charset="0"/>
            </a:endParaRPr>
          </a:p>
          <a:p>
            <a:pPr>
              <a:buFont typeface="Arial" pitchFamily="34" charset="0"/>
              <a:buChar char="•"/>
            </a:pPr>
            <a:r>
              <a:rPr lang="en-US" sz="2800" dirty="0" smtClean="0">
                <a:latin typeface="Calibri" pitchFamily="34" charset="0"/>
              </a:rPr>
              <a:t> b) Contract admin office contract file – </a:t>
            </a:r>
            <a:r>
              <a:rPr lang="en-US" sz="2800" b="1" dirty="0" smtClean="0">
                <a:latin typeface="Calibri" pitchFamily="34" charset="0"/>
              </a:rPr>
              <a:t>20 items</a:t>
            </a:r>
          </a:p>
          <a:p>
            <a:pPr lvl="1">
              <a:buFont typeface="Arial" pitchFamily="34" charset="0"/>
              <a:buChar char="•"/>
            </a:pPr>
            <a:r>
              <a:rPr lang="en-US" sz="2800" dirty="0" smtClean="0">
                <a:latin typeface="Calibri" pitchFamily="34" charset="0"/>
              </a:rPr>
              <a:t> (1) Copy of the contract and all modifications, together with official record copies of supporting documents executed by the contract administration office. </a:t>
            </a:r>
          </a:p>
          <a:p>
            <a:pPr lvl="1">
              <a:buFont typeface="Arial" pitchFamily="34" charset="0"/>
              <a:buChar char="•"/>
            </a:pPr>
            <a:r>
              <a:rPr lang="en-US" sz="2800" dirty="0" smtClean="0">
                <a:latin typeface="Calibri" pitchFamily="34" charset="0"/>
              </a:rPr>
              <a:t> (6) Purchasing system information. </a:t>
            </a:r>
          </a:p>
          <a:p>
            <a:pPr lvl="1">
              <a:buFont typeface="Arial" pitchFamily="34" charset="0"/>
              <a:buChar char="•"/>
            </a:pPr>
            <a:endParaRPr lang="en-US" sz="2800" dirty="0" smtClean="0">
              <a:latin typeface="Calibri" pitchFamily="34" charset="0"/>
            </a:endParaRPr>
          </a:p>
          <a:p>
            <a:pPr>
              <a:buFont typeface="Arial" pitchFamily="34" charset="0"/>
              <a:buChar char="•"/>
            </a:pPr>
            <a:r>
              <a:rPr lang="en-US" sz="2800" dirty="0" smtClean="0">
                <a:latin typeface="Calibri" pitchFamily="34" charset="0"/>
              </a:rPr>
              <a:t> c) Paying Office Contract File </a:t>
            </a:r>
            <a:r>
              <a:rPr lang="en-US" sz="2800" b="1" dirty="0" smtClean="0">
                <a:latin typeface="Calibri" pitchFamily="34" charset="0"/>
              </a:rPr>
              <a:t>– 4 items</a:t>
            </a:r>
          </a:p>
          <a:p>
            <a:pPr lvl="1">
              <a:buFont typeface="Arial" pitchFamily="34" charset="0"/>
              <a:buChar char="•"/>
            </a:pPr>
            <a:r>
              <a:rPr lang="en-US" sz="2800" dirty="0" smtClean="0">
                <a:latin typeface="Calibri" pitchFamily="34" charset="0"/>
              </a:rPr>
              <a:t> (2) Bills, invoices, vouchers, and supporting documents. </a:t>
            </a:r>
          </a:p>
          <a:p>
            <a:pPr lvl="1">
              <a:buFont typeface="Arial" pitchFamily="34" charset="0"/>
              <a:buChar char="•"/>
            </a:pPr>
            <a:r>
              <a:rPr lang="en-US" sz="2800" dirty="0" smtClean="0">
                <a:latin typeface="Calibri" pitchFamily="34" charset="0"/>
              </a:rPr>
              <a:t> (3) Record of payments or receipts</a:t>
            </a: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500"/>
                                        <p:tgtEl>
                                          <p:spTgt spid="9">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500"/>
                                        <p:tgtEl>
                                          <p:spTgt spid="9">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Effect transition="in" filter="fade">
                                      <p:cBhvr>
                                        <p:cTn id="30" dur="500"/>
                                        <p:tgtEl>
                                          <p:spTgt spid="9">
                                            <p:txEl>
                                              <p:pRg st="7" end="7"/>
                                            </p:txEl>
                                          </p:spTgt>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9">
                                            <p:txEl>
                                              <p:pRg st="9" end="9"/>
                                            </p:txEl>
                                          </p:spTgt>
                                        </p:tgtEl>
                                        <p:attrNameLst>
                                          <p:attrName>style.visibility</p:attrName>
                                        </p:attrNameLst>
                                      </p:cBhvr>
                                      <p:to>
                                        <p:strVal val="visible"/>
                                      </p:to>
                                    </p:set>
                                    <p:animEffect transition="in" filter="fade">
                                      <p:cBhvr>
                                        <p:cTn id="34" dur="500"/>
                                        <p:tgtEl>
                                          <p:spTgt spid="9">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animEffect transition="in" filter="fade">
                                      <p:cBhvr>
                                        <p:cTn id="37" dur="500"/>
                                        <p:tgtEl>
                                          <p:spTgt spid="9">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xEl>
                                              <p:pRg st="11" end="11"/>
                                            </p:txEl>
                                          </p:spTgt>
                                        </p:tgtEl>
                                        <p:attrNameLst>
                                          <p:attrName>style.visibility</p:attrName>
                                        </p:attrNameLst>
                                      </p:cBhvr>
                                      <p:to>
                                        <p:strVal val="visible"/>
                                      </p:to>
                                    </p:set>
                                    <p:animEffect transition="in" filter="fade">
                                      <p:cBhvr>
                                        <p:cTn id="40"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9"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cap="none" dirty="0" smtClean="0">
                <a:latin typeface="Calibri" pitchFamily="34" charset="0"/>
              </a:rPr>
              <a:t>Get the Contract File… all of it!</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pic>
        <p:nvPicPr>
          <p:cNvPr id="7" name="Picture 2" descr="C:\Documents and Settings\smitha\My Documents\1. Acquisitions\Audits\13-130-AUD-CBP, MGMT - CBP NAM with DS2\1. Imagery\GANGNAM Contract thru mod 44 13FEB1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851916">
            <a:off x="6430559" y="2320300"/>
            <a:ext cx="4350031" cy="5824008"/>
          </a:xfrm>
          <a:prstGeom prst="rect">
            <a:avLst/>
          </a:prstGeom>
          <a:ln w="152400">
            <a:solidFill>
              <a:schemeClr val="bg1"/>
            </a:solidFill>
          </a:ln>
          <a:effectLst>
            <a:outerShdw blurRad="292100" dist="139700" dir="2700000" algn="tl" rotWithShape="0">
              <a:srgbClr val="333333">
                <a:alpha val="65000"/>
              </a:srgbClr>
            </a:outerShdw>
          </a:effectLst>
        </p:spPr>
      </p:pic>
      <p:pic>
        <p:nvPicPr>
          <p:cNvPr id="9" name="Picture 8" descr="DC hard at work.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20797127">
            <a:off x="1083618" y="2555967"/>
            <a:ext cx="5206033" cy="5091771"/>
          </a:xfrm>
          <a:prstGeom prst="rect">
            <a:avLst/>
          </a:prstGeom>
          <a:ln w="152400">
            <a:solidFill>
              <a:schemeClr val="bg1"/>
            </a:solid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a:ln>
            <a:noFill/>
          </a:ln>
        </p:spPr>
        <p:txBody>
          <a:bodyPr/>
          <a:lstStyle/>
          <a:p>
            <a:pPr>
              <a:defRPr/>
            </a:pPr>
            <a:fld id="{C1D77DCB-6984-4070-9E9D-DED4DA8B6ACD}" type="slidenum">
              <a:rPr lang="en-US" smtClean="0">
                <a:solidFill>
                  <a:sysClr val="windowText" lastClr="000000"/>
                </a:solidFill>
              </a:rPr>
              <a:pPr>
                <a:defRPr/>
              </a:pPr>
              <a:t>35</a:t>
            </a:fld>
            <a:endParaRPr lang="en-US">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ln>
            <a:noFill/>
          </a:ln>
        </p:spPr>
        <p:txBody>
          <a:bodyPr/>
          <a:lstStyle/>
          <a:p>
            <a:pPr>
              <a:defRPr/>
            </a:pPr>
            <a:fld id="{D5FAC574-F9CC-4A3D-9ED3-8BD607549256}" type="slidenum">
              <a:rPr lang="en-US">
                <a:solidFill>
                  <a:sysClr val="windowText" lastClr="000000"/>
                </a:solidFill>
              </a:rPr>
              <a:pPr>
                <a:defRPr/>
              </a:pPr>
              <a:t>36</a:t>
            </a:fld>
            <a:endParaRPr lang="en-US">
              <a:solidFill>
                <a:sysClr val="windowText" lastClr="000000"/>
              </a:solidFill>
            </a:endParaRPr>
          </a:p>
        </p:txBody>
      </p:sp>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cap="none" dirty="0" smtClean="0">
                <a:latin typeface="Calibri" pitchFamily="34" charset="0"/>
              </a:rPr>
              <a:t>What should be in the CO files…</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pic>
        <p:nvPicPr>
          <p:cNvPr id="7" name="Picture 2" descr="C:\Documents and Settings\smitha\My Documents\3. Office Functions\1. Training\1. Acq Fraud Course with INV\3. Course Materials by Lesson\2. Fed Laws-Regs-Policy\Docs by ADE.bmp"/>
          <p:cNvPicPr>
            <a:picLocks noChangeAspect="1" noChangeArrowheads="1"/>
          </p:cNvPicPr>
          <p:nvPr/>
        </p:nvPicPr>
        <p:blipFill>
          <a:blip r:embed="rId3" cstate="screen"/>
          <a:srcRect/>
          <a:stretch>
            <a:fillRect/>
          </a:stretch>
        </p:blipFill>
        <p:spPr bwMode="auto">
          <a:xfrm>
            <a:off x="2449580" y="1907266"/>
            <a:ext cx="7280145" cy="644186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ln>
            <a:noFill/>
          </a:ln>
        </p:spPr>
        <p:txBody>
          <a:bodyPr/>
          <a:lstStyle/>
          <a:p>
            <a:pPr>
              <a:defRPr/>
            </a:pPr>
            <a:fld id="{D5FAC574-F9CC-4A3D-9ED3-8BD607549256}" type="slidenum">
              <a:rPr lang="en-US">
                <a:solidFill>
                  <a:sysClr val="windowText" lastClr="000000"/>
                </a:solidFill>
              </a:rPr>
              <a:pPr>
                <a:defRPr/>
              </a:pPr>
              <a:t>37</a:t>
            </a:fld>
            <a:endParaRPr lang="en-US" dirty="0">
              <a:solidFill>
                <a:sysClr val="windowText" lastClr="000000"/>
              </a:solidFill>
            </a:endParaRPr>
          </a:p>
        </p:txBody>
      </p:sp>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cap="none" dirty="0" smtClean="0">
                <a:latin typeface="Calibri" pitchFamily="34" charset="0"/>
              </a:rPr>
              <a:t>Get the COR/PM File(s)… all of it!</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screen"/>
          <a:srcRect/>
          <a:stretch>
            <a:fillRect/>
          </a:stretch>
        </p:blipFill>
        <p:spPr bwMode="auto">
          <a:xfrm>
            <a:off x="1953151" y="2131377"/>
            <a:ext cx="5015611" cy="6495627"/>
          </a:xfrm>
          <a:prstGeom prst="rect">
            <a:avLst/>
          </a:prstGeom>
          <a:ln>
            <a:solidFill>
              <a:schemeClr val="tx1"/>
            </a:solidFill>
          </a:ln>
          <a:effectLst>
            <a:outerShdw blurRad="292100" dist="139700" dir="2700000" algn="tl" rotWithShape="0">
              <a:srgbClr val="333333">
                <a:alpha val="65000"/>
              </a:srgbClr>
            </a:outerShdw>
          </a:effectLst>
        </p:spPr>
      </p:pic>
      <p:pic>
        <p:nvPicPr>
          <p:cNvPr id="11" name="Picture 4"/>
          <p:cNvPicPr>
            <a:picLocks noChangeAspect="1" noChangeArrowheads="1"/>
          </p:cNvPicPr>
          <p:nvPr/>
        </p:nvPicPr>
        <p:blipFill>
          <a:blip r:embed="rId4" cstate="screen"/>
          <a:srcRect/>
          <a:stretch>
            <a:fillRect/>
          </a:stretch>
        </p:blipFill>
        <p:spPr bwMode="auto">
          <a:xfrm>
            <a:off x="754488" y="2334366"/>
            <a:ext cx="9247533" cy="5988156"/>
          </a:xfrm>
          <a:prstGeom prst="rect">
            <a:avLst/>
          </a:prstGeom>
          <a:ln>
            <a:solidFill>
              <a:schemeClr val="tx1"/>
            </a:solidFill>
          </a:ln>
          <a:effectLst>
            <a:outerShdw blurRad="292100" dist="139700" dir="2700000" algn="tl" rotWithShape="0">
              <a:srgbClr val="333333">
                <a:alpha val="65000"/>
              </a:srgbClr>
            </a:outerShdw>
          </a:effectLst>
        </p:spPr>
      </p:pic>
      <p:pic>
        <p:nvPicPr>
          <p:cNvPr id="12" name="Picture 5"/>
          <p:cNvPicPr>
            <a:picLocks noChangeAspect="1" noChangeArrowheads="1"/>
          </p:cNvPicPr>
          <p:nvPr/>
        </p:nvPicPr>
        <p:blipFill>
          <a:blip r:embed="rId5" cstate="screen"/>
          <a:srcRect/>
          <a:stretch>
            <a:fillRect/>
          </a:stretch>
        </p:blipFill>
        <p:spPr bwMode="auto">
          <a:xfrm>
            <a:off x="1750159" y="1928389"/>
            <a:ext cx="9472789" cy="5683673"/>
          </a:xfrm>
          <a:prstGeom prst="rect">
            <a:avLst/>
          </a:prstGeom>
          <a:ln>
            <a:solidFill>
              <a:schemeClr val="tx1"/>
            </a:solidFill>
          </a:ln>
          <a:effectLst>
            <a:outerShdw blurRad="292100" dist="139700" dir="2700000" algn="tl" rotWithShape="0">
              <a:srgbClr val="333333">
                <a:alpha val="65000"/>
              </a:srgbClr>
            </a:outerShdw>
          </a:effectLst>
        </p:spPr>
      </p:pic>
      <p:pic>
        <p:nvPicPr>
          <p:cNvPr id="13"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846470">
            <a:off x="3975207" y="2449853"/>
            <a:ext cx="7122612" cy="5559111"/>
          </a:xfrm>
          <a:prstGeom prst="rect">
            <a:avLst/>
          </a:prstGeom>
          <a:ln>
            <a:solidFill>
              <a:schemeClr val="tx1"/>
            </a:solidFill>
          </a:ln>
          <a:effectLst>
            <a:outerShdw blurRad="292100" dist="139700" dir="2700000" algn="tl" rotWithShape="0">
              <a:srgbClr val="333333">
                <a:alpha val="65000"/>
              </a:srgbClr>
            </a:outerShdw>
          </a:effectLst>
        </p:spPr>
      </p:pic>
      <p:pic>
        <p:nvPicPr>
          <p:cNvPr id="14" name="Picture 3"/>
          <p:cNvPicPr>
            <a:picLocks noChangeAspect="1" noChangeArrowheads="1"/>
          </p:cNvPicPr>
          <p:nvPr/>
        </p:nvPicPr>
        <p:blipFill>
          <a:blip r:embed="rId7" cstate="screen"/>
          <a:srcRect/>
          <a:stretch>
            <a:fillRect/>
          </a:stretch>
        </p:blipFill>
        <p:spPr bwMode="auto">
          <a:xfrm>
            <a:off x="1344182" y="2131377"/>
            <a:ext cx="8931487" cy="5856712"/>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ln>
            <a:noFill/>
          </a:ln>
        </p:spPr>
        <p:txBody>
          <a:bodyPr/>
          <a:lstStyle/>
          <a:p>
            <a:pPr>
              <a:defRPr/>
            </a:pPr>
            <a:fld id="{D5FAC574-F9CC-4A3D-9ED3-8BD607549256}" type="slidenum">
              <a:rPr lang="en-US">
                <a:solidFill>
                  <a:sysClr val="windowText" lastClr="000000"/>
                </a:solidFill>
              </a:rPr>
              <a:pPr>
                <a:defRPr/>
              </a:pPr>
              <a:t>38</a:t>
            </a:fld>
            <a:endParaRPr lang="en-US">
              <a:solidFill>
                <a:sysClr val="windowText" lastClr="000000"/>
              </a:solidFill>
            </a:endParaRPr>
          </a:p>
        </p:txBody>
      </p:sp>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cap="none" dirty="0" smtClean="0">
                <a:latin typeface="Calibri" pitchFamily="34" charset="0"/>
              </a:rPr>
              <a:t>Show me the money…</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013771">
            <a:off x="3620912" y="2501494"/>
            <a:ext cx="7791023" cy="5164836"/>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697917">
            <a:off x="794798" y="2707006"/>
            <a:ext cx="7353324" cy="5042279"/>
          </a:xfrm>
          <a:prstGeom prst="rect">
            <a:avLst/>
          </a:prstGeom>
          <a:ln>
            <a:solidFill>
              <a:schemeClr val="tx1"/>
            </a:solidFill>
          </a:ln>
          <a:effectLst>
            <a:outerShdw blurRad="292100" dist="139700" dir="2700000" algn="tl" rotWithShape="0">
              <a:srgbClr val="333333">
                <a:alpha val="65000"/>
              </a:srgbClr>
            </a:outerShdw>
          </a:effectLst>
        </p:spPr>
      </p:pic>
      <p:pic>
        <p:nvPicPr>
          <p:cNvPr id="10" name="Picture 3"/>
          <p:cNvPicPr>
            <a:picLocks noChangeAspect="1" noChangeArrowheads="1"/>
          </p:cNvPicPr>
          <p:nvPr/>
        </p:nvPicPr>
        <p:blipFill>
          <a:blip r:embed="rId5" cstate="screen"/>
          <a:srcRect/>
          <a:stretch>
            <a:fillRect/>
          </a:stretch>
        </p:blipFill>
        <p:spPr bwMode="auto">
          <a:xfrm>
            <a:off x="3381205" y="2033468"/>
            <a:ext cx="5416900" cy="6601856"/>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ln>
            <a:noFill/>
          </a:ln>
        </p:spPr>
        <p:txBody>
          <a:bodyPr/>
          <a:lstStyle/>
          <a:p>
            <a:pPr>
              <a:defRPr/>
            </a:pPr>
            <a:fld id="{D5FAC574-F9CC-4A3D-9ED3-8BD607549256}" type="slidenum">
              <a:rPr lang="en-US">
                <a:solidFill>
                  <a:sysClr val="windowText" lastClr="000000"/>
                </a:solidFill>
              </a:rPr>
              <a:pPr>
                <a:defRPr/>
              </a:pPr>
              <a:t>39</a:t>
            </a:fld>
            <a:endParaRPr lang="en-US">
              <a:solidFill>
                <a:sysClr val="windowText" lastClr="000000"/>
              </a:solidFill>
            </a:endParaRPr>
          </a:p>
        </p:txBody>
      </p:sp>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cap="none" dirty="0" smtClean="0">
                <a:latin typeface="Calibri" pitchFamily="34" charset="0"/>
              </a:rPr>
              <a:t>Any other previous </a:t>
            </a:r>
            <a:r>
              <a:rPr lang="en-US" sz="5300" i="1" cap="none" dirty="0" smtClean="0">
                <a:latin typeface="Calibri" pitchFamily="34" charset="0"/>
              </a:rPr>
              <a:t>issues</a:t>
            </a:r>
            <a:r>
              <a:rPr lang="en-US" sz="5300" cap="none" dirty="0" smtClean="0">
                <a:latin typeface="Calibri" pitchFamily="34" charset="0"/>
              </a:rPr>
              <a:t>…</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pic>
        <p:nvPicPr>
          <p:cNvPr id="29900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4702" y="1892795"/>
            <a:ext cx="11109898" cy="6246268"/>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9009"/>
                                        </p:tgtEl>
                                        <p:attrNameLst>
                                          <p:attrName>style.visibility</p:attrName>
                                        </p:attrNameLst>
                                      </p:cBhvr>
                                      <p:to>
                                        <p:strVal val="visible"/>
                                      </p:to>
                                    </p:set>
                                    <p:animEffect transition="in" filter="fade">
                                      <p:cBhvr>
                                        <p:cTn id="11" dur="500"/>
                                        <p:tgtEl>
                                          <p:spTgt spid="299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0" y="0"/>
            <a:ext cx="12179300" cy="1532234"/>
          </a:xfrm>
        </p:spPr>
        <p:txBody>
          <a:bodyPr>
            <a:noAutofit/>
          </a:bodyPr>
          <a:lstStyle/>
          <a:p>
            <a:pPr algn="ctr" eaLnBrk="1" fontAlgn="auto" hangingPunct="1">
              <a:spcAft>
                <a:spcPts val="0"/>
              </a:spcAft>
              <a:defRPr/>
            </a:pPr>
            <a:r>
              <a:rPr lang="en-US" sz="4800" cap="none" dirty="0" smtClean="0">
                <a:latin typeface="Calibri" pitchFamily="34" charset="0"/>
              </a:rPr>
              <a:t>So why are we here </a:t>
            </a:r>
            <a:r>
              <a:rPr lang="en-US" sz="4800" i="1" cap="none" dirty="0" smtClean="0">
                <a:latin typeface="Calibri" pitchFamily="34" charset="0"/>
              </a:rPr>
              <a:t>today</a:t>
            </a:r>
            <a:r>
              <a:rPr lang="en-US" sz="4800" cap="none" dirty="0" smtClean="0">
                <a:latin typeface="Calibri" pitchFamily="34" charset="0"/>
              </a:rPr>
              <a:t>?</a:t>
            </a:r>
            <a:endParaRPr lang="en-US" sz="4800" cap="none" dirty="0">
              <a:latin typeface="Calibri" pitchFamily="34" charset="0"/>
            </a:endParaRPr>
          </a:p>
        </p:txBody>
      </p:sp>
      <p:cxnSp>
        <p:nvCxnSpPr>
          <p:cNvPr id="5" name="Straight Connector 4"/>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p:nvPr/>
        </p:nvGraphicFramePr>
        <p:xfrm>
          <a:off x="125662" y="1860728"/>
          <a:ext cx="11927981" cy="697410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a:ln>
            <a:noFill/>
          </a:ln>
        </p:spPr>
        <p:txBody>
          <a:bodyPr/>
          <a:lstStyle/>
          <a:p>
            <a:pPr>
              <a:defRPr/>
            </a:pPr>
            <a:fld id="{E873BCD3-BA31-4EC4-9EF2-3FEF8E8D7FA4}" type="slidenum">
              <a:rPr lang="en-US" smtClean="0">
                <a:solidFill>
                  <a:sysClr val="windowText" lastClr="000000"/>
                </a:solidFill>
              </a:rPr>
              <a:pPr>
                <a:defRPr/>
              </a:pPr>
              <a:t>4</a:t>
            </a:fld>
            <a:endParaRPr lang="en-US">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8594"/>
                                        </p:tgtEl>
                                        <p:attrNameLst>
                                          <p:attrName>style.visibility</p:attrName>
                                        </p:attrNameLst>
                                      </p:cBhvr>
                                      <p:to>
                                        <p:strVal val="visible"/>
                                      </p:to>
                                    </p:set>
                                    <p:animEffect transition="in" filter="fade">
                                      <p:cBhvr>
                                        <p:cTn id="7" dur="1000"/>
                                        <p:tgtEl>
                                          <p:spTgt spid="23859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p:bldGraphic spid="6"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ln>
            <a:noFill/>
          </a:ln>
        </p:spPr>
        <p:txBody>
          <a:bodyPr/>
          <a:lstStyle/>
          <a:p>
            <a:pPr>
              <a:defRPr/>
            </a:pPr>
            <a:fld id="{D5FAC574-F9CC-4A3D-9ED3-8BD607549256}" type="slidenum">
              <a:rPr lang="en-US">
                <a:solidFill>
                  <a:sysClr val="windowText" lastClr="000000"/>
                </a:solidFill>
              </a:rPr>
              <a:pPr>
                <a:defRPr/>
              </a:pPr>
              <a:t>40</a:t>
            </a:fld>
            <a:endParaRPr lang="en-US">
              <a:solidFill>
                <a:sysClr val="windowText" lastClr="000000"/>
              </a:solidFill>
            </a:endParaRPr>
          </a:p>
        </p:txBody>
      </p:sp>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4800" cap="none" dirty="0" smtClean="0">
                <a:latin typeface="Calibri" pitchFamily="34" charset="0"/>
              </a:rPr>
              <a:t>Touch base with the RAT (now GAT) Board…</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45585" y="1901161"/>
            <a:ext cx="5932913" cy="5786014"/>
          </a:xfrm>
          <a:prstGeom prst="rect">
            <a:avLst/>
          </a:prstGeom>
        </p:spPr>
        <p:txBody>
          <a:bodyPr wrap="square" lIns="121737" tIns="60868" rIns="121737" bIns="60868">
            <a:spAutoFit/>
          </a:bodyPr>
          <a:lstStyle/>
          <a:p>
            <a:r>
              <a:rPr lang="en-US" dirty="0" smtClean="0">
                <a:latin typeface="Calibri" pitchFamily="34" charset="0"/>
              </a:rPr>
              <a:t>The </a:t>
            </a:r>
            <a:r>
              <a:rPr lang="en-US" b="1" i="1" dirty="0" smtClean="0">
                <a:latin typeface="Calibri" pitchFamily="34" charset="0"/>
              </a:rPr>
              <a:t>Recovery Accountability and Transparency Board </a:t>
            </a:r>
            <a:r>
              <a:rPr lang="en-US" dirty="0" smtClean="0">
                <a:latin typeface="Calibri" pitchFamily="34" charset="0"/>
              </a:rPr>
              <a:t>is a non-partisan, non-political agency originally created by the American Recovery and Reinvestment Act of 2009 (ARRA) with two goals:</a:t>
            </a:r>
          </a:p>
          <a:p>
            <a:endParaRPr lang="en-US" sz="1400" dirty="0" smtClean="0">
              <a:latin typeface="Calibri" pitchFamily="34" charset="0"/>
            </a:endParaRPr>
          </a:p>
          <a:p>
            <a:pPr lvl="1">
              <a:buFont typeface="Arial" pitchFamily="34" charset="0"/>
              <a:buChar char="•"/>
            </a:pPr>
            <a:r>
              <a:rPr lang="en-US" dirty="0" smtClean="0">
                <a:latin typeface="Calibri" pitchFamily="34" charset="0"/>
              </a:rPr>
              <a:t> To provide transparency of ARRA-related funds</a:t>
            </a:r>
          </a:p>
          <a:p>
            <a:pPr lvl="1">
              <a:buFont typeface="Arial" pitchFamily="34" charset="0"/>
              <a:buChar char="•"/>
            </a:pPr>
            <a:r>
              <a:rPr lang="en-US" dirty="0" smtClean="0">
                <a:latin typeface="Calibri" pitchFamily="34" charset="0"/>
              </a:rPr>
              <a:t> To detect and prevent fraud, waste, and mismanagement of those funds</a:t>
            </a:r>
            <a:endParaRPr lang="en-US" dirty="0">
              <a:latin typeface="Calibri" pitchFamily="34" charset="0"/>
            </a:endParaRPr>
          </a:p>
        </p:txBody>
      </p:sp>
      <p:pic>
        <p:nvPicPr>
          <p:cNvPr id="10" name="Picture 9" descr="2014  RFA v2a - DHS-OIG re NVS Contract 11APR14 with Adds_Page_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14355">
            <a:off x="7115362" y="1953535"/>
            <a:ext cx="4069612" cy="5266559"/>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8" descr="RATB Logo.bmp"/>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58835" y="6419537"/>
            <a:ext cx="1557800" cy="1645037"/>
          </a:xfrm>
          <a:prstGeom prst="rect">
            <a:avLst/>
          </a:prstGeom>
          <a:ln>
            <a:solidFill>
              <a:schemeClr val="tx1"/>
            </a:solidFill>
          </a:ln>
          <a:effectLst>
            <a:outerShdw blurRad="292100" dist="139700" dir="2700000" algn="tl" rotWithShape="0">
              <a:srgbClr val="333333">
                <a:alpha val="65000"/>
              </a:srgbClr>
            </a:outerShdw>
          </a:effectLst>
        </p:spPr>
      </p:pic>
      <p:sp>
        <p:nvSpPr>
          <p:cNvPr id="8" name="Rectangle 3"/>
          <p:cNvSpPr txBox="1">
            <a:spLocks noChangeArrowheads="1"/>
          </p:cNvSpPr>
          <p:nvPr/>
        </p:nvSpPr>
        <p:spPr bwMode="auto">
          <a:xfrm>
            <a:off x="544354" y="8015261"/>
            <a:ext cx="8189095" cy="688482"/>
          </a:xfrm>
          <a:prstGeom prst="rect">
            <a:avLst/>
          </a:prstGeom>
          <a:noFill/>
          <a:ln w="9525">
            <a:noFill/>
            <a:miter lim="800000"/>
            <a:headEnd/>
            <a:tailEnd/>
          </a:ln>
        </p:spPr>
        <p:txBody>
          <a:bodyPr vert="horz" wrap="square" lIns="121737" tIns="60868" rIns="121737" bIns="60868" numCol="1" anchor="t" anchorCtr="0" compatLnSpc="1">
            <a:prstTxWarp prst="textNoShape">
              <a:avLst/>
            </a:prstTxWarp>
          </a:bodyPr>
          <a:lstStyle/>
          <a:p>
            <a:pPr marL="456513" indent="-456513" eaLnBrk="1" hangingPunct="1">
              <a:lnSpc>
                <a:spcPct val="90000"/>
              </a:lnSpc>
              <a:spcBef>
                <a:spcPts val="1066"/>
              </a:spcBef>
              <a:defRPr/>
            </a:pPr>
            <a:r>
              <a:rPr lang="en-US" sz="4300" b="1" dirty="0" smtClean="0">
                <a:latin typeface="Calibri" pitchFamily="34" charset="0"/>
              </a:rPr>
              <a:t>requestforassistance@ratb.go</a:t>
            </a:r>
            <a:r>
              <a:rPr lang="en-US" sz="4300" dirty="0" smtClean="0">
                <a:latin typeface="Calibri" pitchFamily="34" charset="0"/>
              </a:rPr>
              <a:t>v</a:t>
            </a:r>
            <a:endParaRPr lang="en-US" sz="2700" dirty="0" smtClean="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ln>
            <a:solidFill>
              <a:schemeClr val="bg1"/>
            </a:solidFill>
          </a:ln>
        </p:spPr>
        <p:txBody>
          <a:bodyPr/>
          <a:lstStyle/>
          <a:p>
            <a:pPr>
              <a:defRPr/>
            </a:pPr>
            <a:fld id="{D5FAC574-F9CC-4A3D-9ED3-8BD607549256}" type="slidenum">
              <a:rPr lang="en-US">
                <a:solidFill>
                  <a:sysClr val="windowText" lastClr="000000"/>
                </a:solidFill>
              </a:rPr>
              <a:pPr>
                <a:defRPr/>
              </a:pPr>
              <a:t>41</a:t>
            </a:fld>
            <a:endParaRPr lang="en-US">
              <a:solidFill>
                <a:sysClr val="windowText" lastClr="000000"/>
              </a:solidFill>
            </a:endParaRPr>
          </a:p>
        </p:txBody>
      </p:sp>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cap="none" dirty="0" smtClean="0">
                <a:latin typeface="Calibri" pitchFamily="34" charset="0"/>
              </a:rPr>
              <a:t>Conduct field work…</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bwMode="auto">
          <a:xfrm>
            <a:off x="9008097" y="1876834"/>
            <a:ext cx="2537354" cy="1014942"/>
          </a:xfrm>
          <a:prstGeom prst="rect">
            <a:avLst/>
          </a:prstGeom>
          <a:solidFill>
            <a:srgbClr val="0000FF"/>
          </a:solidFill>
          <a:ln w="9525">
            <a:solidFill>
              <a:srgbClr val="0000FF"/>
            </a:solidFill>
            <a:miter lim="800000"/>
            <a:headEnd/>
            <a:tailEnd/>
          </a:ln>
        </p:spPr>
        <p:txBody>
          <a:bodyPr vert="horz" wrap="square" lIns="121737" tIns="121737" rIns="121737" bIns="121737" numCol="1" anchor="t" anchorCtr="0" compatLnSpc="1">
            <a:prstTxWarp prst="textNoShape">
              <a:avLst/>
            </a:prstTxWarp>
          </a:bodyPr>
          <a:lstStyle/>
          <a:p>
            <a:pPr marL="456513" indent="-456513" algn="ctr" defTabSz="1217369">
              <a:spcBef>
                <a:spcPct val="20000"/>
              </a:spcBef>
              <a:defRPr/>
            </a:pPr>
            <a:r>
              <a:rPr lang="en-US" sz="2100" b="1" kern="0" dirty="0" smtClean="0">
                <a:solidFill>
                  <a:srgbClr val="FFC000"/>
                </a:solidFill>
                <a:latin typeface="+mn-lt"/>
              </a:rPr>
              <a:t>USCG H-60 Tango</a:t>
            </a:r>
          </a:p>
          <a:p>
            <a:pPr marL="456513" indent="-456513" algn="ctr" defTabSz="1217369">
              <a:spcBef>
                <a:spcPct val="20000"/>
              </a:spcBef>
              <a:defRPr/>
            </a:pPr>
            <a:r>
              <a:rPr lang="en-US" sz="2100" b="1" kern="0" dirty="0" smtClean="0">
                <a:solidFill>
                  <a:srgbClr val="FFC000"/>
                </a:solidFill>
                <a:latin typeface="+mn-lt"/>
              </a:rPr>
              <a:t>Liz City, NC</a:t>
            </a:r>
          </a:p>
          <a:p>
            <a:pPr marL="456513" indent="-456513" algn="ctr" defTabSz="1217369">
              <a:spcBef>
                <a:spcPct val="20000"/>
              </a:spcBef>
              <a:buFontTx/>
              <a:buChar char="•"/>
              <a:defRPr/>
            </a:pPr>
            <a:endParaRPr lang="en-US" sz="2100" b="1" kern="0" dirty="0" smtClean="0">
              <a:latin typeface="+mn-lt"/>
            </a:endParaRPr>
          </a:p>
        </p:txBody>
      </p:sp>
      <p:pic>
        <p:nvPicPr>
          <p:cNvPr id="9" name="Picture 2" descr="C:\Documents and Settings\smitha\My Documents\1. Acquisitions\Audits\12-102-AUD-CBP - HAMMER\Imagery - Music\Liz City\IMG_123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062974">
            <a:off x="890329" y="2445990"/>
            <a:ext cx="7089270" cy="5317382"/>
          </a:xfrm>
          <a:prstGeom prst="rect">
            <a:avLst/>
          </a:prstGeom>
          <a:ln w="152400">
            <a:solidFill>
              <a:schemeClr val="bg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55402">
            <a:off x="6867705" y="3267162"/>
            <a:ext cx="3715415" cy="4953887"/>
          </a:xfrm>
          <a:prstGeom prst="rect">
            <a:avLst/>
          </a:prstGeom>
          <a:ln w="152400">
            <a:solidFill>
              <a:schemeClr val="bg1"/>
            </a:solidFill>
          </a:ln>
          <a:effectLst>
            <a:outerShdw blurRad="292100" dist="139700" dir="2700000" algn="tl" rotWithShape="0">
              <a:srgbClr val="333333">
                <a:alpha val="65000"/>
              </a:srgbClr>
            </a:outerShdw>
          </a:effectLst>
        </p:spPr>
      </p:pic>
      <p:pic>
        <p:nvPicPr>
          <p:cNvPr id="11" name="Picture 10" descr="IMG_125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9017" y="2487157"/>
            <a:ext cx="6280250" cy="4710187"/>
          </a:xfrm>
          <a:prstGeom prst="rect">
            <a:avLst/>
          </a:prstGeom>
          <a:ln w="152400">
            <a:solidFill>
              <a:schemeClr val="bg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ln>
            <a:solidFill>
              <a:schemeClr val="bg1"/>
            </a:solidFill>
          </a:ln>
        </p:spPr>
        <p:txBody>
          <a:bodyPr/>
          <a:lstStyle/>
          <a:p>
            <a:pPr>
              <a:defRPr/>
            </a:pPr>
            <a:fld id="{D5FAC574-F9CC-4A3D-9ED3-8BD607549256}" type="slidenum">
              <a:rPr lang="en-US">
                <a:solidFill>
                  <a:sysClr val="windowText" lastClr="000000"/>
                </a:solidFill>
              </a:rPr>
              <a:pPr>
                <a:defRPr/>
              </a:pPr>
              <a:t>42</a:t>
            </a:fld>
            <a:endParaRPr lang="en-US">
              <a:solidFill>
                <a:sysClr val="windowText" lastClr="000000"/>
              </a:solidFill>
            </a:endParaRPr>
          </a:p>
        </p:txBody>
      </p:sp>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cap="none" dirty="0" smtClean="0">
                <a:latin typeface="Calibri" pitchFamily="34" charset="0"/>
              </a:rPr>
              <a:t>Data mine your info…</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screen"/>
          <a:srcRect/>
          <a:stretch>
            <a:fillRect/>
          </a:stretch>
        </p:blipFill>
        <p:spPr bwMode="auto">
          <a:xfrm rot="746192">
            <a:off x="901612" y="3297696"/>
            <a:ext cx="10453899" cy="3856778"/>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3"/>
          <p:cNvPicPr>
            <a:picLocks noChangeAspect="1" noChangeArrowheads="1"/>
          </p:cNvPicPr>
          <p:nvPr/>
        </p:nvPicPr>
        <p:blipFill>
          <a:blip r:embed="rId4" cstate="screen"/>
          <a:srcRect/>
          <a:stretch>
            <a:fillRect/>
          </a:stretch>
        </p:blipFill>
        <p:spPr bwMode="auto">
          <a:xfrm rot="20999265">
            <a:off x="672629" y="2855492"/>
            <a:ext cx="10794160" cy="4948224"/>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ln>
            <a:noFill/>
          </a:ln>
        </p:spPr>
        <p:txBody>
          <a:bodyPr/>
          <a:lstStyle/>
          <a:p>
            <a:pPr>
              <a:defRPr/>
            </a:pPr>
            <a:fld id="{D5FAC574-F9CC-4A3D-9ED3-8BD607549256}" type="slidenum">
              <a:rPr lang="en-US">
                <a:solidFill>
                  <a:sysClr val="windowText" lastClr="000000"/>
                </a:solidFill>
              </a:rPr>
              <a:pPr>
                <a:defRPr/>
              </a:pPr>
              <a:t>43</a:t>
            </a:fld>
            <a:endParaRPr lang="en-US">
              <a:solidFill>
                <a:sysClr val="windowText" lastClr="000000"/>
              </a:solidFill>
            </a:endParaRPr>
          </a:p>
        </p:txBody>
      </p:sp>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4800" cap="none" dirty="0" smtClean="0">
                <a:latin typeface="Calibri" pitchFamily="34" charset="0"/>
              </a:rPr>
              <a:t>Make your financial / comparative analysis…</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6573" y="1856808"/>
            <a:ext cx="10463063" cy="6238844"/>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ln>
            <a:noFill/>
          </a:ln>
        </p:spPr>
        <p:txBody>
          <a:bodyPr/>
          <a:lstStyle/>
          <a:p>
            <a:pPr>
              <a:defRPr/>
            </a:pPr>
            <a:fld id="{D5FAC574-F9CC-4A3D-9ED3-8BD607549256}" type="slidenum">
              <a:rPr lang="en-US">
                <a:solidFill>
                  <a:sysClr val="windowText" lastClr="000000"/>
                </a:solidFill>
              </a:rPr>
              <a:pPr>
                <a:defRPr/>
              </a:pPr>
              <a:t>44</a:t>
            </a:fld>
            <a:endParaRPr lang="en-US" dirty="0">
              <a:solidFill>
                <a:sysClr val="windowText" lastClr="000000"/>
              </a:solidFill>
            </a:endParaRPr>
          </a:p>
        </p:txBody>
      </p:sp>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cap="none" dirty="0" smtClean="0">
                <a:latin typeface="Calibri" pitchFamily="34" charset="0"/>
              </a:rPr>
              <a:t>Fraud defined in the findings.…</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54399" y="2233946"/>
            <a:ext cx="10470513" cy="5293571"/>
          </a:xfrm>
          <a:prstGeom prst="rect">
            <a:avLst/>
          </a:prstGeom>
        </p:spPr>
        <p:txBody>
          <a:bodyPr wrap="square" lIns="121737" tIns="60868" rIns="121737" bIns="60868">
            <a:spAutoFit/>
          </a:bodyPr>
          <a:lstStyle/>
          <a:p>
            <a:pPr eaLnBrk="1" hangingPunct="1"/>
            <a:r>
              <a:rPr lang="en-US" sz="4800" b="1" dirty="0" smtClean="0">
                <a:latin typeface="Calibri" pitchFamily="34" charset="0"/>
              </a:rPr>
              <a:t>IG Act Section 5- Paragraph (f):</a:t>
            </a:r>
          </a:p>
          <a:p>
            <a:pPr eaLnBrk="1" hangingPunct="1">
              <a:tabLst>
                <a:tab pos="300116" algn="l"/>
                <a:tab pos="619252" algn="l"/>
                <a:tab pos="917254" algn="l"/>
                <a:tab pos="1217369" algn="l"/>
              </a:tabLst>
            </a:pPr>
            <a:endParaRPr lang="en-US" sz="4800" dirty="0" smtClean="0">
              <a:latin typeface="Calibri" pitchFamily="34" charset="0"/>
            </a:endParaRPr>
          </a:p>
          <a:p>
            <a:pPr marL="1762647" lvl="1" indent="-832715" eaLnBrk="1" hangingPunct="1">
              <a:buAutoNum type="arabicParenBoth"/>
              <a:tabLst>
                <a:tab pos="300116" algn="l"/>
                <a:tab pos="619252" algn="l"/>
                <a:tab pos="1217369" algn="l"/>
              </a:tabLst>
            </a:pPr>
            <a:r>
              <a:rPr lang="en-US" sz="4800" dirty="0" smtClean="0">
                <a:solidFill>
                  <a:srgbClr val="FF0000"/>
                </a:solidFill>
                <a:latin typeface="Calibri" pitchFamily="34" charset="0"/>
              </a:rPr>
              <a:t>…“questioned cost” </a:t>
            </a:r>
          </a:p>
          <a:p>
            <a:pPr marL="1762647" lvl="1" indent="-832715" eaLnBrk="1" hangingPunct="1">
              <a:buAutoNum type="arabicParenBoth"/>
              <a:tabLst>
                <a:tab pos="300116" algn="l"/>
                <a:tab pos="619252" algn="l"/>
                <a:tab pos="1217369" algn="l"/>
              </a:tabLst>
            </a:pPr>
            <a:r>
              <a:rPr lang="en-US" sz="4800" dirty="0" smtClean="0">
                <a:latin typeface="Calibri" pitchFamily="34" charset="0"/>
              </a:rPr>
              <a:t>…“unsupported cost” </a:t>
            </a:r>
          </a:p>
          <a:p>
            <a:pPr marL="1762647" lvl="1" indent="-832715" eaLnBrk="1" hangingPunct="1">
              <a:buAutoNum type="arabicParenBoth"/>
              <a:tabLst>
                <a:tab pos="300116" algn="l"/>
                <a:tab pos="619252" algn="l"/>
                <a:tab pos="1217369" algn="l"/>
              </a:tabLst>
            </a:pPr>
            <a:r>
              <a:rPr lang="en-US" sz="4800" dirty="0" smtClean="0">
                <a:latin typeface="Calibri" pitchFamily="34" charset="0"/>
              </a:rPr>
              <a:t>…“disallowed cost”</a:t>
            </a:r>
          </a:p>
          <a:p>
            <a:pPr marL="1762647" lvl="1" indent="-832715" eaLnBrk="1" hangingPunct="1">
              <a:buAutoNum type="arabicParenBoth"/>
              <a:tabLst>
                <a:tab pos="300116" algn="l"/>
                <a:tab pos="619252" algn="l"/>
                <a:tab pos="1217369" algn="l"/>
              </a:tabLst>
            </a:pPr>
            <a:r>
              <a:rPr lang="en-US" sz="4800" dirty="0" smtClean="0">
                <a:latin typeface="Calibri" pitchFamily="34" charset="0"/>
              </a:rPr>
              <a:t>…“recommendation that funds be put to better use”</a:t>
            </a:r>
            <a:endParaRPr lang="en-US" sz="4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FORM for RFI - DCAAF2000_5505_Page_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7667" y="2777251"/>
            <a:ext cx="3536908" cy="4577175"/>
          </a:xfrm>
          <a:prstGeom prst="rect">
            <a:avLst/>
          </a:prstGeom>
          <a:ln>
            <a:noFill/>
          </a:ln>
          <a:effectLst>
            <a:outerShdw blurRad="292100" dist="139700" dir="2700000" algn="tl" rotWithShape="0">
              <a:srgbClr val="333333">
                <a:alpha val="65000"/>
              </a:srgbClr>
            </a:outerShdw>
          </a:effectLst>
        </p:spPr>
      </p:pic>
      <p:pic>
        <p:nvPicPr>
          <p:cNvPr id="12" name="Picture 11" descr="FORM for RFI - DCAAF2000_5505_Page_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94942">
            <a:off x="7385307" y="2952207"/>
            <a:ext cx="3997665" cy="5173448"/>
          </a:xfrm>
          <a:prstGeom prst="rect">
            <a:avLst/>
          </a:prstGeom>
          <a:ln>
            <a:noFill/>
          </a:ln>
          <a:effectLst>
            <a:outerShdw blurRad="292100" dist="139700" dir="2700000" algn="tl" rotWithShape="0">
              <a:srgbClr val="333333">
                <a:alpha val="65000"/>
              </a:srgbClr>
            </a:outerShdw>
          </a:effectLst>
        </p:spPr>
      </p:pic>
      <p:sp>
        <p:nvSpPr>
          <p:cNvPr id="7170" name="Slide Number Placeholder 6"/>
          <p:cNvSpPr>
            <a:spLocks noGrp="1"/>
          </p:cNvSpPr>
          <p:nvPr>
            <p:ph type="sldNum" sz="quarter" idx="12"/>
          </p:nvPr>
        </p:nvSpPr>
        <p:spPr>
          <a:ln>
            <a:noFill/>
          </a:ln>
        </p:spPr>
        <p:txBody>
          <a:bodyPr/>
          <a:lstStyle/>
          <a:p>
            <a:pPr>
              <a:defRPr/>
            </a:pPr>
            <a:fld id="{D5FAC574-F9CC-4A3D-9ED3-8BD607549256}" type="slidenum">
              <a:rPr lang="en-US">
                <a:solidFill>
                  <a:schemeClr val="tx1"/>
                </a:solidFill>
              </a:rPr>
              <a:pPr>
                <a:defRPr/>
              </a:pPr>
              <a:t>45</a:t>
            </a:fld>
            <a:endParaRPr lang="en-US">
              <a:solidFill>
                <a:schemeClr val="tx1"/>
              </a:solidFill>
            </a:endParaRPr>
          </a:p>
        </p:txBody>
      </p:sp>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cap="none" dirty="0" smtClean="0">
                <a:latin typeface="Calibri" pitchFamily="34" charset="0"/>
              </a:rPr>
              <a:t>What if I find </a:t>
            </a:r>
            <a:r>
              <a:rPr lang="en-US" sz="5300" i="1" cap="none" dirty="0" smtClean="0">
                <a:latin typeface="Calibri" pitchFamily="34" charset="0"/>
              </a:rPr>
              <a:t>potential</a:t>
            </a:r>
            <a:r>
              <a:rPr lang="en-US" sz="5300" cap="none" dirty="0" smtClean="0">
                <a:latin typeface="Calibri" pitchFamily="34" charset="0"/>
              </a:rPr>
              <a:t> fraud…</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pic>
        <p:nvPicPr>
          <p:cNvPr id="439298" name="Picture 2"/>
          <p:cNvPicPr>
            <a:picLocks noChangeAspect="1" noChangeArrowheads="1"/>
          </p:cNvPicPr>
          <p:nvPr/>
        </p:nvPicPr>
        <p:blipFill>
          <a:blip r:embed="rId5" cstate="screen"/>
          <a:srcRect/>
          <a:stretch>
            <a:fillRect/>
          </a:stretch>
        </p:blipFill>
        <p:spPr bwMode="auto">
          <a:xfrm rot="20848660">
            <a:off x="926749" y="2764321"/>
            <a:ext cx="3890353" cy="5302434"/>
          </a:xfrm>
          <a:prstGeom prst="rect">
            <a:avLst/>
          </a:prstGeom>
          <a:ln>
            <a:noFill/>
          </a:ln>
          <a:effectLst>
            <a:outerShdw blurRad="292100" dist="139700" dir="2700000" algn="tl" rotWithShape="0">
              <a:srgbClr val="333333">
                <a:alpha val="65000"/>
              </a:srgbClr>
            </a:outerShdw>
          </a:effectLst>
        </p:spPr>
      </p:pic>
      <p:sp>
        <p:nvSpPr>
          <p:cNvPr id="11" name="Rectangle 3"/>
          <p:cNvSpPr txBox="1">
            <a:spLocks noChangeArrowheads="1"/>
          </p:cNvSpPr>
          <p:nvPr/>
        </p:nvSpPr>
        <p:spPr bwMode="auto">
          <a:xfrm>
            <a:off x="5743988" y="1878768"/>
            <a:ext cx="5756094" cy="688482"/>
          </a:xfrm>
          <a:prstGeom prst="rect">
            <a:avLst/>
          </a:prstGeom>
          <a:noFill/>
          <a:ln w="9525">
            <a:noFill/>
            <a:miter lim="800000"/>
            <a:headEnd/>
            <a:tailEnd/>
          </a:ln>
        </p:spPr>
        <p:txBody>
          <a:bodyPr vert="horz" wrap="square" lIns="121737" tIns="60868" rIns="121737" bIns="60868" numCol="1" anchor="t" anchorCtr="0" compatLnSpc="1">
            <a:prstTxWarp prst="textNoShape">
              <a:avLst/>
            </a:prstTxWarp>
          </a:bodyPr>
          <a:lstStyle/>
          <a:p>
            <a:pPr marL="456513" indent="-456513" eaLnBrk="1" hangingPunct="1">
              <a:lnSpc>
                <a:spcPct val="90000"/>
              </a:lnSpc>
              <a:spcBef>
                <a:spcPts val="1066"/>
              </a:spcBef>
              <a:defRPr/>
            </a:pPr>
            <a:r>
              <a:rPr lang="en-US" sz="4300" dirty="0" smtClean="0">
                <a:latin typeface="Calibri" pitchFamily="34" charset="0"/>
              </a:rPr>
              <a:t>Request for Investigation</a:t>
            </a:r>
            <a:endParaRPr lang="en-US" sz="2700" dirty="0" smtClean="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9298"/>
                                        </p:tgtEl>
                                        <p:attrNameLst>
                                          <p:attrName>style.visibility</p:attrName>
                                        </p:attrNameLst>
                                      </p:cBhvr>
                                      <p:to>
                                        <p:strVal val="visible"/>
                                      </p:to>
                                    </p:set>
                                    <p:animEffect transition="in" filter="fade">
                                      <p:cBhvr>
                                        <p:cTn id="11" dur="500"/>
                                        <p:tgtEl>
                                          <p:spTgt spid="43929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ln>
            <a:noFill/>
          </a:ln>
        </p:spPr>
        <p:txBody>
          <a:bodyPr/>
          <a:lstStyle/>
          <a:p>
            <a:pPr>
              <a:defRPr/>
            </a:pPr>
            <a:fld id="{D5FAC574-F9CC-4A3D-9ED3-8BD607549256}" type="slidenum">
              <a:rPr lang="en-US">
                <a:solidFill>
                  <a:sysClr val="windowText" lastClr="000000"/>
                </a:solidFill>
              </a:rPr>
              <a:pPr>
                <a:defRPr/>
              </a:pPr>
              <a:t>46</a:t>
            </a:fld>
            <a:endParaRPr lang="en-US" dirty="0">
              <a:solidFill>
                <a:sysClr val="windowText" lastClr="000000"/>
              </a:solidFill>
            </a:endParaRPr>
          </a:p>
        </p:txBody>
      </p:sp>
      <p:sp>
        <p:nvSpPr>
          <p:cNvPr id="7171" name="Rectangle 2"/>
          <p:cNvSpPr>
            <a:spLocks noGrp="1" noChangeArrowheads="1"/>
          </p:cNvSpPr>
          <p:nvPr>
            <p:ph type="title"/>
          </p:nvPr>
        </p:nvSpPr>
        <p:spPr>
          <a:xfrm>
            <a:off x="0" y="0"/>
            <a:ext cx="12179300" cy="1461516"/>
          </a:xfrm>
        </p:spPr>
        <p:txBody>
          <a:bodyPr/>
          <a:lstStyle/>
          <a:p>
            <a:pPr algn="ctr" eaLnBrk="1" hangingPunct="1">
              <a:defRPr/>
            </a:pPr>
            <a:r>
              <a:rPr lang="en-US" sz="5300" cap="none" dirty="0" smtClean="0">
                <a:latin typeface="Calibri" pitchFamily="34" charset="0"/>
              </a:rPr>
              <a:t>How to report fraud in the audit report…</a:t>
            </a:r>
          </a:p>
        </p:txBody>
      </p:sp>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screen"/>
          <a:srcRect/>
          <a:stretch>
            <a:fillRect/>
          </a:stretch>
        </p:blipFill>
        <p:spPr bwMode="auto">
          <a:xfrm>
            <a:off x="5628982" y="2028825"/>
            <a:ext cx="5790674" cy="5850330"/>
          </a:xfrm>
          <a:prstGeom prst="rect">
            <a:avLst/>
          </a:prstGeom>
          <a:ln>
            <a:solidFill>
              <a:schemeClr val="tx1"/>
            </a:solid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cstate="screen"/>
          <a:srcRect/>
          <a:stretch>
            <a:fillRect/>
          </a:stretch>
        </p:blipFill>
        <p:spPr bwMode="auto">
          <a:xfrm rot="20614375">
            <a:off x="1103580" y="2414587"/>
            <a:ext cx="4314825" cy="5572125"/>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itle 2"/>
          <p:cNvSpPr>
            <a:spLocks noGrp="1"/>
          </p:cNvSpPr>
          <p:nvPr>
            <p:ph type="ctrTitle"/>
          </p:nvPr>
        </p:nvSpPr>
        <p:spPr bwMode="auto">
          <a:xfrm>
            <a:off x="0" y="0"/>
            <a:ext cx="12179300" cy="1471665"/>
          </a:xfrm>
          <a:ln>
            <a:miter lim="800000"/>
            <a:headEnd/>
            <a:tailEnd/>
          </a:ln>
        </p:spPr>
        <p:txBody>
          <a:bodyPr wrap="square" bIns="60868" numCol="1" anchor="ctr" compatLnSpc="1">
            <a:prstTxWarp prst="textNoShape">
              <a:avLst/>
            </a:prstTxWarp>
            <a:normAutofit/>
          </a:bodyPr>
          <a:lstStyle/>
          <a:p>
            <a:pPr algn="ctr" eaLnBrk="1" fontAlgn="auto" hangingPunct="1">
              <a:spcAft>
                <a:spcPts val="0"/>
              </a:spcAft>
              <a:defRPr/>
            </a:pPr>
            <a:r>
              <a:rPr lang="en-US" sz="5400" cap="none" dirty="0" smtClean="0">
                <a:latin typeface="Calibri" pitchFamily="34" charset="0"/>
              </a:rPr>
              <a:t>So what’s your remedy?</a:t>
            </a:r>
            <a:endParaRPr lang="en-US" sz="5400" cap="none" dirty="0">
              <a:ln w="500">
                <a:solidFill>
                  <a:schemeClr val="tx2">
                    <a:shade val="20000"/>
                    <a:satMod val="120000"/>
                  </a:schemeClr>
                </a:solidFill>
              </a:ln>
              <a:latin typeface="Calibri" pitchFamily="34" charset="0"/>
            </a:endParaRPr>
          </a:p>
        </p:txBody>
      </p:sp>
      <p:sp>
        <p:nvSpPr>
          <p:cNvPr id="8" name="Left-Right Arrow 7"/>
          <p:cNvSpPr/>
          <p:nvPr/>
        </p:nvSpPr>
        <p:spPr bwMode="auto">
          <a:xfrm>
            <a:off x="304482" y="1769302"/>
            <a:ext cx="11468841" cy="3024526"/>
          </a:xfrm>
          <a:prstGeom prst="leftRightArrow">
            <a:avLst/>
          </a:prstGeom>
          <a:gradFill>
            <a:gsLst>
              <a:gs pos="100000">
                <a:srgbClr val="006600"/>
              </a:gs>
              <a:gs pos="14000">
                <a:srgbClr val="FF0000"/>
              </a:gs>
              <a:gs pos="100000">
                <a:schemeClr val="accent6">
                  <a:shade val="100000"/>
                  <a:satMod val="115000"/>
                </a:schemeClr>
              </a:gs>
            </a:gsLst>
            <a:lin ang="10800000" scaled="0"/>
          </a:gradFill>
          <a:ln w="9525" cap="flat" cmpd="sng" algn="ctr">
            <a:solidFill>
              <a:schemeClr val="tx1"/>
            </a:solidFill>
            <a:prstDash val="solid"/>
            <a:round/>
            <a:headEnd type="none" w="med" len="med"/>
            <a:tailEnd type="none" w="med" len="med"/>
          </a:ln>
          <a:effectLst>
            <a:outerShdw blurRad="228600" dist="241300" dir="2820000" algn="l" rotWithShape="0">
              <a:prstClr val="black">
                <a:alpha val="40000"/>
              </a:prstClr>
            </a:outerShdw>
          </a:effectLst>
          <a:scene3d>
            <a:camera prst="orthographicFront"/>
            <a:lightRig rig="threePt" dir="t"/>
          </a:scene3d>
          <a:sp3d>
            <a:bevelT w="114300" prst="artDeco"/>
          </a:sp3d>
        </p:spPr>
        <p:txBody>
          <a:bodyPr lIns="121737" tIns="60868" rIns="121737" bIns="60868"/>
          <a:lstStyle/>
          <a:p>
            <a:pPr fontAlgn="auto">
              <a:spcBef>
                <a:spcPts val="0"/>
              </a:spcBef>
              <a:spcAft>
                <a:spcPts val="0"/>
              </a:spcAft>
              <a:defRPr/>
            </a:pPr>
            <a:endParaRPr lang="en-US" dirty="0">
              <a:solidFill>
                <a:srgbClr val="FFFFFF"/>
              </a:solidFill>
              <a:effectLst>
                <a:outerShdw blurRad="38100" dist="38100" dir="2700000" algn="tl">
                  <a:srgbClr val="C0C0C0"/>
                </a:outerShdw>
              </a:effectLst>
              <a:latin typeface="Calibri" pitchFamily="34" charset="0"/>
            </a:endParaRPr>
          </a:p>
        </p:txBody>
      </p:sp>
      <p:sp>
        <p:nvSpPr>
          <p:cNvPr id="9" name="TextBox 8"/>
          <p:cNvSpPr txBox="1"/>
          <p:nvPr/>
        </p:nvSpPr>
        <p:spPr>
          <a:xfrm>
            <a:off x="3767079" y="2685391"/>
            <a:ext cx="1598822" cy="1106823"/>
          </a:xfrm>
          <a:prstGeom prst="rect">
            <a:avLst/>
          </a:prstGeom>
          <a:noFill/>
        </p:spPr>
        <p:txBody>
          <a:bodyPr wrap="none" lIns="121737" tIns="60868" rIns="121737" bIns="60868">
            <a:spAutoFit/>
          </a:bodyPr>
          <a:lstStyle/>
          <a:p>
            <a:pPr fontAlgn="auto">
              <a:spcBef>
                <a:spcPts val="0"/>
              </a:spcBef>
              <a:spcAft>
                <a:spcPts val="0"/>
              </a:spcAft>
              <a:defRPr/>
            </a:pPr>
            <a:r>
              <a:rPr lang="en-US" dirty="0" smtClean="0">
                <a:solidFill>
                  <a:srgbClr val="FFFFFF"/>
                </a:solidFill>
                <a:effectLst>
                  <a:outerShdw blurRad="38100" dist="38100" dir="2700000" algn="tl">
                    <a:srgbClr val="C0C0C0"/>
                  </a:outerShdw>
                </a:effectLst>
                <a:latin typeface="Calibri" pitchFamily="34" charset="0"/>
              </a:rPr>
              <a:t>Admin</a:t>
            </a:r>
          </a:p>
          <a:p>
            <a:pPr fontAlgn="auto">
              <a:spcBef>
                <a:spcPts val="0"/>
              </a:spcBef>
              <a:spcAft>
                <a:spcPts val="0"/>
              </a:spcAft>
              <a:defRPr/>
            </a:pPr>
            <a:r>
              <a:rPr lang="en-US" dirty="0" smtClean="0">
                <a:solidFill>
                  <a:srgbClr val="FFFFFF"/>
                </a:solidFill>
                <a:effectLst>
                  <a:outerShdw blurRad="38100" dist="38100" dir="2700000" algn="tl">
                    <a:srgbClr val="C0C0C0"/>
                  </a:outerShdw>
                </a:effectLst>
                <a:latin typeface="Calibri" pitchFamily="34" charset="0"/>
              </a:rPr>
              <a:t>Remedy</a:t>
            </a:r>
          </a:p>
        </p:txBody>
      </p:sp>
      <p:sp>
        <p:nvSpPr>
          <p:cNvPr id="11" name="TextBox 12"/>
          <p:cNvSpPr txBox="1">
            <a:spLocks noChangeArrowheads="1"/>
          </p:cNvSpPr>
          <p:nvPr/>
        </p:nvSpPr>
        <p:spPr bwMode="auto">
          <a:xfrm>
            <a:off x="6059115" y="2659908"/>
            <a:ext cx="2909499" cy="1106823"/>
          </a:xfrm>
          <a:prstGeom prst="rect">
            <a:avLst/>
          </a:prstGeom>
          <a:noFill/>
          <a:ln w="9525">
            <a:noFill/>
            <a:miter lim="800000"/>
            <a:headEnd/>
            <a:tailEnd/>
          </a:ln>
        </p:spPr>
        <p:txBody>
          <a:bodyPr lIns="121737" tIns="60868" rIns="121737" bIns="60868">
            <a:spAutoFit/>
          </a:bodyPr>
          <a:lstStyle/>
          <a:p>
            <a:pPr algn="ctr" fontAlgn="auto">
              <a:spcBef>
                <a:spcPts val="0"/>
              </a:spcBef>
              <a:spcAft>
                <a:spcPts val="0"/>
              </a:spcAft>
              <a:defRPr/>
            </a:pPr>
            <a:r>
              <a:rPr lang="en-US" dirty="0">
                <a:solidFill>
                  <a:srgbClr val="FFFFFF"/>
                </a:solidFill>
                <a:effectLst>
                  <a:outerShdw blurRad="38100" dist="38100" dir="2700000" algn="tl">
                    <a:srgbClr val="C0C0C0"/>
                  </a:outerShdw>
                </a:effectLst>
                <a:latin typeface="Calibri" pitchFamily="34" charset="0"/>
              </a:rPr>
              <a:t>Gross Negligence</a:t>
            </a:r>
          </a:p>
        </p:txBody>
      </p:sp>
      <p:sp>
        <p:nvSpPr>
          <p:cNvPr id="12" name="TextBox 11"/>
          <p:cNvSpPr txBox="1"/>
          <p:nvPr/>
        </p:nvSpPr>
        <p:spPr>
          <a:xfrm>
            <a:off x="9268989" y="2644351"/>
            <a:ext cx="1719157" cy="1106823"/>
          </a:xfrm>
          <a:prstGeom prst="rect">
            <a:avLst/>
          </a:prstGeom>
          <a:noFill/>
        </p:spPr>
        <p:txBody>
          <a:bodyPr wrap="none" lIns="121737" tIns="60868" rIns="121737" bIns="60868">
            <a:spAutoFit/>
          </a:bodyPr>
          <a:lstStyle/>
          <a:p>
            <a:pPr algn="ctr" fontAlgn="auto">
              <a:spcBef>
                <a:spcPts val="0"/>
              </a:spcBef>
              <a:spcAft>
                <a:spcPts val="0"/>
              </a:spcAft>
              <a:defRPr/>
            </a:pPr>
            <a:r>
              <a:rPr lang="en-US" dirty="0">
                <a:solidFill>
                  <a:srgbClr val="FFFFFF"/>
                </a:solidFill>
                <a:effectLst>
                  <a:outerShdw blurRad="38100" dist="38100" dir="2700000" algn="tl">
                    <a:srgbClr val="C0C0C0"/>
                  </a:outerShdw>
                </a:effectLst>
                <a:latin typeface="Calibri" pitchFamily="34" charset="0"/>
              </a:rPr>
              <a:t>Criminal </a:t>
            </a:r>
            <a:endParaRPr lang="en-US" dirty="0" smtClean="0">
              <a:solidFill>
                <a:srgbClr val="FFFFFF"/>
              </a:solidFill>
              <a:effectLst>
                <a:outerShdw blurRad="38100" dist="38100" dir="2700000" algn="tl">
                  <a:srgbClr val="C0C0C0"/>
                </a:outerShdw>
              </a:effectLst>
              <a:latin typeface="Calibri" pitchFamily="34" charset="0"/>
            </a:endParaRPr>
          </a:p>
          <a:p>
            <a:pPr algn="ctr" fontAlgn="auto">
              <a:spcBef>
                <a:spcPts val="0"/>
              </a:spcBef>
              <a:spcAft>
                <a:spcPts val="0"/>
              </a:spcAft>
              <a:defRPr/>
            </a:pPr>
            <a:r>
              <a:rPr lang="en-US" dirty="0" smtClean="0">
                <a:solidFill>
                  <a:srgbClr val="FFFFFF"/>
                </a:solidFill>
                <a:effectLst>
                  <a:outerShdw blurRad="38100" dist="38100" dir="2700000" algn="tl">
                    <a:srgbClr val="C0C0C0"/>
                  </a:outerShdw>
                </a:effectLst>
                <a:latin typeface="Calibri" pitchFamily="34" charset="0"/>
              </a:rPr>
              <a:t>Act</a:t>
            </a:r>
            <a:endParaRPr lang="en-US" dirty="0">
              <a:solidFill>
                <a:srgbClr val="FFFFFF"/>
              </a:solidFill>
              <a:effectLst>
                <a:outerShdw blurRad="38100" dist="38100" dir="2700000" algn="tl">
                  <a:srgbClr val="C0C0C0"/>
                </a:outerShdw>
              </a:effectLst>
              <a:latin typeface="Calibri" pitchFamily="34" charset="0"/>
            </a:endParaRPr>
          </a:p>
        </p:txBody>
      </p:sp>
      <p:sp>
        <p:nvSpPr>
          <p:cNvPr id="13" name="Rectangle 12"/>
          <p:cNvSpPr>
            <a:spLocks noChangeArrowheads="1"/>
          </p:cNvSpPr>
          <p:nvPr/>
        </p:nvSpPr>
        <p:spPr bwMode="auto">
          <a:xfrm>
            <a:off x="1917767" y="5132980"/>
            <a:ext cx="9224040" cy="3446912"/>
          </a:xfrm>
          <a:prstGeom prst="rect">
            <a:avLst/>
          </a:prstGeom>
          <a:noFill/>
          <a:ln w="9525">
            <a:noFill/>
            <a:miter lim="800000"/>
            <a:headEnd/>
            <a:tailEnd/>
          </a:ln>
        </p:spPr>
        <p:txBody>
          <a:bodyPr wrap="square" lIns="121737" tIns="60868" rIns="121737" bIns="60868">
            <a:spAutoFit/>
          </a:bodyPr>
          <a:lstStyle/>
          <a:p>
            <a:pPr marL="456513" indent="-456513">
              <a:buFont typeface="Arial" pitchFamily="34" charset="0"/>
              <a:buChar char="•"/>
            </a:pPr>
            <a:r>
              <a:rPr lang="en-US" sz="2700" b="1" dirty="0" smtClean="0">
                <a:latin typeface="Calibri" pitchFamily="34" charset="0"/>
              </a:rPr>
              <a:t>Audit Report</a:t>
            </a:r>
          </a:p>
          <a:p>
            <a:pPr marL="1065198" lvl="1" indent="-456513">
              <a:buFont typeface="Arial" pitchFamily="34" charset="0"/>
              <a:buChar char="•"/>
            </a:pPr>
            <a:r>
              <a:rPr lang="en-US" sz="2700" dirty="0" smtClean="0">
                <a:latin typeface="Calibri" pitchFamily="34" charset="0"/>
              </a:rPr>
              <a:t>Elements of a finding = waste / abuse / mismanagement</a:t>
            </a:r>
          </a:p>
          <a:p>
            <a:pPr marL="456513" indent="-456513">
              <a:buFont typeface="Arial" pitchFamily="34" charset="0"/>
              <a:buChar char="•"/>
            </a:pPr>
            <a:r>
              <a:rPr lang="en-US" sz="2700" b="1" dirty="0" smtClean="0">
                <a:latin typeface="Calibri" pitchFamily="34" charset="0"/>
              </a:rPr>
              <a:t>Admin Remedy (S &amp; D)</a:t>
            </a:r>
          </a:p>
          <a:p>
            <a:pPr marL="1065198" lvl="1" indent="-456513">
              <a:buFont typeface="Arial" pitchFamily="34" charset="0"/>
              <a:buChar char="•"/>
            </a:pPr>
            <a:r>
              <a:rPr lang="en-US" sz="2700" dirty="0" smtClean="0">
                <a:latin typeface="Calibri" pitchFamily="34" charset="0"/>
              </a:rPr>
              <a:t>Not </a:t>
            </a:r>
            <a:r>
              <a:rPr lang="en-US" sz="2700" dirty="0">
                <a:latin typeface="Calibri" pitchFamily="34" charset="0"/>
              </a:rPr>
              <a:t>amounting to gross negligence or criminal </a:t>
            </a:r>
            <a:r>
              <a:rPr lang="en-US" sz="2700" dirty="0" smtClean="0">
                <a:latin typeface="Calibri" pitchFamily="34" charset="0"/>
              </a:rPr>
              <a:t>act, but…</a:t>
            </a:r>
            <a:endParaRPr lang="en-US" sz="2700" dirty="0">
              <a:latin typeface="Calibri" pitchFamily="34" charset="0"/>
            </a:endParaRPr>
          </a:p>
          <a:p>
            <a:pPr marL="456513" indent="-456513">
              <a:buFont typeface="Arial" pitchFamily="34" charset="0"/>
              <a:buChar char="•"/>
            </a:pPr>
            <a:r>
              <a:rPr lang="en-US" sz="2700" b="1" dirty="0" smtClean="0">
                <a:latin typeface="Calibri" pitchFamily="34" charset="0"/>
              </a:rPr>
              <a:t>Gross </a:t>
            </a:r>
            <a:r>
              <a:rPr lang="en-US" sz="2700" b="1" dirty="0">
                <a:latin typeface="Calibri" pitchFamily="34" charset="0"/>
              </a:rPr>
              <a:t>Negligence (Civil) </a:t>
            </a:r>
            <a:endParaRPr lang="en-US" sz="2700" b="1" dirty="0" smtClean="0">
              <a:latin typeface="Calibri" pitchFamily="34" charset="0"/>
            </a:endParaRPr>
          </a:p>
          <a:p>
            <a:pPr marL="1065198" lvl="1" indent="-456513">
              <a:buFont typeface="Arial" pitchFamily="34" charset="0"/>
              <a:buChar char="•"/>
            </a:pPr>
            <a:r>
              <a:rPr lang="en-US" sz="2700" dirty="0" smtClean="0">
                <a:latin typeface="Calibri" pitchFamily="34" charset="0"/>
              </a:rPr>
              <a:t>Failure </a:t>
            </a:r>
            <a:r>
              <a:rPr lang="en-US" sz="2700" dirty="0">
                <a:latin typeface="Calibri" pitchFamily="34" charset="0"/>
              </a:rPr>
              <a:t>to perform or act appropriately</a:t>
            </a:r>
          </a:p>
          <a:p>
            <a:pPr marL="456513" indent="-456513">
              <a:buFont typeface="Arial" pitchFamily="34" charset="0"/>
              <a:buChar char="•"/>
            </a:pPr>
            <a:r>
              <a:rPr lang="en-US" sz="2700" b="1" dirty="0" smtClean="0">
                <a:latin typeface="Calibri" pitchFamily="34" charset="0"/>
              </a:rPr>
              <a:t>Criminal </a:t>
            </a:r>
            <a:r>
              <a:rPr lang="en-US" sz="2700" b="1" dirty="0">
                <a:latin typeface="Calibri" pitchFamily="34" charset="0"/>
              </a:rPr>
              <a:t>Act </a:t>
            </a:r>
            <a:endParaRPr lang="en-US" sz="2700" b="1" dirty="0" smtClean="0">
              <a:latin typeface="Calibri" pitchFamily="34" charset="0"/>
            </a:endParaRPr>
          </a:p>
          <a:p>
            <a:pPr marL="1065198" lvl="1" indent="-456513">
              <a:buFont typeface="Arial" pitchFamily="34" charset="0"/>
              <a:buChar char="•"/>
            </a:pPr>
            <a:r>
              <a:rPr lang="en-US" sz="2700" dirty="0" smtClean="0">
                <a:latin typeface="Calibri" pitchFamily="34" charset="0"/>
              </a:rPr>
              <a:t>Intentional </a:t>
            </a:r>
            <a:r>
              <a:rPr lang="en-US" sz="2700" dirty="0">
                <a:latin typeface="Calibri" pitchFamily="34" charset="0"/>
              </a:rPr>
              <a:t>commission of a crime</a:t>
            </a:r>
          </a:p>
        </p:txBody>
      </p:sp>
      <p:cxnSp>
        <p:nvCxnSpPr>
          <p:cNvPr id="14" name="Straight Connector 13"/>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79287" y="2718435"/>
            <a:ext cx="1468579" cy="1106823"/>
          </a:xfrm>
          <a:prstGeom prst="rect">
            <a:avLst/>
          </a:prstGeom>
          <a:noFill/>
        </p:spPr>
        <p:txBody>
          <a:bodyPr wrap="none" lIns="121737" tIns="60868" rIns="121737" bIns="60868">
            <a:spAutoFit/>
          </a:bodyPr>
          <a:lstStyle/>
          <a:p>
            <a:pPr fontAlgn="auto">
              <a:spcBef>
                <a:spcPts val="0"/>
              </a:spcBef>
              <a:spcAft>
                <a:spcPts val="0"/>
              </a:spcAft>
              <a:defRPr/>
            </a:pPr>
            <a:r>
              <a:rPr lang="en-US" dirty="0" smtClean="0">
                <a:solidFill>
                  <a:srgbClr val="FFFFFF"/>
                </a:solidFill>
                <a:effectLst>
                  <a:outerShdw blurRad="38100" dist="38100" dir="2700000" algn="tl">
                    <a:srgbClr val="C0C0C0"/>
                  </a:outerShdw>
                </a:effectLst>
                <a:latin typeface="Calibri" pitchFamily="34" charset="0"/>
              </a:rPr>
              <a:t>Audit </a:t>
            </a:r>
          </a:p>
          <a:p>
            <a:pPr fontAlgn="auto">
              <a:spcBef>
                <a:spcPts val="0"/>
              </a:spcBef>
              <a:spcAft>
                <a:spcPts val="0"/>
              </a:spcAft>
              <a:defRPr/>
            </a:pPr>
            <a:r>
              <a:rPr lang="en-US" dirty="0" smtClean="0">
                <a:solidFill>
                  <a:srgbClr val="FFFFFF"/>
                </a:solidFill>
                <a:effectLst>
                  <a:outerShdw blurRad="38100" dist="38100" dir="2700000" algn="tl">
                    <a:srgbClr val="C0C0C0"/>
                  </a:outerShdw>
                </a:effectLst>
                <a:latin typeface="Calibri" pitchFamily="34" charset="0"/>
              </a:rPr>
              <a:t>Report </a:t>
            </a:r>
            <a:endParaRPr lang="en-US" dirty="0">
              <a:solidFill>
                <a:srgbClr val="FFFFFF"/>
              </a:solidFill>
              <a:effectLst>
                <a:outerShdw blurRad="38100" dist="38100" dir="2700000" algn="tl">
                  <a:srgbClr val="C0C0C0"/>
                </a:outerShdw>
              </a:effectLst>
              <a:latin typeface="Calibri" pitchFamily="34" charset="0"/>
            </a:endParaRPr>
          </a:p>
        </p:txBody>
      </p:sp>
      <p:sp>
        <p:nvSpPr>
          <p:cNvPr id="15" name="Slide Number Placeholder 14"/>
          <p:cNvSpPr>
            <a:spLocks noGrp="1"/>
          </p:cNvSpPr>
          <p:nvPr>
            <p:ph type="sldNum" sz="quarter" idx="12"/>
          </p:nvPr>
        </p:nvSpPr>
        <p:spPr>
          <a:ln>
            <a:noFill/>
          </a:ln>
        </p:spPr>
        <p:txBody>
          <a:bodyPr/>
          <a:lstStyle/>
          <a:p>
            <a:pPr>
              <a:defRPr/>
            </a:pPr>
            <a:fld id="{5105B26F-F000-4A93-9661-94EE76FE8A47}" type="slidenum">
              <a:rPr lang="en-US" smtClean="0">
                <a:solidFill>
                  <a:schemeClr val="tx1"/>
                </a:solidFill>
              </a:rPr>
              <a:pPr>
                <a:defRPr/>
              </a:pPr>
              <a:t>47</a:t>
            </a:fld>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8" grpId="0" animBg="1"/>
      <p:bldP spid="9" grpId="0"/>
      <p:bldP spid="11" grpId="0"/>
      <p:bldP spid="12" grpId="0"/>
      <p:bldP spid="13"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Slide Number Placeholder 6"/>
          <p:cNvSpPr>
            <a:spLocks noGrp="1"/>
          </p:cNvSpPr>
          <p:nvPr>
            <p:ph type="sldNum" sz="quarter" idx="12"/>
          </p:nvPr>
        </p:nvSpPr>
        <p:spPr/>
        <p:txBody>
          <a:bodyPr/>
          <a:lstStyle/>
          <a:p>
            <a:pPr>
              <a:defRPr/>
            </a:pPr>
            <a:fld id="{691429F2-0DA1-4FB7-8EE6-62E99B897F42}" type="slidenum">
              <a:rPr lang="en-US"/>
              <a:pPr>
                <a:defRPr/>
              </a:pPr>
              <a:t>48</a:t>
            </a:fld>
            <a:endParaRPr lang="en-US"/>
          </a:p>
        </p:txBody>
      </p:sp>
      <p:sp>
        <p:nvSpPr>
          <p:cNvPr id="43012" name="Rectangle 3"/>
          <p:cNvSpPr>
            <a:spLocks noGrp="1" noChangeArrowheads="1"/>
          </p:cNvSpPr>
          <p:nvPr>
            <p:ph type="body" sz="half" idx="1"/>
          </p:nvPr>
        </p:nvSpPr>
        <p:spPr>
          <a:xfrm>
            <a:off x="607242" y="1980665"/>
            <a:ext cx="10964816" cy="5865295"/>
          </a:xfrm>
        </p:spPr>
        <p:txBody>
          <a:bodyPr/>
          <a:lstStyle/>
          <a:p>
            <a:pPr eaLnBrk="1" hangingPunct="1">
              <a:spcBef>
                <a:spcPct val="0"/>
              </a:spcBef>
            </a:pPr>
            <a:r>
              <a:rPr lang="en-US" altLang="zh-CN" sz="4800" dirty="0" smtClean="0">
                <a:ea typeface="SimSun" pitchFamily="2" charset="-122"/>
              </a:rPr>
              <a:t>Conspiracy - </a:t>
            </a:r>
            <a:r>
              <a:rPr lang="en-US" altLang="zh-CN" sz="4800" b="0" dirty="0" smtClean="0">
                <a:ea typeface="SimSun" pitchFamily="2" charset="-122"/>
              </a:rPr>
              <a:t>18 USC 371</a:t>
            </a:r>
          </a:p>
          <a:p>
            <a:pPr eaLnBrk="1" hangingPunct="1">
              <a:spcBef>
                <a:spcPct val="0"/>
              </a:spcBef>
            </a:pPr>
            <a:r>
              <a:rPr lang="en-US" altLang="zh-CN" sz="4800" dirty="0" smtClean="0">
                <a:ea typeface="SimSun" pitchFamily="2" charset="-122"/>
              </a:rPr>
              <a:t>Conspiracy to Defraud the Govt. Re False Claims - </a:t>
            </a:r>
            <a:r>
              <a:rPr lang="en-US" altLang="zh-CN" sz="4800" b="0" dirty="0" smtClean="0">
                <a:ea typeface="SimSun" pitchFamily="2" charset="-122"/>
              </a:rPr>
              <a:t>18 USC 286</a:t>
            </a:r>
          </a:p>
          <a:p>
            <a:pPr eaLnBrk="1" hangingPunct="1">
              <a:spcBef>
                <a:spcPct val="0"/>
              </a:spcBef>
            </a:pPr>
            <a:r>
              <a:rPr lang="en-US" altLang="zh-CN" sz="4800" dirty="0" smtClean="0">
                <a:ea typeface="SimSun" pitchFamily="2" charset="-122"/>
              </a:rPr>
              <a:t>False, Fraudulent, or Fictitious Claims - </a:t>
            </a:r>
            <a:r>
              <a:rPr lang="en-US" altLang="zh-CN" sz="4800" b="0" dirty="0" smtClean="0">
                <a:ea typeface="SimSun" pitchFamily="2" charset="-122"/>
              </a:rPr>
              <a:t>18 USC 287</a:t>
            </a:r>
          </a:p>
          <a:p>
            <a:pPr eaLnBrk="1" hangingPunct="1">
              <a:spcBef>
                <a:spcPct val="0"/>
              </a:spcBef>
            </a:pPr>
            <a:r>
              <a:rPr lang="en-US" altLang="zh-CN" sz="4800" dirty="0" smtClean="0">
                <a:ea typeface="SimSun" pitchFamily="2" charset="-122"/>
              </a:rPr>
              <a:t>False Statements - </a:t>
            </a:r>
            <a:r>
              <a:rPr lang="en-US" altLang="zh-CN" sz="4800" b="0" dirty="0" smtClean="0">
                <a:ea typeface="SimSun" pitchFamily="2" charset="-122"/>
              </a:rPr>
              <a:t>18 USC 1001</a:t>
            </a:r>
          </a:p>
          <a:p>
            <a:pPr eaLnBrk="1" hangingPunct="1">
              <a:spcBef>
                <a:spcPct val="0"/>
              </a:spcBef>
            </a:pPr>
            <a:r>
              <a:rPr lang="en-US" altLang="zh-CN" sz="4800" dirty="0" smtClean="0">
                <a:ea typeface="SimSun" pitchFamily="2" charset="-122"/>
              </a:rPr>
              <a:t>False Claims - </a:t>
            </a:r>
            <a:r>
              <a:rPr lang="en-US" altLang="zh-CN" sz="4800" b="0" dirty="0" smtClean="0">
                <a:ea typeface="SimSun" pitchFamily="2" charset="-122"/>
              </a:rPr>
              <a:t>31 USC 3729</a:t>
            </a:r>
          </a:p>
          <a:p>
            <a:pPr eaLnBrk="1" hangingPunct="1">
              <a:spcBef>
                <a:spcPct val="0"/>
              </a:spcBef>
            </a:pPr>
            <a:r>
              <a:rPr lang="en-US" altLang="zh-CN" sz="4800" dirty="0" smtClean="0">
                <a:ea typeface="SimSun" pitchFamily="2" charset="-122"/>
              </a:rPr>
              <a:t>Mail/Wire Fraud -</a:t>
            </a:r>
            <a:r>
              <a:rPr lang="en-US" altLang="zh-CN" sz="4800" b="0" dirty="0" smtClean="0">
                <a:ea typeface="SimSun" pitchFamily="2" charset="-122"/>
              </a:rPr>
              <a:t>18 USC 1341-1343</a:t>
            </a:r>
            <a:endParaRPr lang="en-US" sz="4800" b="0" dirty="0" smtClean="0"/>
          </a:p>
        </p:txBody>
      </p:sp>
      <p:cxnSp>
        <p:nvCxnSpPr>
          <p:cNvPr id="5" name="Straight Connector 4"/>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Title 2"/>
          <p:cNvSpPr txBox="1">
            <a:spLocks/>
          </p:cNvSpPr>
          <p:nvPr/>
        </p:nvSpPr>
        <p:spPr bwMode="auto">
          <a:xfrm>
            <a:off x="0" y="0"/>
            <a:ext cx="12179300" cy="1471665"/>
          </a:xfrm>
          <a:prstGeom prst="rect">
            <a:avLst/>
          </a:prstGeom>
          <a:ln>
            <a:miter lim="800000"/>
            <a:headEnd/>
            <a:tailEnd/>
          </a:ln>
        </p:spPr>
        <p:txBody>
          <a:bodyPr vert="horz" wrap="square" lIns="121737" tIns="60868" rIns="121737" bIns="60868" numCol="1" rtlCol="0" anchor="ctr" compatLnSpc="1">
            <a:prstTxWarp prst="textNoShape">
              <a:avLst/>
            </a:prstTxWarp>
            <a:normAutofit/>
          </a:bodyPr>
          <a:lstStyle/>
          <a:p>
            <a:pPr algn="ctr" eaLnBrk="1" fontAlgn="auto" hangingPunct="1">
              <a:spcAft>
                <a:spcPts val="0"/>
              </a:spcAft>
              <a:defRPr/>
            </a:pPr>
            <a:r>
              <a:rPr lang="en-US" sz="4800" dirty="0" smtClean="0">
                <a:latin typeface="Calibri" pitchFamily="34" charset="0"/>
                <a:ea typeface="+mj-ea"/>
                <a:cs typeface="+mj-cs"/>
              </a:rPr>
              <a:t>Statutes Related to Fraud…</a:t>
            </a:r>
            <a:endParaRPr lang="en-US" sz="4800" dirty="0">
              <a:ln w="500">
                <a:solidFill>
                  <a:schemeClr val="tx2">
                    <a:shade val="20000"/>
                    <a:satMod val="120000"/>
                  </a:schemeClr>
                </a:solidFill>
              </a:ln>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012">
                                            <p:txEl>
                                              <p:pRg st="0" end="0"/>
                                            </p:txEl>
                                          </p:spTgt>
                                        </p:tgtEl>
                                        <p:attrNameLst>
                                          <p:attrName>style.visibility</p:attrName>
                                        </p:attrNameLst>
                                      </p:cBhvr>
                                      <p:to>
                                        <p:strVal val="visible"/>
                                      </p:to>
                                    </p:set>
                                    <p:animEffect transition="in" filter="fade">
                                      <p:cBhvr>
                                        <p:cTn id="11" dur="500"/>
                                        <p:tgtEl>
                                          <p:spTgt spid="43012">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3012">
                                            <p:txEl>
                                              <p:pRg st="1" end="1"/>
                                            </p:txEl>
                                          </p:spTgt>
                                        </p:tgtEl>
                                        <p:attrNameLst>
                                          <p:attrName>style.visibility</p:attrName>
                                        </p:attrNameLst>
                                      </p:cBhvr>
                                      <p:to>
                                        <p:strVal val="visible"/>
                                      </p:to>
                                    </p:set>
                                    <p:animEffect transition="in" filter="fade">
                                      <p:cBhvr>
                                        <p:cTn id="15" dur="500"/>
                                        <p:tgtEl>
                                          <p:spTgt spid="43012">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3012">
                                            <p:txEl>
                                              <p:pRg st="2" end="2"/>
                                            </p:txEl>
                                          </p:spTgt>
                                        </p:tgtEl>
                                        <p:attrNameLst>
                                          <p:attrName>style.visibility</p:attrName>
                                        </p:attrNameLst>
                                      </p:cBhvr>
                                      <p:to>
                                        <p:strVal val="visible"/>
                                      </p:to>
                                    </p:set>
                                    <p:animEffect transition="in" filter="fade">
                                      <p:cBhvr>
                                        <p:cTn id="19" dur="500"/>
                                        <p:tgtEl>
                                          <p:spTgt spid="43012">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3012">
                                            <p:txEl>
                                              <p:pRg st="3" end="3"/>
                                            </p:txEl>
                                          </p:spTgt>
                                        </p:tgtEl>
                                        <p:attrNameLst>
                                          <p:attrName>style.visibility</p:attrName>
                                        </p:attrNameLst>
                                      </p:cBhvr>
                                      <p:to>
                                        <p:strVal val="visible"/>
                                      </p:to>
                                    </p:set>
                                    <p:animEffect transition="in" filter="fade">
                                      <p:cBhvr>
                                        <p:cTn id="23" dur="500"/>
                                        <p:tgtEl>
                                          <p:spTgt spid="43012">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3012">
                                            <p:txEl>
                                              <p:pRg st="4" end="4"/>
                                            </p:txEl>
                                          </p:spTgt>
                                        </p:tgtEl>
                                        <p:attrNameLst>
                                          <p:attrName>style.visibility</p:attrName>
                                        </p:attrNameLst>
                                      </p:cBhvr>
                                      <p:to>
                                        <p:strVal val="visible"/>
                                      </p:to>
                                    </p:set>
                                    <p:animEffect transition="in" filter="fade">
                                      <p:cBhvr>
                                        <p:cTn id="27" dur="500"/>
                                        <p:tgtEl>
                                          <p:spTgt spid="43012">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3012">
                                            <p:txEl>
                                              <p:pRg st="5" end="5"/>
                                            </p:txEl>
                                          </p:spTgt>
                                        </p:tgtEl>
                                        <p:attrNameLst>
                                          <p:attrName>style.visibility</p:attrName>
                                        </p:attrNameLst>
                                      </p:cBhvr>
                                      <p:to>
                                        <p:strVal val="visible"/>
                                      </p:to>
                                    </p:set>
                                    <p:animEffect transition="in" filter="fade">
                                      <p:cBhvr>
                                        <p:cTn id="31" dur="500"/>
                                        <p:tgtEl>
                                          <p:spTgt spid="430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Slide Number Placeholder 6"/>
          <p:cNvSpPr>
            <a:spLocks noGrp="1"/>
          </p:cNvSpPr>
          <p:nvPr>
            <p:ph type="sldNum" sz="quarter" idx="12"/>
          </p:nvPr>
        </p:nvSpPr>
        <p:spPr/>
        <p:txBody>
          <a:bodyPr/>
          <a:lstStyle/>
          <a:p>
            <a:pPr>
              <a:defRPr/>
            </a:pPr>
            <a:fld id="{68F43AF6-4F20-4EA8-B018-63F18B5B9298}" type="slidenum">
              <a:rPr lang="en-US"/>
              <a:pPr>
                <a:defRPr/>
              </a:pPr>
              <a:t>49</a:t>
            </a:fld>
            <a:endParaRPr lang="en-US"/>
          </a:p>
        </p:txBody>
      </p:sp>
      <p:sp>
        <p:nvSpPr>
          <p:cNvPr id="44036" name="Rectangle 4"/>
          <p:cNvSpPr>
            <a:spLocks noGrp="1" noChangeArrowheads="1"/>
          </p:cNvSpPr>
          <p:nvPr>
            <p:ph type="body" sz="half" idx="2"/>
          </p:nvPr>
        </p:nvSpPr>
        <p:spPr>
          <a:xfrm>
            <a:off x="1013554" y="2133600"/>
            <a:ext cx="10670450" cy="6167555"/>
          </a:xfrm>
        </p:spPr>
        <p:txBody>
          <a:bodyPr/>
          <a:lstStyle/>
          <a:p>
            <a:pPr eaLnBrk="1" hangingPunct="1">
              <a:spcBef>
                <a:spcPct val="0"/>
              </a:spcBef>
            </a:pPr>
            <a:r>
              <a:rPr lang="en-US" altLang="zh-CN" sz="4400" dirty="0" smtClean="0">
                <a:ea typeface="SimSun" pitchFamily="2" charset="-122"/>
              </a:rPr>
              <a:t>Conflict of Interest –</a:t>
            </a:r>
            <a:r>
              <a:rPr lang="en-US" altLang="zh-CN" sz="4400" b="0" dirty="0" smtClean="0">
                <a:ea typeface="SimSun" pitchFamily="2" charset="-122"/>
              </a:rPr>
              <a:t> 18 USC 208</a:t>
            </a:r>
          </a:p>
          <a:p>
            <a:pPr eaLnBrk="1" hangingPunct="1">
              <a:spcBef>
                <a:spcPct val="0"/>
              </a:spcBef>
            </a:pPr>
            <a:r>
              <a:rPr lang="en-US" altLang="zh-CN" sz="4400" dirty="0" smtClean="0">
                <a:ea typeface="SimSun" pitchFamily="2" charset="-122"/>
              </a:rPr>
              <a:t>Truth in Negotiations -</a:t>
            </a:r>
            <a:r>
              <a:rPr lang="en-US" altLang="zh-CN" sz="4400" b="0" dirty="0" smtClean="0">
                <a:ea typeface="SimSun" pitchFamily="2" charset="-122"/>
              </a:rPr>
              <a:t>10 USC 2306(a)</a:t>
            </a:r>
          </a:p>
          <a:p>
            <a:pPr eaLnBrk="1" hangingPunct="1">
              <a:spcBef>
                <a:spcPct val="0"/>
              </a:spcBef>
            </a:pPr>
            <a:r>
              <a:rPr lang="en-US" altLang="zh-CN" sz="4400" dirty="0" smtClean="0">
                <a:ea typeface="SimSun" pitchFamily="2" charset="-122"/>
              </a:rPr>
              <a:t>Major Fraud -</a:t>
            </a:r>
            <a:r>
              <a:rPr lang="en-US" altLang="zh-CN" sz="4400" b="0" dirty="0" smtClean="0">
                <a:ea typeface="SimSun" pitchFamily="2" charset="-122"/>
              </a:rPr>
              <a:t>18 USC 1031</a:t>
            </a:r>
          </a:p>
          <a:p>
            <a:pPr eaLnBrk="1" hangingPunct="1">
              <a:spcBef>
                <a:spcPct val="0"/>
              </a:spcBef>
            </a:pPr>
            <a:r>
              <a:rPr lang="en-US" altLang="zh-CN" sz="4400" dirty="0" smtClean="0">
                <a:ea typeface="SimSun" pitchFamily="2" charset="-122"/>
              </a:rPr>
              <a:t>Anti-Kickback - </a:t>
            </a:r>
            <a:r>
              <a:rPr lang="en-US" altLang="zh-CN" sz="4400" b="0" dirty="0" smtClean="0">
                <a:ea typeface="SimSun" pitchFamily="2" charset="-122"/>
              </a:rPr>
              <a:t>41 USC 51-58</a:t>
            </a:r>
          </a:p>
          <a:p>
            <a:pPr eaLnBrk="1" hangingPunct="1">
              <a:spcBef>
                <a:spcPct val="0"/>
              </a:spcBef>
            </a:pPr>
            <a:r>
              <a:rPr lang="en-US" altLang="zh-CN" sz="4400" dirty="0" smtClean="0">
                <a:ea typeface="SimSun" pitchFamily="2" charset="-122"/>
              </a:rPr>
              <a:t>Bribery (Illegal Gratuities) - </a:t>
            </a:r>
            <a:r>
              <a:rPr lang="en-US" altLang="zh-CN" sz="4400" b="0" dirty="0" smtClean="0">
                <a:ea typeface="SimSun" pitchFamily="2" charset="-122"/>
              </a:rPr>
              <a:t>18 USC 201</a:t>
            </a:r>
          </a:p>
          <a:p>
            <a:pPr eaLnBrk="1" hangingPunct="1">
              <a:spcBef>
                <a:spcPct val="0"/>
              </a:spcBef>
            </a:pPr>
            <a:r>
              <a:rPr lang="en-US" altLang="zh-CN" sz="4400" dirty="0" smtClean="0">
                <a:ea typeface="SimSun" pitchFamily="2" charset="-122"/>
              </a:rPr>
              <a:t>Theft of Trade Secrets - </a:t>
            </a:r>
            <a:r>
              <a:rPr lang="en-US" altLang="zh-CN" sz="4400" b="0" dirty="0" smtClean="0">
                <a:ea typeface="SimSun" pitchFamily="2" charset="-122"/>
              </a:rPr>
              <a:t>18 USC 1832</a:t>
            </a:r>
          </a:p>
          <a:p>
            <a:pPr eaLnBrk="1" hangingPunct="1">
              <a:spcBef>
                <a:spcPct val="0"/>
              </a:spcBef>
            </a:pPr>
            <a:r>
              <a:rPr lang="en-US" altLang="zh-CN" sz="4400" dirty="0" smtClean="0">
                <a:ea typeface="SimSun" pitchFamily="2" charset="-122"/>
              </a:rPr>
              <a:t>Procurement Integrity - </a:t>
            </a:r>
            <a:r>
              <a:rPr lang="en-US" altLang="zh-CN" sz="4400" b="0" dirty="0" smtClean="0">
                <a:ea typeface="SimSun" pitchFamily="2" charset="-122"/>
              </a:rPr>
              <a:t>41 USC 423</a:t>
            </a:r>
          </a:p>
          <a:p>
            <a:pPr eaLnBrk="1" hangingPunct="1">
              <a:spcBef>
                <a:spcPct val="0"/>
              </a:spcBef>
            </a:pPr>
            <a:r>
              <a:rPr lang="en-US" altLang="zh-CN" sz="4400" dirty="0" smtClean="0">
                <a:ea typeface="SimSun" pitchFamily="2" charset="-122"/>
              </a:rPr>
              <a:t>Sherman Anti-Trust Act - </a:t>
            </a:r>
            <a:r>
              <a:rPr lang="en-US" altLang="zh-CN" sz="4400" b="0" dirty="0" smtClean="0">
                <a:ea typeface="SimSun" pitchFamily="2" charset="-122"/>
              </a:rPr>
              <a:t>15 U.S.C. 1 – 3</a:t>
            </a:r>
          </a:p>
          <a:p>
            <a:pPr eaLnBrk="1" hangingPunct="1">
              <a:spcBef>
                <a:spcPct val="0"/>
              </a:spcBef>
            </a:pPr>
            <a:r>
              <a:rPr lang="en-US" altLang="zh-CN" sz="4400" dirty="0" smtClean="0">
                <a:ea typeface="SimSun" pitchFamily="2" charset="-122"/>
              </a:rPr>
              <a:t>Qui Tam Litigation - </a:t>
            </a:r>
            <a:r>
              <a:rPr lang="en-US" altLang="zh-CN" sz="4400" b="0" dirty="0" smtClean="0">
                <a:ea typeface="SimSun" pitchFamily="2" charset="-122"/>
              </a:rPr>
              <a:t>31 USC 3730(b)</a:t>
            </a:r>
          </a:p>
          <a:p>
            <a:pPr eaLnBrk="1" hangingPunct="1">
              <a:spcBef>
                <a:spcPct val="0"/>
              </a:spcBef>
              <a:buNone/>
            </a:pPr>
            <a:endParaRPr lang="en-US" sz="4800" b="0" dirty="0" smtClean="0"/>
          </a:p>
        </p:txBody>
      </p:sp>
      <p:cxnSp>
        <p:nvCxnSpPr>
          <p:cNvPr id="5" name="Straight Connector 4"/>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Title 2"/>
          <p:cNvSpPr txBox="1">
            <a:spLocks/>
          </p:cNvSpPr>
          <p:nvPr/>
        </p:nvSpPr>
        <p:spPr bwMode="auto">
          <a:xfrm>
            <a:off x="0" y="0"/>
            <a:ext cx="12179300" cy="1471665"/>
          </a:xfrm>
          <a:prstGeom prst="rect">
            <a:avLst/>
          </a:prstGeom>
          <a:ln>
            <a:miter lim="800000"/>
            <a:headEnd/>
            <a:tailEnd/>
          </a:ln>
        </p:spPr>
        <p:txBody>
          <a:bodyPr vert="horz" wrap="square" lIns="121737" tIns="60868" rIns="121737" bIns="60868" numCol="1" rtlCol="0" anchor="ctr" compatLnSpc="1">
            <a:prstTxWarp prst="textNoShape">
              <a:avLst/>
            </a:prstTxWarp>
            <a:normAutofit/>
          </a:bodyPr>
          <a:lstStyle/>
          <a:p>
            <a:pPr algn="ctr" eaLnBrk="1" fontAlgn="auto" hangingPunct="1">
              <a:spcAft>
                <a:spcPts val="0"/>
              </a:spcAft>
              <a:defRPr/>
            </a:pPr>
            <a:r>
              <a:rPr lang="en-US" sz="4400" dirty="0" smtClean="0">
                <a:latin typeface="Calibri" pitchFamily="34" charset="0"/>
                <a:ea typeface="+mj-ea"/>
                <a:cs typeface="+mj-cs"/>
              </a:rPr>
              <a:t>More Statutes Related to Fraud Schemes…</a:t>
            </a:r>
            <a:endParaRPr lang="en-US" sz="4400" dirty="0">
              <a:ln w="500">
                <a:solidFill>
                  <a:schemeClr val="tx2">
                    <a:shade val="20000"/>
                    <a:satMod val="120000"/>
                  </a:schemeClr>
                </a:solidFill>
              </a:ln>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036">
                                            <p:txEl>
                                              <p:pRg st="0" end="0"/>
                                            </p:txEl>
                                          </p:spTgt>
                                        </p:tgtEl>
                                        <p:attrNameLst>
                                          <p:attrName>style.visibility</p:attrName>
                                        </p:attrNameLst>
                                      </p:cBhvr>
                                      <p:to>
                                        <p:strVal val="visible"/>
                                      </p:to>
                                    </p:set>
                                    <p:animEffect transition="in" filter="fade">
                                      <p:cBhvr>
                                        <p:cTn id="11" dur="500"/>
                                        <p:tgtEl>
                                          <p:spTgt spid="44036">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4036">
                                            <p:txEl>
                                              <p:pRg st="1" end="1"/>
                                            </p:txEl>
                                          </p:spTgt>
                                        </p:tgtEl>
                                        <p:attrNameLst>
                                          <p:attrName>style.visibility</p:attrName>
                                        </p:attrNameLst>
                                      </p:cBhvr>
                                      <p:to>
                                        <p:strVal val="visible"/>
                                      </p:to>
                                    </p:set>
                                    <p:animEffect transition="in" filter="fade">
                                      <p:cBhvr>
                                        <p:cTn id="15" dur="500"/>
                                        <p:tgtEl>
                                          <p:spTgt spid="44036">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4036">
                                            <p:txEl>
                                              <p:pRg st="2" end="2"/>
                                            </p:txEl>
                                          </p:spTgt>
                                        </p:tgtEl>
                                        <p:attrNameLst>
                                          <p:attrName>style.visibility</p:attrName>
                                        </p:attrNameLst>
                                      </p:cBhvr>
                                      <p:to>
                                        <p:strVal val="visible"/>
                                      </p:to>
                                    </p:set>
                                    <p:animEffect transition="in" filter="fade">
                                      <p:cBhvr>
                                        <p:cTn id="19" dur="500"/>
                                        <p:tgtEl>
                                          <p:spTgt spid="44036">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4036">
                                            <p:txEl>
                                              <p:pRg st="3" end="3"/>
                                            </p:txEl>
                                          </p:spTgt>
                                        </p:tgtEl>
                                        <p:attrNameLst>
                                          <p:attrName>style.visibility</p:attrName>
                                        </p:attrNameLst>
                                      </p:cBhvr>
                                      <p:to>
                                        <p:strVal val="visible"/>
                                      </p:to>
                                    </p:set>
                                    <p:animEffect transition="in" filter="fade">
                                      <p:cBhvr>
                                        <p:cTn id="23" dur="500"/>
                                        <p:tgtEl>
                                          <p:spTgt spid="44036">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4036">
                                            <p:txEl>
                                              <p:pRg st="4" end="4"/>
                                            </p:txEl>
                                          </p:spTgt>
                                        </p:tgtEl>
                                        <p:attrNameLst>
                                          <p:attrName>style.visibility</p:attrName>
                                        </p:attrNameLst>
                                      </p:cBhvr>
                                      <p:to>
                                        <p:strVal val="visible"/>
                                      </p:to>
                                    </p:set>
                                    <p:animEffect transition="in" filter="fade">
                                      <p:cBhvr>
                                        <p:cTn id="27" dur="500"/>
                                        <p:tgtEl>
                                          <p:spTgt spid="44036">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4036">
                                            <p:txEl>
                                              <p:pRg st="5" end="5"/>
                                            </p:txEl>
                                          </p:spTgt>
                                        </p:tgtEl>
                                        <p:attrNameLst>
                                          <p:attrName>style.visibility</p:attrName>
                                        </p:attrNameLst>
                                      </p:cBhvr>
                                      <p:to>
                                        <p:strVal val="visible"/>
                                      </p:to>
                                    </p:set>
                                    <p:animEffect transition="in" filter="fade">
                                      <p:cBhvr>
                                        <p:cTn id="31" dur="500"/>
                                        <p:tgtEl>
                                          <p:spTgt spid="44036">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4036">
                                            <p:txEl>
                                              <p:pRg st="6" end="6"/>
                                            </p:txEl>
                                          </p:spTgt>
                                        </p:tgtEl>
                                        <p:attrNameLst>
                                          <p:attrName>style.visibility</p:attrName>
                                        </p:attrNameLst>
                                      </p:cBhvr>
                                      <p:to>
                                        <p:strVal val="visible"/>
                                      </p:to>
                                    </p:set>
                                    <p:animEffect transition="in" filter="fade">
                                      <p:cBhvr>
                                        <p:cTn id="35" dur="500"/>
                                        <p:tgtEl>
                                          <p:spTgt spid="44036">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4036">
                                            <p:txEl>
                                              <p:pRg st="7" end="7"/>
                                            </p:txEl>
                                          </p:spTgt>
                                        </p:tgtEl>
                                        <p:attrNameLst>
                                          <p:attrName>style.visibility</p:attrName>
                                        </p:attrNameLst>
                                      </p:cBhvr>
                                      <p:to>
                                        <p:strVal val="visible"/>
                                      </p:to>
                                    </p:set>
                                    <p:animEffect transition="in" filter="fade">
                                      <p:cBhvr>
                                        <p:cTn id="39" dur="500"/>
                                        <p:tgtEl>
                                          <p:spTgt spid="44036">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4036">
                                            <p:txEl>
                                              <p:pRg st="8" end="8"/>
                                            </p:txEl>
                                          </p:spTgt>
                                        </p:tgtEl>
                                        <p:attrNameLst>
                                          <p:attrName>style.visibility</p:attrName>
                                        </p:attrNameLst>
                                      </p:cBhvr>
                                      <p:to>
                                        <p:strVal val="visible"/>
                                      </p:to>
                                    </p:set>
                                    <p:animEffect transition="in" filter="fade">
                                      <p:cBhvr>
                                        <p:cTn id="43" dur="500"/>
                                        <p:tgtEl>
                                          <p:spTgt spid="4403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0" y="0"/>
            <a:ext cx="12179300" cy="1532234"/>
          </a:xfrm>
        </p:spPr>
        <p:txBody>
          <a:bodyPr>
            <a:noAutofit/>
          </a:bodyPr>
          <a:lstStyle/>
          <a:p>
            <a:pPr algn="ctr" eaLnBrk="1" fontAlgn="auto" hangingPunct="1">
              <a:spcAft>
                <a:spcPts val="0"/>
              </a:spcAft>
              <a:defRPr/>
            </a:pPr>
            <a:r>
              <a:rPr lang="en-US" sz="4800" cap="none" dirty="0" smtClean="0">
                <a:latin typeface="Calibri" pitchFamily="34" charset="0"/>
              </a:rPr>
              <a:t>What “big ticket” items is DHS acquiring?</a:t>
            </a:r>
            <a:endParaRPr lang="en-US" sz="4800" cap="none" dirty="0">
              <a:latin typeface="Calibri" pitchFamily="34" charset="0"/>
            </a:endParaRPr>
          </a:p>
        </p:txBody>
      </p:sp>
      <p:cxnSp>
        <p:nvCxnSpPr>
          <p:cNvPr id="5" name="Straight Connector 4"/>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a:ln>
            <a:noFill/>
          </a:ln>
        </p:spPr>
        <p:txBody>
          <a:bodyPr/>
          <a:lstStyle/>
          <a:p>
            <a:pPr>
              <a:defRPr/>
            </a:pPr>
            <a:fld id="{E873BCD3-BA31-4EC4-9EF2-3FEF8E8D7FA4}" type="slidenum">
              <a:rPr lang="en-US" smtClean="0">
                <a:solidFill>
                  <a:sysClr val="windowText" lastClr="000000"/>
                </a:solidFill>
              </a:rPr>
              <a:pPr>
                <a:defRPr/>
              </a:pPr>
              <a:t>5</a:t>
            </a:fld>
            <a:endParaRPr lang="en-US">
              <a:solidFill>
                <a:sysClr val="windowText" lastClr="000000"/>
              </a:solidFill>
            </a:endParaRPr>
          </a:p>
        </p:txBody>
      </p:sp>
      <p:pic>
        <p:nvPicPr>
          <p:cNvPr id="2050" name="Picture 2" descr="C:\Users\SmithA\Documents\4. Personnel Functions\Images\IG\Shooting with INV MAY11\Throwin' .223 from the LAR-1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79313">
            <a:off x="6312794" y="2529813"/>
            <a:ext cx="4050701" cy="5400934"/>
          </a:xfrm>
          <a:prstGeom prst="rect">
            <a:avLst/>
          </a:prstGeom>
          <a:ln w="57150">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SmithA\Documents\4. Personnel Functions\Images\IG\Smith Bond Wannabe clea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849220">
            <a:off x="1911098" y="2459380"/>
            <a:ext cx="4072092" cy="5429457"/>
          </a:xfrm>
          <a:prstGeom prst="rect">
            <a:avLst/>
          </a:prstGeom>
          <a:ln w="57150">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SmithA\Documents\1. Acquisitions\Audits\Published\13-117-AUD-ICE, CBP, DHS - MRAP\Imagery\SW Site Visit 130107\IMG_1794.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392870" y="2561994"/>
            <a:ext cx="7177422" cy="5744070"/>
          </a:xfrm>
          <a:prstGeom prst="rect">
            <a:avLst/>
          </a:prstGeom>
          <a:ln w="57150">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66380" y="2082731"/>
            <a:ext cx="8246533" cy="6184900"/>
          </a:xfrm>
          <a:prstGeom prst="rect">
            <a:avLst/>
          </a:prstGeom>
          <a:ln w="57150">
            <a:solidFill>
              <a:schemeClr val="bg1"/>
            </a:solidFill>
          </a:ln>
          <a:effectLst>
            <a:outerShdw blurRad="292100" dist="139700" dir="2700000" algn="tl" rotWithShape="0">
              <a:srgbClr val="333333">
                <a:alpha val="65000"/>
              </a:srgbClr>
            </a:outerShdw>
          </a:effectLst>
        </p:spPr>
      </p:pic>
      <p:pic>
        <p:nvPicPr>
          <p:cNvPr id="2054" name="Picture 6" descr="Waesche Completes Acceptance Trials"/>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21258593">
            <a:off x="2349883" y="2153561"/>
            <a:ext cx="7678608" cy="6024754"/>
          </a:xfrm>
          <a:prstGeom prst="rect">
            <a:avLst/>
          </a:prstGeom>
          <a:ln w="57150">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551214" y="2994645"/>
            <a:ext cx="9396487" cy="4358926"/>
          </a:xfrm>
          <a:prstGeom prst="rect">
            <a:avLst/>
          </a:prstGeom>
          <a:ln w="76200">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368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8594"/>
                                        </p:tgtEl>
                                        <p:attrNameLst>
                                          <p:attrName>style.visibility</p:attrName>
                                        </p:attrNameLst>
                                      </p:cBhvr>
                                      <p:to>
                                        <p:strVal val="visible"/>
                                      </p:to>
                                    </p:set>
                                    <p:animEffect transition="in" filter="fade">
                                      <p:cBhvr>
                                        <p:cTn id="7" dur="1000"/>
                                        <p:tgtEl>
                                          <p:spTgt spid="23859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childTnLst>
                                </p:cTn>
                              </p:par>
                              <p:par>
                                <p:cTn id="12" presetID="10" presetClass="entr" presetSubtype="0" fill="hold" nodeType="with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1000"/>
                                        <p:tgtEl>
                                          <p:spTgt spid="205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54"/>
                                        </p:tgtEl>
                                        <p:attrNameLst>
                                          <p:attrName>style.visibility</p:attrName>
                                        </p:attrNameLst>
                                      </p:cBhvr>
                                      <p:to>
                                        <p:strVal val="visible"/>
                                      </p:to>
                                    </p:set>
                                    <p:animEffect transition="in" filter="fade">
                                      <p:cBhvr>
                                        <p:cTn id="29" dur="1000"/>
                                        <p:tgtEl>
                                          <p:spTgt spid="205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47"/>
          <p:cNvGrpSpPr/>
          <p:nvPr/>
        </p:nvGrpSpPr>
        <p:grpSpPr>
          <a:xfrm>
            <a:off x="820720" y="3877122"/>
            <a:ext cx="10920245" cy="1222877"/>
            <a:chOff x="616181" y="2910872"/>
            <a:chExt cx="8198723" cy="918114"/>
          </a:xfrm>
        </p:grpSpPr>
        <p:sp>
          <p:nvSpPr>
            <p:cNvPr id="21" name="Pentagon 20"/>
            <p:cNvSpPr/>
            <p:nvPr/>
          </p:nvSpPr>
          <p:spPr>
            <a:xfrm>
              <a:off x="616181" y="2910872"/>
              <a:ext cx="1371600" cy="914400"/>
            </a:xfrm>
            <a:prstGeom prst="homePlat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t>Need</a:t>
              </a:r>
              <a:endParaRPr lang="en-US" b="1" dirty="0" smtClean="0"/>
            </a:p>
          </p:txBody>
        </p:sp>
        <p:sp>
          <p:nvSpPr>
            <p:cNvPr id="22" name="Chevron 21"/>
            <p:cNvSpPr/>
            <p:nvPr/>
          </p:nvSpPr>
          <p:spPr>
            <a:xfrm>
              <a:off x="1605625" y="2911260"/>
              <a:ext cx="1908495" cy="914400"/>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Analyze/ Select</a:t>
              </a:r>
            </a:p>
          </p:txBody>
        </p:sp>
        <p:sp>
          <p:nvSpPr>
            <p:cNvPr id="23" name="Chevron 22"/>
            <p:cNvSpPr/>
            <p:nvPr/>
          </p:nvSpPr>
          <p:spPr>
            <a:xfrm>
              <a:off x="3151809" y="2911475"/>
              <a:ext cx="3291840" cy="91440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Obtain</a:t>
              </a:r>
            </a:p>
          </p:txBody>
        </p:sp>
        <p:sp>
          <p:nvSpPr>
            <p:cNvPr id="24" name="Chevron 23"/>
            <p:cNvSpPr/>
            <p:nvPr/>
          </p:nvSpPr>
          <p:spPr>
            <a:xfrm>
              <a:off x="6071704" y="2914586"/>
              <a:ext cx="2743200" cy="9144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6600"/>
                  </a:solidFill>
                </a:rPr>
                <a:t>Produce / Deploy / Support</a:t>
              </a:r>
            </a:p>
          </p:txBody>
        </p:sp>
      </p:grpSp>
      <p:sp>
        <p:nvSpPr>
          <p:cNvPr id="45" name="Rectangle 2"/>
          <p:cNvSpPr txBox="1">
            <a:spLocks noChangeArrowheads="1"/>
          </p:cNvSpPr>
          <p:nvPr/>
        </p:nvSpPr>
        <p:spPr>
          <a:xfrm>
            <a:off x="0" y="0"/>
            <a:ext cx="12179300" cy="1461516"/>
          </a:xfrm>
          <a:prstGeom prst="rect">
            <a:avLst/>
          </a:prstGeom>
        </p:spPr>
        <p:txBody>
          <a:bodyPr lIns="121737" tIns="60868" rIns="121737" bIns="60868" anchor="ctr"/>
          <a:lstStyle/>
          <a:p>
            <a:pPr algn="ctr" defTabSz="1217369" eaLnBrk="1" hangingPunct="1">
              <a:defRPr/>
            </a:pPr>
            <a:r>
              <a:rPr lang="en-US" sz="5300" dirty="0" smtClean="0">
                <a:latin typeface="Calibri" pitchFamily="34" charset="0"/>
                <a:ea typeface="+mj-ea"/>
                <a:cs typeface="+mj-cs"/>
              </a:rPr>
              <a:t>So that’s what it really comes down to…</a:t>
            </a:r>
          </a:p>
        </p:txBody>
      </p:sp>
      <p:cxnSp>
        <p:nvCxnSpPr>
          <p:cNvPr id="44" name="Straight Connector 43"/>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3" name="Group 27"/>
          <p:cNvGrpSpPr/>
          <p:nvPr/>
        </p:nvGrpSpPr>
        <p:grpSpPr>
          <a:xfrm>
            <a:off x="772688" y="1778427"/>
            <a:ext cx="11090842" cy="2149058"/>
            <a:chOff x="580118" y="1335211"/>
            <a:chExt cx="8326805" cy="1613474"/>
          </a:xfrm>
        </p:grpSpPr>
        <p:sp>
          <p:nvSpPr>
            <p:cNvPr id="32" name="Line 21"/>
            <p:cNvSpPr>
              <a:spLocks noChangeShapeType="1"/>
            </p:cNvSpPr>
            <p:nvPr/>
          </p:nvSpPr>
          <p:spPr bwMode="auto">
            <a:xfrm flipV="1">
              <a:off x="623056" y="1485645"/>
              <a:ext cx="0" cy="1463040"/>
            </a:xfrm>
            <a:prstGeom prst="line">
              <a:avLst/>
            </a:prstGeom>
            <a:noFill/>
            <a:ln w="9525">
              <a:solidFill>
                <a:schemeClr val="tx1"/>
              </a:solidFill>
              <a:round/>
              <a:headEnd/>
              <a:tailEnd/>
            </a:ln>
          </p:spPr>
          <p:txBody>
            <a:bodyPr/>
            <a:lstStyle/>
            <a:p>
              <a:endParaRPr lang="en-US"/>
            </a:p>
          </p:txBody>
        </p:sp>
        <p:grpSp>
          <p:nvGrpSpPr>
            <p:cNvPr id="4" name="Group 53"/>
            <p:cNvGrpSpPr/>
            <p:nvPr/>
          </p:nvGrpSpPr>
          <p:grpSpPr>
            <a:xfrm>
              <a:off x="580118" y="1335211"/>
              <a:ext cx="8326805" cy="1551386"/>
              <a:chOff x="580118" y="1335211"/>
              <a:chExt cx="8326805" cy="1551386"/>
            </a:xfrm>
          </p:grpSpPr>
          <p:sp>
            <p:nvSpPr>
              <p:cNvPr id="74762" name="Line 20"/>
              <p:cNvSpPr>
                <a:spLocks noChangeShapeType="1"/>
              </p:cNvSpPr>
              <p:nvPr/>
            </p:nvSpPr>
            <p:spPr bwMode="auto">
              <a:xfrm flipV="1">
                <a:off x="1066614" y="2130905"/>
                <a:ext cx="0" cy="731520"/>
              </a:xfrm>
              <a:prstGeom prst="line">
                <a:avLst/>
              </a:prstGeom>
              <a:noFill/>
              <a:ln w="9525">
                <a:solidFill>
                  <a:schemeClr val="tx1"/>
                </a:solidFill>
                <a:round/>
                <a:headEnd/>
                <a:tailEnd/>
              </a:ln>
            </p:spPr>
            <p:txBody>
              <a:bodyPr/>
              <a:lstStyle/>
              <a:p>
                <a:endParaRPr lang="en-US"/>
              </a:p>
            </p:txBody>
          </p:sp>
          <p:sp>
            <p:nvSpPr>
              <p:cNvPr id="74763" name="Line 21"/>
              <p:cNvSpPr>
                <a:spLocks noChangeShapeType="1"/>
              </p:cNvSpPr>
              <p:nvPr/>
            </p:nvSpPr>
            <p:spPr bwMode="auto">
              <a:xfrm flipV="1">
                <a:off x="2822575" y="1831446"/>
                <a:ext cx="0" cy="1046162"/>
              </a:xfrm>
              <a:prstGeom prst="line">
                <a:avLst/>
              </a:prstGeom>
              <a:noFill/>
              <a:ln w="9525">
                <a:solidFill>
                  <a:schemeClr val="tx1"/>
                </a:solidFill>
                <a:round/>
                <a:headEnd/>
                <a:tailEnd/>
              </a:ln>
            </p:spPr>
            <p:txBody>
              <a:bodyPr/>
              <a:lstStyle/>
              <a:p>
                <a:endParaRPr lang="en-US"/>
              </a:p>
            </p:txBody>
          </p:sp>
          <p:sp>
            <p:nvSpPr>
              <p:cNvPr id="74764" name="Line 22"/>
              <p:cNvSpPr>
                <a:spLocks noChangeShapeType="1"/>
              </p:cNvSpPr>
              <p:nvPr/>
            </p:nvSpPr>
            <p:spPr bwMode="auto">
              <a:xfrm flipH="1" flipV="1">
                <a:off x="4108450" y="1852604"/>
                <a:ext cx="14288" cy="1005840"/>
              </a:xfrm>
              <a:prstGeom prst="line">
                <a:avLst/>
              </a:prstGeom>
              <a:noFill/>
              <a:ln w="9525">
                <a:solidFill>
                  <a:schemeClr val="tx1"/>
                </a:solidFill>
                <a:round/>
                <a:headEnd/>
                <a:tailEnd/>
              </a:ln>
            </p:spPr>
            <p:txBody>
              <a:bodyPr/>
              <a:lstStyle/>
              <a:p>
                <a:endParaRPr lang="en-US"/>
              </a:p>
            </p:txBody>
          </p:sp>
          <p:sp>
            <p:nvSpPr>
              <p:cNvPr id="74765" name="Line 23"/>
              <p:cNvSpPr>
                <a:spLocks noChangeShapeType="1"/>
              </p:cNvSpPr>
              <p:nvPr/>
            </p:nvSpPr>
            <p:spPr bwMode="auto">
              <a:xfrm flipV="1">
                <a:off x="6208182" y="2429397"/>
                <a:ext cx="0" cy="457200"/>
              </a:xfrm>
              <a:prstGeom prst="line">
                <a:avLst/>
              </a:prstGeom>
              <a:noFill/>
              <a:ln w="9525">
                <a:solidFill>
                  <a:schemeClr val="tx1"/>
                </a:solidFill>
                <a:round/>
                <a:headEnd/>
                <a:tailEnd/>
              </a:ln>
            </p:spPr>
            <p:txBody>
              <a:bodyPr/>
              <a:lstStyle/>
              <a:p>
                <a:endParaRPr lang="en-US"/>
              </a:p>
            </p:txBody>
          </p:sp>
          <p:sp>
            <p:nvSpPr>
              <p:cNvPr id="74766" name="Text Box 24"/>
              <p:cNvSpPr txBox="1">
                <a:spLocks noChangeArrowheads="1"/>
              </p:cNvSpPr>
              <p:nvPr/>
            </p:nvSpPr>
            <p:spPr bwMode="auto">
              <a:xfrm>
                <a:off x="580118" y="1335211"/>
                <a:ext cx="2351088" cy="439039"/>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Requirements</a:t>
                </a:r>
              </a:p>
            </p:txBody>
          </p:sp>
          <p:sp>
            <p:nvSpPr>
              <p:cNvPr id="74767" name="Text Box 25"/>
              <p:cNvSpPr txBox="1">
                <a:spLocks noChangeArrowheads="1"/>
              </p:cNvSpPr>
              <p:nvPr/>
            </p:nvSpPr>
            <p:spPr bwMode="auto">
              <a:xfrm>
                <a:off x="1045634" y="2033588"/>
                <a:ext cx="1985433" cy="439039"/>
              </a:xfrm>
              <a:prstGeom prst="rect">
                <a:avLst/>
              </a:prstGeom>
              <a:noFill/>
              <a:ln w="9525">
                <a:noFill/>
                <a:miter lim="800000"/>
                <a:headEnd/>
                <a:tailEnd/>
              </a:ln>
            </p:spPr>
            <p:txBody>
              <a:bodyPr wrap="square">
                <a:spAutoFit/>
              </a:bodyPr>
              <a:lstStyle/>
              <a:p>
                <a:pPr>
                  <a:spcBef>
                    <a:spcPct val="50000"/>
                  </a:spcBef>
                </a:pPr>
                <a:r>
                  <a:rPr lang="en-US" dirty="0">
                    <a:latin typeface="Calibri" pitchFamily="34" charset="0"/>
                  </a:rPr>
                  <a:t>Justification</a:t>
                </a:r>
              </a:p>
            </p:txBody>
          </p:sp>
          <p:sp>
            <p:nvSpPr>
              <p:cNvPr id="74768" name="Text Box 26"/>
              <p:cNvSpPr txBox="1">
                <a:spLocks noChangeArrowheads="1"/>
              </p:cNvSpPr>
              <p:nvPr/>
            </p:nvSpPr>
            <p:spPr bwMode="auto">
              <a:xfrm>
                <a:off x="2800352" y="1689632"/>
                <a:ext cx="811213" cy="439039"/>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RFP</a:t>
                </a:r>
              </a:p>
            </p:txBody>
          </p:sp>
          <p:sp>
            <p:nvSpPr>
              <p:cNvPr id="74769" name="Text Box 27"/>
              <p:cNvSpPr txBox="1">
                <a:spLocks noChangeArrowheads="1"/>
              </p:cNvSpPr>
              <p:nvPr/>
            </p:nvSpPr>
            <p:spPr bwMode="auto">
              <a:xfrm>
                <a:off x="4080943" y="1720848"/>
                <a:ext cx="3267074" cy="439039"/>
              </a:xfrm>
              <a:prstGeom prst="rect">
                <a:avLst/>
              </a:prstGeom>
              <a:noFill/>
              <a:ln w="9525">
                <a:noFill/>
                <a:miter lim="800000"/>
                <a:headEnd/>
                <a:tailEnd/>
              </a:ln>
            </p:spPr>
            <p:txBody>
              <a:bodyPr wrap="square">
                <a:spAutoFit/>
              </a:bodyPr>
              <a:lstStyle/>
              <a:p>
                <a:pPr>
                  <a:spcBef>
                    <a:spcPct val="50000"/>
                  </a:spcBef>
                </a:pPr>
                <a:r>
                  <a:rPr lang="en-US" dirty="0">
                    <a:latin typeface="Calibri" pitchFamily="34" charset="0"/>
                  </a:rPr>
                  <a:t>Evaluation of RFPs</a:t>
                </a:r>
              </a:p>
            </p:txBody>
          </p:sp>
          <p:sp>
            <p:nvSpPr>
              <p:cNvPr id="74770" name="Text Box 28"/>
              <p:cNvSpPr txBox="1">
                <a:spLocks noChangeArrowheads="1"/>
              </p:cNvSpPr>
              <p:nvPr/>
            </p:nvSpPr>
            <p:spPr bwMode="auto">
              <a:xfrm>
                <a:off x="6194944" y="2288644"/>
                <a:ext cx="2711979" cy="439039"/>
              </a:xfrm>
              <a:prstGeom prst="rect">
                <a:avLst/>
              </a:prstGeom>
              <a:noFill/>
              <a:ln w="9525">
                <a:noFill/>
                <a:miter lim="800000"/>
                <a:headEnd/>
                <a:tailEnd/>
              </a:ln>
            </p:spPr>
            <p:txBody>
              <a:bodyPr wrap="square">
                <a:spAutoFit/>
              </a:bodyPr>
              <a:lstStyle/>
              <a:p>
                <a:pPr>
                  <a:spcBef>
                    <a:spcPct val="50000"/>
                  </a:spcBef>
                </a:pPr>
                <a:r>
                  <a:rPr lang="en-US" dirty="0">
                    <a:latin typeface="Calibri" pitchFamily="34" charset="0"/>
                  </a:rPr>
                  <a:t>Negotiation/Award</a:t>
                </a:r>
              </a:p>
            </p:txBody>
          </p:sp>
          <p:sp>
            <p:nvSpPr>
              <p:cNvPr id="51" name="Line 20"/>
              <p:cNvSpPr>
                <a:spLocks noChangeShapeType="1"/>
              </p:cNvSpPr>
              <p:nvPr/>
            </p:nvSpPr>
            <p:spPr bwMode="auto">
              <a:xfrm flipV="1">
                <a:off x="5079738" y="2418769"/>
                <a:ext cx="0" cy="457200"/>
              </a:xfrm>
              <a:prstGeom prst="line">
                <a:avLst/>
              </a:prstGeom>
              <a:noFill/>
              <a:ln w="9525">
                <a:solidFill>
                  <a:schemeClr val="tx1"/>
                </a:solidFill>
                <a:round/>
                <a:headEnd/>
                <a:tailEnd/>
              </a:ln>
            </p:spPr>
            <p:txBody>
              <a:bodyPr/>
              <a:lstStyle/>
              <a:p>
                <a:endParaRPr lang="en-US"/>
              </a:p>
            </p:txBody>
          </p:sp>
          <p:sp>
            <p:nvSpPr>
              <p:cNvPr id="52" name="Text Box 25"/>
              <p:cNvSpPr txBox="1">
                <a:spLocks noChangeArrowheads="1"/>
              </p:cNvSpPr>
              <p:nvPr/>
            </p:nvSpPr>
            <p:spPr bwMode="auto">
              <a:xfrm>
                <a:off x="5041826" y="2270653"/>
                <a:ext cx="1985433" cy="439039"/>
              </a:xfrm>
              <a:prstGeom prst="rect">
                <a:avLst/>
              </a:prstGeom>
              <a:noFill/>
              <a:ln w="9525">
                <a:noFill/>
                <a:miter lim="800000"/>
                <a:headEnd/>
                <a:tailEnd/>
              </a:ln>
            </p:spPr>
            <p:txBody>
              <a:bodyPr wrap="square">
                <a:spAutoFit/>
              </a:bodyPr>
              <a:lstStyle/>
              <a:p>
                <a:pPr>
                  <a:spcBef>
                    <a:spcPct val="50000"/>
                  </a:spcBef>
                </a:pPr>
                <a:r>
                  <a:rPr lang="en-US" dirty="0" smtClean="0">
                    <a:latin typeface="Calibri" pitchFamily="34" charset="0"/>
                  </a:rPr>
                  <a:t>LRIP</a:t>
                </a:r>
                <a:endParaRPr lang="en-US" dirty="0">
                  <a:latin typeface="Calibri" pitchFamily="34" charset="0"/>
                </a:endParaRPr>
              </a:p>
            </p:txBody>
          </p:sp>
        </p:grpSp>
      </p:grpSp>
      <p:sp>
        <p:nvSpPr>
          <p:cNvPr id="30" name="Text Box 24"/>
          <p:cNvSpPr txBox="1">
            <a:spLocks noChangeArrowheads="1"/>
          </p:cNvSpPr>
          <p:nvPr/>
        </p:nvSpPr>
        <p:spPr bwMode="auto">
          <a:xfrm>
            <a:off x="1212493" y="5584464"/>
            <a:ext cx="4741831" cy="860822"/>
          </a:xfrm>
          <a:prstGeom prst="rect">
            <a:avLst/>
          </a:prstGeom>
          <a:noFill/>
          <a:ln w="9525">
            <a:noFill/>
            <a:miter lim="800000"/>
            <a:headEnd/>
            <a:tailEnd/>
          </a:ln>
        </p:spPr>
        <p:txBody>
          <a:bodyPr wrap="square" lIns="121737" tIns="60868" rIns="121737" bIns="60868">
            <a:spAutoFit/>
          </a:bodyPr>
          <a:lstStyle/>
          <a:p>
            <a:pPr>
              <a:spcBef>
                <a:spcPct val="50000"/>
              </a:spcBef>
            </a:pPr>
            <a:r>
              <a:rPr lang="en-US" sz="4800" dirty="0" smtClean="0">
                <a:latin typeface="Calibri" pitchFamily="34" charset="0"/>
              </a:rPr>
              <a:t>Fraud in the </a:t>
            </a:r>
            <a:r>
              <a:rPr lang="en-US" sz="4800" b="1" dirty="0" smtClean="0">
                <a:latin typeface="Calibri" pitchFamily="34" charset="0"/>
              </a:rPr>
              <a:t>bid</a:t>
            </a:r>
            <a:r>
              <a:rPr lang="en-US" sz="4800" dirty="0" smtClean="0">
                <a:latin typeface="Calibri" pitchFamily="34" charset="0"/>
              </a:rPr>
              <a:t>…</a:t>
            </a:r>
            <a:endParaRPr lang="en-US" sz="4800" dirty="0">
              <a:latin typeface="Calibri" pitchFamily="34" charset="0"/>
            </a:endParaRPr>
          </a:p>
        </p:txBody>
      </p:sp>
      <p:sp>
        <p:nvSpPr>
          <p:cNvPr id="31" name="Text Box 24"/>
          <p:cNvSpPr txBox="1">
            <a:spLocks noChangeArrowheads="1"/>
          </p:cNvSpPr>
          <p:nvPr/>
        </p:nvSpPr>
        <p:spPr bwMode="auto">
          <a:xfrm>
            <a:off x="4341896" y="6650150"/>
            <a:ext cx="4674169" cy="860822"/>
          </a:xfrm>
          <a:prstGeom prst="rect">
            <a:avLst/>
          </a:prstGeom>
          <a:noFill/>
          <a:ln w="9525">
            <a:noFill/>
            <a:miter lim="800000"/>
            <a:headEnd/>
            <a:tailEnd/>
          </a:ln>
        </p:spPr>
        <p:txBody>
          <a:bodyPr wrap="square" lIns="121737" tIns="60868" rIns="121737" bIns="60868">
            <a:spAutoFit/>
          </a:bodyPr>
          <a:lstStyle/>
          <a:p>
            <a:pPr>
              <a:spcBef>
                <a:spcPct val="50000"/>
              </a:spcBef>
            </a:pPr>
            <a:r>
              <a:rPr lang="en-US" sz="4800" dirty="0" smtClean="0">
                <a:latin typeface="Calibri" pitchFamily="34" charset="0"/>
              </a:rPr>
              <a:t>fraud in the </a:t>
            </a:r>
            <a:r>
              <a:rPr lang="en-US" sz="4800" b="1" dirty="0" smtClean="0">
                <a:latin typeface="Calibri" pitchFamily="34" charset="0"/>
              </a:rPr>
              <a:t>win</a:t>
            </a:r>
            <a:r>
              <a:rPr lang="en-US" sz="4800" dirty="0" smtClean="0">
                <a:latin typeface="Calibri" pitchFamily="34" charset="0"/>
              </a:rPr>
              <a:t>…</a:t>
            </a:r>
            <a:endParaRPr lang="en-US" sz="4800" dirty="0">
              <a:latin typeface="Calibri" pitchFamily="34" charset="0"/>
            </a:endParaRPr>
          </a:p>
        </p:txBody>
      </p:sp>
      <p:sp>
        <p:nvSpPr>
          <p:cNvPr id="33" name="Text Box 24"/>
          <p:cNvSpPr txBox="1">
            <a:spLocks noChangeArrowheads="1"/>
          </p:cNvSpPr>
          <p:nvPr/>
        </p:nvSpPr>
        <p:spPr bwMode="auto">
          <a:xfrm>
            <a:off x="2926415" y="7766587"/>
            <a:ext cx="8965318" cy="860822"/>
          </a:xfrm>
          <a:prstGeom prst="rect">
            <a:avLst/>
          </a:prstGeom>
          <a:noFill/>
          <a:ln w="9525">
            <a:noFill/>
            <a:miter lim="800000"/>
            <a:headEnd/>
            <a:tailEnd/>
          </a:ln>
        </p:spPr>
        <p:txBody>
          <a:bodyPr wrap="square" lIns="121737" tIns="60868" rIns="121737" bIns="60868">
            <a:spAutoFit/>
          </a:bodyPr>
          <a:lstStyle/>
          <a:p>
            <a:pPr>
              <a:spcBef>
                <a:spcPct val="50000"/>
              </a:spcBef>
            </a:pPr>
            <a:r>
              <a:rPr lang="en-US" sz="4800" dirty="0" smtClean="0">
                <a:latin typeface="Calibri" pitchFamily="34" charset="0"/>
              </a:rPr>
              <a:t>…and the rest of the fraud </a:t>
            </a:r>
            <a:r>
              <a:rPr lang="en-US" sz="4800" b="1" dirty="0" smtClean="0">
                <a:latin typeface="Calibri" pitchFamily="34" charset="0"/>
              </a:rPr>
              <a:t>therein</a:t>
            </a:r>
            <a:r>
              <a:rPr lang="en-US" sz="4800" dirty="0" smtClean="0">
                <a:latin typeface="Calibri" pitchFamily="34" charset="0"/>
              </a:rPr>
              <a:t>! </a:t>
            </a:r>
            <a:endParaRPr lang="en-US" sz="4800" dirty="0">
              <a:latin typeface="Calibri" pitchFamily="34" charset="0"/>
            </a:endParaRPr>
          </a:p>
        </p:txBody>
      </p:sp>
      <p:sp>
        <p:nvSpPr>
          <p:cNvPr id="38" name="Left Brace 37"/>
          <p:cNvSpPr/>
          <p:nvPr/>
        </p:nvSpPr>
        <p:spPr>
          <a:xfrm rot="16200000">
            <a:off x="2858752" y="3180154"/>
            <a:ext cx="515929" cy="4592612"/>
          </a:xfrm>
          <a:prstGeom prst="leftBrace">
            <a:avLst>
              <a:gd name="adj1" fmla="val 62878"/>
              <a:gd name="adj2" fmla="val 43961"/>
            </a:avLst>
          </a:prstGeom>
          <a:noFill/>
          <a:ln w="38100">
            <a:solidFill>
              <a:srgbClr val="CC0099"/>
            </a:solidFill>
          </a:ln>
        </p:spPr>
        <p:style>
          <a:lnRef idx="1">
            <a:schemeClr val="accent1"/>
          </a:lnRef>
          <a:fillRef idx="0">
            <a:schemeClr val="accent1"/>
          </a:fillRef>
          <a:effectRef idx="0">
            <a:schemeClr val="accent1"/>
          </a:effectRef>
          <a:fontRef idx="minor">
            <a:schemeClr val="tx1"/>
          </a:fontRef>
        </p:style>
        <p:txBody>
          <a:bodyPr lIns="121737" tIns="60868" rIns="121737" bIns="60868" rtlCol="0" anchor="ctr"/>
          <a:lstStyle/>
          <a:p>
            <a:pPr algn="ctr"/>
            <a:endParaRPr lang="en-US"/>
          </a:p>
        </p:txBody>
      </p:sp>
      <p:grpSp>
        <p:nvGrpSpPr>
          <p:cNvPr id="5" name="Group 47"/>
          <p:cNvGrpSpPr/>
          <p:nvPr/>
        </p:nvGrpSpPr>
        <p:grpSpPr>
          <a:xfrm>
            <a:off x="5514516" y="5201582"/>
            <a:ext cx="2672680" cy="1716603"/>
            <a:chOff x="4146550" y="3905250"/>
            <a:chExt cx="2089150" cy="1288795"/>
          </a:xfrm>
        </p:grpSpPr>
        <p:sp>
          <p:nvSpPr>
            <p:cNvPr id="39" name="Left Brace 38"/>
            <p:cNvSpPr/>
            <p:nvPr/>
          </p:nvSpPr>
          <p:spPr>
            <a:xfrm rot="16200000">
              <a:off x="4997450" y="3054350"/>
              <a:ext cx="387350" cy="2089150"/>
            </a:xfrm>
            <a:prstGeom prst="leftBrace">
              <a:avLst>
                <a:gd name="adj1" fmla="val 62878"/>
                <a:gd name="adj2" fmla="val 59159"/>
              </a:avLst>
            </a:prstGeom>
            <a:noFill/>
            <a:ln w="38100">
              <a:solidFill>
                <a:srgbClr val="CC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Line 21"/>
            <p:cNvSpPr>
              <a:spLocks noChangeShapeType="1"/>
            </p:cNvSpPr>
            <p:nvPr/>
          </p:nvSpPr>
          <p:spPr bwMode="auto">
            <a:xfrm flipV="1">
              <a:off x="5385556" y="4279645"/>
              <a:ext cx="0" cy="914400"/>
            </a:xfrm>
            <a:prstGeom prst="line">
              <a:avLst/>
            </a:prstGeom>
            <a:noFill/>
            <a:ln w="38100">
              <a:solidFill>
                <a:srgbClr val="CC0099"/>
              </a:solidFill>
              <a:round/>
              <a:headEnd/>
              <a:tailEnd/>
            </a:ln>
          </p:spPr>
          <p:txBody>
            <a:bodyPr/>
            <a:lstStyle/>
            <a:p>
              <a:endParaRPr lang="en-US"/>
            </a:p>
          </p:txBody>
        </p:sp>
      </p:grpSp>
      <p:grpSp>
        <p:nvGrpSpPr>
          <p:cNvPr id="6" name="Group 48"/>
          <p:cNvGrpSpPr/>
          <p:nvPr/>
        </p:nvGrpSpPr>
        <p:grpSpPr>
          <a:xfrm>
            <a:off x="8297150" y="5201579"/>
            <a:ext cx="3408514" cy="2829656"/>
            <a:chOff x="6229350" y="3917950"/>
            <a:chExt cx="2559050" cy="2124455"/>
          </a:xfrm>
        </p:grpSpPr>
        <p:sp>
          <p:nvSpPr>
            <p:cNvPr id="40" name="Left Brace 39"/>
            <p:cNvSpPr/>
            <p:nvPr/>
          </p:nvSpPr>
          <p:spPr>
            <a:xfrm rot="16200000">
              <a:off x="7315200" y="2832100"/>
              <a:ext cx="387350" cy="2559050"/>
            </a:xfrm>
            <a:prstGeom prst="leftBrace">
              <a:avLst>
                <a:gd name="adj1" fmla="val 62878"/>
                <a:gd name="adj2" fmla="val 59159"/>
              </a:avLst>
            </a:prstGeom>
            <a:noFill/>
            <a:ln w="38100">
              <a:solidFill>
                <a:srgbClr val="CC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Line 21"/>
            <p:cNvSpPr>
              <a:spLocks noChangeShapeType="1"/>
            </p:cNvSpPr>
            <p:nvPr/>
          </p:nvSpPr>
          <p:spPr bwMode="auto">
            <a:xfrm flipV="1">
              <a:off x="7747756" y="4305045"/>
              <a:ext cx="0" cy="1737360"/>
            </a:xfrm>
            <a:prstGeom prst="line">
              <a:avLst/>
            </a:prstGeom>
            <a:noFill/>
            <a:ln w="38100">
              <a:solidFill>
                <a:srgbClr val="CC0099"/>
              </a:solidFill>
              <a:round/>
              <a:headEnd/>
              <a:tailEnd/>
            </a:ln>
          </p:spPr>
          <p:txBody>
            <a:bodyPr/>
            <a:lstStyle/>
            <a:p>
              <a:endParaRPr lang="en-US"/>
            </a:p>
          </p:txBody>
        </p:sp>
      </p:grpSp>
      <p:sp>
        <p:nvSpPr>
          <p:cNvPr id="34" name="Slide Number Placeholder 33"/>
          <p:cNvSpPr>
            <a:spLocks noGrp="1"/>
          </p:cNvSpPr>
          <p:nvPr>
            <p:ph type="sldNum" sz="quarter" idx="12"/>
          </p:nvPr>
        </p:nvSpPr>
        <p:spPr/>
        <p:txBody>
          <a:bodyPr/>
          <a:lstStyle/>
          <a:p>
            <a:pPr>
              <a:defRPr/>
            </a:pPr>
            <a:fld id="{A2B28688-A771-45A7-A104-620486713718}" type="slidenum">
              <a:rPr lang="en-US" smtClean="0"/>
              <a:pPr>
                <a:defRPr/>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0" grpId="0"/>
      <p:bldP spid="31" grpId="0"/>
      <p:bldP spid="33" grpId="0"/>
      <p:bldP spid="3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pic>
        <p:nvPicPr>
          <p:cNvPr id="9" name="Picture 8" descr="DHS Logo.png"/>
          <p:cNvPicPr>
            <a:picLocks noChangeAspect="1"/>
          </p:cNvPicPr>
          <p:nvPr/>
        </p:nvPicPr>
        <p:blipFill>
          <a:blip r:embed="rId3" cstate="screen"/>
          <a:stretch>
            <a:fillRect/>
          </a:stretch>
        </p:blipFill>
        <p:spPr>
          <a:xfrm>
            <a:off x="874456" y="730738"/>
            <a:ext cx="1583309" cy="1583309"/>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a:off x="1672682" y="1"/>
            <a:ext cx="10506617" cy="1522413"/>
          </a:xfrm>
          <a:prstGeom prst="rect">
            <a:avLst/>
          </a:prstGeom>
        </p:spPr>
        <p:txBody>
          <a:bodyPr vert="horz" lIns="121737" tIns="60868" rIns="121737" bIns="60868" rtlCol="0" anchor="ctr">
            <a:normAutofit/>
          </a:bodyPr>
          <a:lstStyle/>
          <a:p>
            <a:pPr algn="ctr" defTabSz="1217369" eaLnBrk="1" fontAlgn="auto" hangingPunct="1">
              <a:spcAft>
                <a:spcPts val="0"/>
              </a:spcAft>
              <a:defRPr/>
            </a:pPr>
            <a:r>
              <a:rPr lang="en-US" sz="4800" dirty="0" smtClean="0">
                <a:latin typeface="+mj-lt"/>
                <a:ea typeface="+mj-ea"/>
                <a:cs typeface="+mj-cs"/>
              </a:rPr>
              <a:t>Auditing Acquisitions for Fraud</a:t>
            </a:r>
            <a:endParaRPr lang="en-US" sz="4800" dirty="0">
              <a:latin typeface="+mj-lt"/>
              <a:ea typeface="+mj-ea"/>
              <a:cs typeface="+mj-cs"/>
            </a:endParaRPr>
          </a:p>
        </p:txBody>
      </p:sp>
      <p:sp>
        <p:nvSpPr>
          <p:cNvPr id="10" name="Subtitle 6"/>
          <p:cNvSpPr txBox="1">
            <a:spLocks/>
          </p:cNvSpPr>
          <p:nvPr/>
        </p:nvSpPr>
        <p:spPr>
          <a:xfrm>
            <a:off x="1178931" y="2111877"/>
            <a:ext cx="9743440" cy="4871720"/>
          </a:xfrm>
          <a:prstGeom prst="rect">
            <a:avLst/>
          </a:prstGeom>
        </p:spPr>
        <p:txBody>
          <a:bodyPr vert="horz" lIns="121737" tIns="60868" rIns="121737" bIns="60868" rtlCol="0" anchor="ctr" anchorCtr="0">
            <a:normAutofit/>
          </a:bodyPr>
          <a:lstStyle/>
          <a:p>
            <a:pPr marL="456513" indent="-456513" algn="ctr" defTabSz="1217369" eaLnBrk="1" fontAlgn="auto" hangingPunct="1">
              <a:spcBef>
                <a:spcPct val="20000"/>
              </a:spcBef>
              <a:spcAft>
                <a:spcPts val="0"/>
              </a:spcAft>
              <a:defRPr/>
            </a:pPr>
            <a:r>
              <a:rPr lang="en-US" sz="6400" b="1" dirty="0" smtClean="0">
                <a:solidFill>
                  <a:srgbClr val="FF0000"/>
                </a:solidFill>
                <a:latin typeface="+mn-lt"/>
              </a:rPr>
              <a:t>Questions?</a:t>
            </a:r>
          </a:p>
          <a:p>
            <a:pPr marL="456513" indent="-456513" algn="ctr" defTabSz="1217369" eaLnBrk="1" fontAlgn="auto" hangingPunct="1">
              <a:spcBef>
                <a:spcPct val="20000"/>
              </a:spcBef>
              <a:spcAft>
                <a:spcPts val="0"/>
              </a:spcAft>
              <a:defRPr/>
            </a:pPr>
            <a:endParaRPr lang="en-US" dirty="0" smtClean="0">
              <a:latin typeface="+mn-lt"/>
            </a:endParaRPr>
          </a:p>
          <a:p>
            <a:pPr marL="456513" indent="-456513" algn="ctr" defTabSz="1217369" eaLnBrk="1" fontAlgn="auto" hangingPunct="1">
              <a:spcBef>
                <a:spcPct val="20000"/>
              </a:spcBef>
              <a:spcAft>
                <a:spcPts val="0"/>
              </a:spcAft>
              <a:defRPr/>
            </a:pPr>
            <a:r>
              <a:rPr lang="en-US" dirty="0" smtClean="0">
                <a:latin typeface="+mn-lt"/>
              </a:rPr>
              <a:t>Or later…</a:t>
            </a:r>
          </a:p>
          <a:p>
            <a:pPr marL="456513" indent="-456513" algn="ctr" defTabSz="1217369" eaLnBrk="1" fontAlgn="auto" hangingPunct="1">
              <a:spcBef>
                <a:spcPct val="20000"/>
              </a:spcBef>
              <a:spcAft>
                <a:spcPts val="0"/>
              </a:spcAft>
              <a:defRPr/>
            </a:pPr>
            <a:r>
              <a:rPr lang="en-US" u="sng" dirty="0" smtClean="0">
                <a:latin typeface="+mn-lt"/>
              </a:rPr>
              <a:t>andrew.smith@oig.dhs.gov</a:t>
            </a:r>
          </a:p>
          <a:p>
            <a:pPr marL="456513" indent="-456513" algn="ctr" defTabSz="1217369" eaLnBrk="1" fontAlgn="auto" hangingPunct="1">
              <a:spcBef>
                <a:spcPct val="20000"/>
              </a:spcBef>
              <a:spcAft>
                <a:spcPts val="0"/>
              </a:spcAft>
              <a:defRPr/>
            </a:pPr>
            <a:r>
              <a:rPr lang="en-US" dirty="0" smtClean="0">
                <a:latin typeface="+mn-lt"/>
              </a:rPr>
              <a:t>202-254-4160</a:t>
            </a:r>
          </a:p>
        </p:txBody>
      </p:sp>
      <p:cxnSp>
        <p:nvCxnSpPr>
          <p:cNvPr id="11" name="Straight Connector 10"/>
          <p:cNvCxnSpPr/>
          <p:nvPr/>
        </p:nvCxnSpPr>
        <p:spPr>
          <a:xfrm>
            <a:off x="0" y="7636437"/>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pic>
        <p:nvPicPr>
          <p:cNvPr id="12" name="Picture 11" descr="FB logo Button.PNG"/>
          <p:cNvPicPr>
            <a:picLocks noChangeAspect="1"/>
          </p:cNvPicPr>
          <p:nvPr/>
        </p:nvPicPr>
        <p:blipFill>
          <a:blip r:embed="rId4" cstate="email">
            <a:clrChange>
              <a:clrFrom>
                <a:srgbClr val="FF00FF"/>
              </a:clrFrom>
              <a:clrTo>
                <a:srgbClr val="FF00FF">
                  <a:alpha val="0"/>
                </a:srgbClr>
              </a:clrTo>
            </a:clrChange>
            <a:extLst>
              <a:ext uri="{28A0092B-C50C-407E-A947-70E740481C1C}">
                <a14:useLocalDpi xmlns:a14="http://schemas.microsoft.com/office/drawing/2010/main"/>
              </a:ext>
            </a:extLst>
          </a:blip>
          <a:stretch>
            <a:fillRect/>
          </a:stretch>
        </p:blipFill>
        <p:spPr>
          <a:xfrm>
            <a:off x="9414621" y="6255297"/>
            <a:ext cx="1790366" cy="2121915"/>
          </a:xfrm>
          <a:prstGeom prst="rect">
            <a:avLst/>
          </a:prstGeom>
          <a:ln>
            <a:noFill/>
          </a:ln>
          <a:effectLst>
            <a:outerShdw blurRad="292100" dist="139700" dir="2700000" algn="tl" rotWithShape="0">
              <a:srgbClr val="333333">
                <a:alpha val="65000"/>
              </a:srgbClr>
            </a:outerShdw>
          </a:effectLst>
        </p:spPr>
      </p:pic>
      <p:sp>
        <p:nvSpPr>
          <p:cNvPr id="13" name="Slide Number Placeholder 12"/>
          <p:cNvSpPr>
            <a:spLocks noGrp="1"/>
          </p:cNvSpPr>
          <p:nvPr>
            <p:ph type="sldNum" sz="quarter" idx="12"/>
          </p:nvPr>
        </p:nvSpPr>
        <p:spPr/>
        <p:txBody>
          <a:bodyPr/>
          <a:lstStyle/>
          <a:p>
            <a:pPr>
              <a:defRPr/>
            </a:pPr>
            <a:fld id="{E873BCD3-BA31-4EC4-9EF2-3FEF8E8D7FA4}" type="slidenum">
              <a:rPr lang="en-US" smtClean="0"/>
              <a:pPr>
                <a:defRPr/>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0" y="1"/>
            <a:ext cx="12179300" cy="1522413"/>
          </a:xfrm>
          <a:prstGeom prst="rect">
            <a:avLst/>
          </a:prstGeom>
        </p:spPr>
        <p:txBody>
          <a:bodyPr vert="horz" lIns="121737" tIns="60868" rIns="121737" bIns="60868" rtlCol="0" anchor="ctr">
            <a:normAutofit/>
          </a:bodyPr>
          <a:lstStyle/>
          <a:p>
            <a:pPr algn="ctr" defTabSz="1217369">
              <a:defRPr/>
            </a:pPr>
            <a:r>
              <a:rPr lang="en-US" sz="4800" dirty="0" smtClean="0">
                <a:latin typeface="Calibri" pitchFamily="34" charset="0"/>
                <a:ea typeface="+mj-ea"/>
                <a:cs typeface="+mj-cs"/>
              </a:rPr>
              <a:t>But first, an audit history lesson…</a:t>
            </a:r>
            <a:endParaRPr lang="en-US" sz="6400" dirty="0">
              <a:latin typeface="Calibri" pitchFamily="34" charset="0"/>
              <a:ea typeface="+mj-ea"/>
              <a:cs typeface="+mj-cs"/>
            </a:endParaRPr>
          </a:p>
        </p:txBody>
      </p:sp>
      <p:pic>
        <p:nvPicPr>
          <p:cNvPr id="1904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707148">
            <a:off x="925174" y="3488090"/>
            <a:ext cx="6224528" cy="4495189"/>
          </a:xfrm>
          <a:prstGeom prst="rect">
            <a:avLst/>
          </a:prstGeom>
          <a:ln>
            <a:solidFill>
              <a:schemeClr val="tx1"/>
            </a:solidFill>
          </a:ln>
          <a:effectLst>
            <a:outerShdw blurRad="292100" dist="139700" dir="2700000" algn="tl" rotWithShape="0">
              <a:srgbClr val="333333">
                <a:alpha val="65000"/>
              </a:srgbClr>
            </a:outerShdw>
          </a:effectLst>
        </p:spPr>
      </p:pic>
      <p:sp>
        <p:nvSpPr>
          <p:cNvPr id="10" name="TextBox 1"/>
          <p:cNvSpPr txBox="1">
            <a:spLocks noChangeArrowheads="1"/>
          </p:cNvSpPr>
          <p:nvPr/>
        </p:nvSpPr>
        <p:spPr bwMode="auto">
          <a:xfrm>
            <a:off x="569421" y="1757557"/>
            <a:ext cx="4868779" cy="1702845"/>
          </a:xfrm>
          <a:prstGeom prst="rect">
            <a:avLst/>
          </a:prstGeom>
          <a:noFill/>
          <a:ln w="9525">
            <a:noFill/>
            <a:miter lim="800000"/>
            <a:headEnd/>
            <a:tailEnd/>
          </a:ln>
        </p:spPr>
        <p:txBody>
          <a:bodyPr wrap="square" lIns="121737" tIns="60868" rIns="121737" bIns="60868">
            <a:spAutoFit/>
          </a:bodyPr>
          <a:lstStyle/>
          <a:p>
            <a:pPr marL="676315" indent="-676315">
              <a:spcAft>
                <a:spcPts val="799"/>
              </a:spcAft>
              <a:buSzPct val="100000"/>
            </a:pPr>
            <a:r>
              <a:rPr lang="en-US" sz="4800" dirty="0" smtClean="0">
                <a:latin typeface="Calibri" pitchFamily="34" charset="0"/>
                <a:ea typeface="Calibri" pitchFamily="34" charset="0"/>
                <a:cs typeface="Arial" pitchFamily="34" charset="0"/>
              </a:rPr>
              <a:t>Baron Friedrich </a:t>
            </a:r>
          </a:p>
          <a:p>
            <a:pPr marL="676315" indent="-676315">
              <a:spcAft>
                <a:spcPts val="799"/>
              </a:spcAft>
              <a:buSzPct val="100000"/>
            </a:pPr>
            <a:r>
              <a:rPr lang="en-US" sz="4800" dirty="0" smtClean="0">
                <a:latin typeface="Calibri" pitchFamily="34" charset="0"/>
                <a:ea typeface="Calibri" pitchFamily="34" charset="0"/>
                <a:cs typeface="Arial" pitchFamily="34" charset="0"/>
              </a:rPr>
              <a:t>von Steuben</a:t>
            </a:r>
          </a:p>
        </p:txBody>
      </p:sp>
      <p:sp>
        <p:nvSpPr>
          <p:cNvPr id="8" name="TextBox 1"/>
          <p:cNvSpPr txBox="1">
            <a:spLocks noChangeArrowheads="1"/>
          </p:cNvSpPr>
          <p:nvPr/>
        </p:nvSpPr>
        <p:spPr bwMode="auto">
          <a:xfrm>
            <a:off x="6311348" y="7752460"/>
            <a:ext cx="5296577" cy="778835"/>
          </a:xfrm>
          <a:prstGeom prst="rect">
            <a:avLst/>
          </a:prstGeom>
          <a:noFill/>
          <a:ln w="9525">
            <a:noFill/>
            <a:miter lim="800000"/>
            <a:headEnd/>
            <a:tailEnd/>
          </a:ln>
        </p:spPr>
        <p:txBody>
          <a:bodyPr wrap="square" lIns="121737" tIns="60868" rIns="121737" bIns="60868">
            <a:spAutoFit/>
          </a:bodyPr>
          <a:lstStyle/>
          <a:p>
            <a:pPr marL="676315" indent="-676315">
              <a:spcAft>
                <a:spcPts val="799"/>
              </a:spcAft>
              <a:buSzPct val="100000"/>
            </a:pPr>
            <a:r>
              <a:rPr lang="en-US" sz="4300" dirty="0" smtClean="0">
                <a:latin typeface="Calibri" pitchFamily="34" charset="0"/>
                <a:ea typeface="Calibri" pitchFamily="34" charset="0"/>
                <a:cs typeface="Arial" pitchFamily="34" charset="0"/>
              </a:rPr>
              <a:t>1</a:t>
            </a:r>
            <a:r>
              <a:rPr lang="en-US" sz="4300" baseline="30000" dirty="0" smtClean="0">
                <a:latin typeface="Calibri" pitchFamily="34" charset="0"/>
                <a:ea typeface="Calibri" pitchFamily="34" charset="0"/>
                <a:cs typeface="Arial" pitchFamily="34" charset="0"/>
              </a:rPr>
              <a:t>st</a:t>
            </a:r>
            <a:r>
              <a:rPr lang="en-US" sz="4300" dirty="0" smtClean="0">
                <a:latin typeface="Calibri" pitchFamily="34" charset="0"/>
                <a:ea typeface="Calibri" pitchFamily="34" charset="0"/>
                <a:cs typeface="Arial" pitchFamily="34" charset="0"/>
              </a:rPr>
              <a:t> Inspector General</a:t>
            </a:r>
          </a:p>
        </p:txBody>
      </p:sp>
      <p:pic>
        <p:nvPicPr>
          <p:cNvPr id="190466" name="Picture 2" descr="File:Baron Steuben by Peale, 1780.jp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09095" y="2180946"/>
            <a:ext cx="4502040" cy="5501474"/>
          </a:xfrm>
          <a:prstGeom prst="rect">
            <a:avLst/>
          </a:prstGeom>
          <a:ln>
            <a:solidFill>
              <a:schemeClr val="tx1"/>
            </a:solidFill>
          </a:ln>
          <a:effectLst>
            <a:outerShdw blurRad="292100" dist="139700" dir="2700000" algn="tl" rotWithShape="0">
              <a:srgbClr val="333333">
                <a:alpha val="65000"/>
              </a:srgbClr>
            </a:outerShdw>
          </a:effectLst>
        </p:spPr>
      </p:pic>
      <p:sp>
        <p:nvSpPr>
          <p:cNvPr id="11" name="Slide Number Placeholder 10"/>
          <p:cNvSpPr>
            <a:spLocks noGrp="1"/>
          </p:cNvSpPr>
          <p:nvPr>
            <p:ph type="sldNum" sz="quarter" idx="12"/>
          </p:nvPr>
        </p:nvSpPr>
        <p:spPr>
          <a:ln>
            <a:noFill/>
          </a:ln>
        </p:spPr>
        <p:txBody>
          <a:bodyPr/>
          <a:lstStyle/>
          <a:p>
            <a:pPr>
              <a:defRPr/>
            </a:pPr>
            <a:fld id="{E873BCD3-BA31-4EC4-9EF2-3FEF8E8D7FA4}" type="slidenum">
              <a:rPr lang="en-US" smtClean="0">
                <a:solidFill>
                  <a:sysClr val="windowText" lastClr="000000"/>
                </a:solidFill>
              </a:rPr>
              <a:pPr>
                <a:defRPr/>
              </a:pPr>
              <a:t>6</a:t>
            </a:fld>
            <a:endParaRPr lang="en-US">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0466"/>
                                        </p:tgtEl>
                                        <p:attrNameLst>
                                          <p:attrName>style.visibility</p:attrName>
                                        </p:attrNameLst>
                                      </p:cBhvr>
                                      <p:to>
                                        <p:strVal val="visible"/>
                                      </p:to>
                                    </p:set>
                                    <p:animEffect transition="in" filter="fade">
                                      <p:cBhvr>
                                        <p:cTn id="7" dur="500"/>
                                        <p:tgtEl>
                                          <p:spTgt spid="1904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0467"/>
                                        </p:tgtEl>
                                        <p:attrNameLst>
                                          <p:attrName>style.visibility</p:attrName>
                                        </p:attrNameLst>
                                      </p:cBhvr>
                                      <p:to>
                                        <p:strVal val="visible"/>
                                      </p:to>
                                    </p:set>
                                    <p:animEffect transition="in" filter="fade">
                                      <p:cBhvr>
                                        <p:cTn id="11" dur="500"/>
                                        <p:tgtEl>
                                          <p:spTgt spid="19046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0" y="1"/>
            <a:ext cx="12179300" cy="1522413"/>
          </a:xfrm>
          <a:prstGeom prst="rect">
            <a:avLst/>
          </a:prstGeom>
        </p:spPr>
        <p:txBody>
          <a:bodyPr vert="horz" lIns="121737" tIns="60868" rIns="121737" bIns="60868" rtlCol="0" anchor="ctr">
            <a:normAutofit/>
          </a:bodyPr>
          <a:lstStyle/>
          <a:p>
            <a:pPr lvl="0" algn="ctr">
              <a:defRPr/>
            </a:pPr>
            <a:r>
              <a:rPr lang="en-US" sz="4300" dirty="0" smtClean="0">
                <a:latin typeface="Calibri" pitchFamily="34" charset="0"/>
                <a:ea typeface="+mj-ea"/>
                <a:cs typeface="+mj-cs"/>
              </a:rPr>
              <a:t>He wrote the “Blue Book”…</a:t>
            </a:r>
            <a:endParaRPr lang="en-US" sz="5900" dirty="0">
              <a:latin typeface="Calibri" pitchFamily="34" charset="0"/>
              <a:ea typeface="+mj-ea"/>
              <a:cs typeface="+mj-cs"/>
            </a:endParaRPr>
          </a:p>
        </p:txBody>
      </p:sp>
      <p:pic>
        <p:nvPicPr>
          <p:cNvPr id="8" name="Picture 7" descr="Bllue Book Camp Chart.jpg"/>
          <p:cNvPicPr>
            <a:picLocks noChangeAspect="1"/>
          </p:cNvPicPr>
          <p:nvPr/>
        </p:nvPicPr>
        <p:blipFill>
          <a:blip r:embed="rId3" cstate="email">
            <a:lum bright="10000" contrast="20000"/>
            <a:extLst>
              <a:ext uri="{28A0092B-C50C-407E-A947-70E740481C1C}">
                <a14:useLocalDpi xmlns:a14="http://schemas.microsoft.com/office/drawing/2010/main"/>
              </a:ext>
            </a:extLst>
          </a:blip>
          <a:stretch>
            <a:fillRect/>
          </a:stretch>
        </p:blipFill>
        <p:spPr>
          <a:xfrm>
            <a:off x="4192655" y="2834035"/>
            <a:ext cx="7476112" cy="5334427"/>
          </a:xfrm>
          <a:prstGeom prst="rect">
            <a:avLst/>
          </a:prstGeom>
          <a:ln>
            <a:noFill/>
          </a:ln>
          <a:effectLst>
            <a:outerShdw blurRad="292100" dist="139700" dir="2700000" algn="tl" rotWithShape="0">
              <a:srgbClr val="333333">
                <a:alpha val="65000"/>
              </a:srgbClr>
            </a:outerShdw>
          </a:effectLst>
        </p:spPr>
      </p:pic>
      <p:pic>
        <p:nvPicPr>
          <p:cNvPr id="9" name="Picture 8" descr="Blue Book Chap 1 and 2.jpg"/>
          <p:cNvPicPr>
            <a:picLocks noChangeAspect="1"/>
          </p:cNvPicPr>
          <p:nvPr/>
        </p:nvPicPr>
        <p:blipFill>
          <a:blip r:embed="rId4" cstate="email">
            <a:lum bright="20000" contrast="20000"/>
            <a:extLst>
              <a:ext uri="{28A0092B-C50C-407E-A947-70E740481C1C}">
                <a14:useLocalDpi xmlns:a14="http://schemas.microsoft.com/office/drawing/2010/main"/>
              </a:ext>
            </a:extLst>
          </a:blip>
          <a:stretch>
            <a:fillRect/>
          </a:stretch>
        </p:blipFill>
        <p:spPr>
          <a:xfrm rot="1148214">
            <a:off x="2142390" y="2681669"/>
            <a:ext cx="3135541" cy="5480685"/>
          </a:xfrm>
          <a:prstGeom prst="rect">
            <a:avLst/>
          </a:prstGeom>
          <a:ln>
            <a:noFill/>
          </a:ln>
          <a:effectLst>
            <a:outerShdw blurRad="292100" dist="139700" dir="2700000" algn="tl" rotWithShape="0">
              <a:srgbClr val="333333">
                <a:alpha val="65000"/>
              </a:srgbClr>
            </a:outerShdw>
          </a:effectLst>
        </p:spPr>
      </p:pic>
      <p:pic>
        <p:nvPicPr>
          <p:cNvPr id="11" name="Picture 10" descr="Blue Book Inside Cover 1778.jpg"/>
          <p:cNvPicPr>
            <a:picLocks noChangeAspect="1"/>
          </p:cNvPicPr>
          <p:nvPr/>
        </p:nvPicPr>
        <p:blipFill>
          <a:blip r:embed="rId5" cstate="email">
            <a:lum bright="20000" contrast="30000"/>
            <a:extLst>
              <a:ext uri="{28A0092B-C50C-407E-A947-70E740481C1C}">
                <a14:useLocalDpi xmlns:a14="http://schemas.microsoft.com/office/drawing/2010/main"/>
              </a:ext>
            </a:extLst>
          </a:blip>
          <a:stretch>
            <a:fillRect/>
          </a:stretch>
        </p:blipFill>
        <p:spPr>
          <a:xfrm>
            <a:off x="752279" y="2094268"/>
            <a:ext cx="3112384" cy="5237099"/>
          </a:xfrm>
          <a:prstGeom prst="rect">
            <a:avLst/>
          </a:prstGeom>
          <a:ln>
            <a:noFill/>
          </a:ln>
          <a:effectLst>
            <a:outerShdw blurRad="292100" dist="139700" dir="2700000" algn="tl" rotWithShape="0">
              <a:srgbClr val="333333">
                <a:alpha val="65000"/>
              </a:srgbClr>
            </a:outerShdw>
          </a:effectLst>
        </p:spPr>
      </p:pic>
      <p:sp>
        <p:nvSpPr>
          <p:cNvPr id="10" name="Slide Number Placeholder 9"/>
          <p:cNvSpPr>
            <a:spLocks noGrp="1"/>
          </p:cNvSpPr>
          <p:nvPr>
            <p:ph type="sldNum" sz="quarter" idx="12"/>
          </p:nvPr>
        </p:nvSpPr>
        <p:spPr>
          <a:ln>
            <a:noFill/>
          </a:ln>
        </p:spPr>
        <p:txBody>
          <a:bodyPr/>
          <a:lstStyle/>
          <a:p>
            <a:pPr>
              <a:defRPr/>
            </a:pPr>
            <a:fld id="{E873BCD3-BA31-4EC4-9EF2-3FEF8E8D7FA4}" type="slidenum">
              <a:rPr lang="en-US" smtClean="0">
                <a:solidFill>
                  <a:sysClr val="windowText" lastClr="000000"/>
                </a:solidFill>
              </a:rPr>
              <a:pPr>
                <a:defRPr/>
              </a:pPr>
              <a:t>7</a:t>
            </a:fld>
            <a:endParaRPr lang="en-US">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516910" y="2030075"/>
            <a:ext cx="4384548" cy="6455034"/>
            <a:chOff x="516910" y="2030075"/>
            <a:chExt cx="4384548" cy="6455034"/>
          </a:xfrm>
        </p:grpSpPr>
        <p:pic>
          <p:nvPicPr>
            <p:cNvPr id="20" name="Picture 2"/>
            <p:cNvPicPr>
              <a:picLocks noChangeAspect="1" noChangeArrowheads="1"/>
            </p:cNvPicPr>
            <p:nvPr/>
          </p:nvPicPr>
          <p:blipFill>
            <a:blip r:embed="rId3" cstate="screen"/>
            <a:srcRect/>
            <a:stretch>
              <a:fillRect/>
            </a:stretch>
          </p:blipFill>
          <p:spPr bwMode="auto">
            <a:xfrm rot="17383">
              <a:off x="525157" y="2030075"/>
              <a:ext cx="4258518" cy="6455034"/>
            </a:xfrm>
            <a:prstGeom prst="rect">
              <a:avLst/>
            </a:prstGeom>
            <a:ln>
              <a:noFill/>
            </a:ln>
            <a:effectLst>
              <a:outerShdw blurRad="292100" dist="139700" dir="2700000" algn="tl" rotWithShape="0">
                <a:srgbClr val="333333">
                  <a:alpha val="65000"/>
                </a:srgbClr>
              </a:outerShdw>
            </a:effectLst>
          </p:spPr>
        </p:pic>
        <p:sp>
          <p:nvSpPr>
            <p:cNvPr id="21" name="Flowchart: Process 20"/>
            <p:cNvSpPr/>
            <p:nvPr/>
          </p:nvSpPr>
          <p:spPr bwMode="auto">
            <a:xfrm rot="21579857">
              <a:off x="516910" y="2039938"/>
              <a:ext cx="4384548" cy="6400800"/>
            </a:xfrm>
            <a:prstGeom prst="flowChartProcess">
              <a:avLst/>
            </a:prstGeom>
            <a:solidFill>
              <a:srgbClr val="FFFF00">
                <a:alpha val="4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217369" defTabSz="1217369" eaLnBrk="1" hangingPunct="1">
                <a:spcBef>
                  <a:spcPct val="50000"/>
                </a:spcBef>
              </a:pPr>
              <a:endParaRPr lang="en-US" dirty="0" smtClean="0"/>
            </a:p>
            <a:p>
              <a:pPr marL="1217369" defTabSz="1217369" eaLnBrk="1" hangingPunct="1">
                <a:spcBef>
                  <a:spcPct val="50000"/>
                </a:spcBef>
              </a:pPr>
              <a:endParaRPr lang="en-US" sz="2100" dirty="0" smtClean="0">
                <a:latin typeface="Times New Roman" pitchFamily="18" charset="0"/>
              </a:endParaRPr>
            </a:p>
            <a:p>
              <a:pPr marL="1217369" defTabSz="1217369" eaLnBrk="1" hangingPunct="1">
                <a:spcBef>
                  <a:spcPct val="50000"/>
                </a:spcBef>
              </a:pPr>
              <a:endParaRPr lang="en-US" dirty="0" smtClean="0"/>
            </a:p>
            <a:p>
              <a:pPr marL="1217369" defTabSz="1217369" eaLnBrk="1" hangingPunct="1">
                <a:spcBef>
                  <a:spcPct val="50000"/>
                </a:spcBef>
              </a:pPr>
              <a:endParaRPr lang="en-US" sz="2100" dirty="0" smtClean="0">
                <a:latin typeface="Times New Roman" pitchFamily="18" charset="0"/>
              </a:endParaRPr>
            </a:p>
            <a:p>
              <a:pPr marL="1217369" defTabSz="1217369" eaLnBrk="1" hangingPunct="1">
                <a:spcBef>
                  <a:spcPct val="50000"/>
                </a:spcBef>
              </a:pPr>
              <a:endParaRPr lang="en-US" dirty="0" smtClean="0"/>
            </a:p>
            <a:p>
              <a:pPr marL="1217369" defTabSz="1217369" eaLnBrk="1" hangingPunct="1">
                <a:spcBef>
                  <a:spcPct val="50000"/>
                </a:spcBef>
              </a:pPr>
              <a:endParaRPr lang="en-US" sz="2100" dirty="0" smtClean="0">
                <a:latin typeface="Times New Roman" pitchFamily="18" charset="0"/>
              </a:endParaRPr>
            </a:p>
            <a:p>
              <a:pPr marL="1217369" defTabSz="1217369" eaLnBrk="1" hangingPunct="1">
                <a:spcBef>
                  <a:spcPct val="50000"/>
                </a:spcBef>
              </a:pPr>
              <a:endParaRPr lang="en-US" dirty="0" smtClean="0"/>
            </a:p>
            <a:p>
              <a:pPr marL="1217369" defTabSz="1217369" eaLnBrk="1" hangingPunct="1">
                <a:spcBef>
                  <a:spcPct val="50000"/>
                </a:spcBef>
              </a:pPr>
              <a:endParaRPr lang="en-US" sz="2100" dirty="0" smtClean="0">
                <a:latin typeface="Times New Roman" pitchFamily="18" charset="0"/>
              </a:endParaRPr>
            </a:p>
            <a:p>
              <a:pPr marL="1217369" defTabSz="1217369" eaLnBrk="1" hangingPunct="1">
                <a:spcBef>
                  <a:spcPct val="50000"/>
                </a:spcBef>
              </a:pPr>
              <a:endParaRPr lang="en-US" dirty="0" smtClean="0"/>
            </a:p>
            <a:p>
              <a:pPr marL="1217369" defTabSz="1217369" eaLnBrk="1" hangingPunct="1">
                <a:spcBef>
                  <a:spcPct val="50000"/>
                </a:spcBef>
              </a:pPr>
              <a:endParaRPr lang="en-US" sz="2100" dirty="0" smtClean="0">
                <a:latin typeface="Times New Roman" pitchFamily="18" charset="0"/>
              </a:endParaRPr>
            </a:p>
            <a:p>
              <a:pPr marL="1217369" defTabSz="1217369" eaLnBrk="1" hangingPunct="1">
                <a:spcBef>
                  <a:spcPct val="50000"/>
                </a:spcBef>
              </a:pPr>
              <a:endParaRPr lang="en-US" dirty="0" smtClean="0"/>
            </a:p>
            <a:p>
              <a:pPr marL="1217369" defTabSz="1217369" eaLnBrk="1" hangingPunct="1">
                <a:spcBef>
                  <a:spcPct val="50000"/>
                </a:spcBef>
              </a:pPr>
              <a:endParaRPr lang="en-US" sz="2100" dirty="0" smtClean="0">
                <a:latin typeface="Times New Roman" pitchFamily="18" charset="0"/>
              </a:endParaRPr>
            </a:p>
            <a:p>
              <a:pPr marL="1217369" defTabSz="1217369" eaLnBrk="1" hangingPunct="1">
                <a:spcBef>
                  <a:spcPct val="50000"/>
                </a:spcBef>
              </a:pPr>
              <a:endParaRPr lang="en-US" sz="2100" dirty="0" smtClean="0">
                <a:latin typeface="Times New Roman" pitchFamily="18" charset="0"/>
              </a:endParaRPr>
            </a:p>
          </p:txBody>
        </p:sp>
      </p:grpSp>
      <p:grpSp>
        <p:nvGrpSpPr>
          <p:cNvPr id="34" name="Group 33"/>
          <p:cNvGrpSpPr/>
          <p:nvPr/>
        </p:nvGrpSpPr>
        <p:grpSpPr>
          <a:xfrm>
            <a:off x="2155060" y="2029862"/>
            <a:ext cx="5134197" cy="6409466"/>
            <a:chOff x="2685328" y="1520824"/>
            <a:chExt cx="3854663" cy="4902907"/>
          </a:xfrm>
        </p:grpSpPr>
        <p:pic>
          <p:nvPicPr>
            <p:cNvPr id="24" name="Picture 23" descr="Silver Book Revision - 8-20-12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85328" y="1520824"/>
              <a:ext cx="3773344" cy="4883151"/>
            </a:xfrm>
            <a:prstGeom prst="rect">
              <a:avLst/>
            </a:prstGeom>
            <a:ln>
              <a:noFill/>
            </a:ln>
            <a:effectLst>
              <a:outerShdw blurRad="292100" dist="139700" dir="2700000" algn="tl" rotWithShape="0">
                <a:srgbClr val="333333">
                  <a:alpha val="65000"/>
                </a:srgbClr>
              </a:outerShdw>
            </a:effectLst>
          </p:spPr>
        </p:pic>
        <p:sp>
          <p:nvSpPr>
            <p:cNvPr id="30" name="Flowchart: Process 29"/>
            <p:cNvSpPr/>
            <p:nvPr/>
          </p:nvSpPr>
          <p:spPr bwMode="auto">
            <a:xfrm rot="21592590">
              <a:off x="2699511" y="1527453"/>
              <a:ext cx="3840480" cy="4896278"/>
            </a:xfrm>
            <a:prstGeom prst="flowChartProcess">
              <a:avLst/>
            </a:prstGeom>
            <a:solidFill>
              <a:schemeClr val="bg1">
                <a:lumMod val="65000"/>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217369" defTabSz="1217369" eaLnBrk="1" hangingPunct="1">
                <a:spcBef>
                  <a:spcPct val="50000"/>
                </a:spcBef>
                <a:buFont typeface="Wingdings" pitchFamily="2" charset="2"/>
                <a:buChar char="Ø"/>
              </a:pPr>
              <a:endParaRPr lang="en-US" sz="2100" dirty="0" smtClean="0">
                <a:latin typeface="Times New Roman" pitchFamily="18" charset="0"/>
              </a:endParaRPr>
            </a:p>
          </p:txBody>
        </p:sp>
      </p:grpSp>
      <p:cxnSp>
        <p:nvCxnSpPr>
          <p:cNvPr id="16" name="Straight Connector 15"/>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0"/>
            <a:ext cx="12179300" cy="1437557"/>
          </a:xfrm>
        </p:spPr>
        <p:txBody>
          <a:bodyPr/>
          <a:lstStyle/>
          <a:p>
            <a:pPr algn="ctr"/>
            <a:r>
              <a:rPr lang="en-US" sz="4300" cap="none" dirty="0" smtClean="0">
                <a:latin typeface="Calibri" pitchFamily="34" charset="0"/>
              </a:rPr>
              <a:t>What color is your book today?</a:t>
            </a:r>
            <a:endParaRPr lang="en-US" sz="4300" u="sng" cap="none" dirty="0">
              <a:latin typeface="Calibri" pitchFamily="34" charset="0"/>
            </a:endParaRPr>
          </a:p>
        </p:txBody>
      </p:sp>
      <p:sp>
        <p:nvSpPr>
          <p:cNvPr id="4" name="Slide Number Placeholder 3"/>
          <p:cNvSpPr>
            <a:spLocks noGrp="1"/>
          </p:cNvSpPr>
          <p:nvPr>
            <p:ph type="sldNum" sz="quarter" idx="11"/>
          </p:nvPr>
        </p:nvSpPr>
        <p:spPr/>
        <p:txBody>
          <a:bodyPr/>
          <a:lstStyle/>
          <a:p>
            <a:pPr>
              <a:defRPr/>
            </a:pPr>
            <a:fld id="{112453FE-2C77-4826-BCF0-DD6D2611FF0A}" type="slidenum">
              <a:rPr lang="en-US" smtClean="0"/>
              <a:pPr>
                <a:defRPr/>
              </a:pPr>
              <a:t>8</a:t>
            </a:fld>
            <a:endParaRPr lang="en-US"/>
          </a:p>
        </p:txBody>
      </p:sp>
      <p:grpSp>
        <p:nvGrpSpPr>
          <p:cNvPr id="32" name="Group 31"/>
          <p:cNvGrpSpPr/>
          <p:nvPr/>
        </p:nvGrpSpPr>
        <p:grpSpPr>
          <a:xfrm>
            <a:off x="3530603" y="2037821"/>
            <a:ext cx="4537590" cy="6447961"/>
            <a:chOff x="1590068" y="1501708"/>
            <a:chExt cx="3406742" cy="4841012"/>
          </a:xfrm>
        </p:grpSpPr>
        <p:pic>
          <p:nvPicPr>
            <p:cNvPr id="17" name="Picture 1"/>
            <p:cNvPicPr>
              <a:picLocks noChangeAspect="1" noChangeArrowheads="1"/>
            </p:cNvPicPr>
            <p:nvPr/>
          </p:nvPicPr>
          <p:blipFill>
            <a:blip r:embed="rId5" cstate="screen"/>
            <a:srcRect/>
            <a:stretch>
              <a:fillRect/>
            </a:stretch>
          </p:blipFill>
          <p:spPr bwMode="auto">
            <a:xfrm rot="21592590">
              <a:off x="1590068" y="1529379"/>
              <a:ext cx="3346646" cy="4813341"/>
            </a:xfrm>
            <a:prstGeom prst="rect">
              <a:avLst/>
            </a:prstGeom>
            <a:ln>
              <a:noFill/>
            </a:ln>
            <a:effectLst>
              <a:outerShdw blurRad="292100" dist="139700" dir="2700000" algn="tl" rotWithShape="0">
                <a:srgbClr val="333333">
                  <a:alpha val="65000"/>
                </a:srgbClr>
              </a:outerShdw>
            </a:effectLst>
          </p:spPr>
        </p:pic>
        <p:sp>
          <p:nvSpPr>
            <p:cNvPr id="18" name="Flowchart: Process 17"/>
            <p:cNvSpPr/>
            <p:nvPr/>
          </p:nvSpPr>
          <p:spPr bwMode="auto">
            <a:xfrm rot="21592590">
              <a:off x="1613529" y="1501708"/>
              <a:ext cx="3383281" cy="4805605"/>
            </a:xfrm>
            <a:prstGeom prst="flowChartProcess">
              <a:avLst/>
            </a:prstGeom>
            <a:solidFill>
              <a:srgbClr val="00B050">
                <a:alpha val="4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217369" defTabSz="1217369" eaLnBrk="1" hangingPunct="1">
                <a:spcBef>
                  <a:spcPct val="50000"/>
                </a:spcBef>
                <a:buFont typeface="Wingdings" pitchFamily="2" charset="2"/>
                <a:buChar char="Ø"/>
              </a:pPr>
              <a:endParaRPr lang="en-US" sz="2100" dirty="0" smtClean="0">
                <a:latin typeface="Times New Roman" pitchFamily="18" charset="0"/>
              </a:endParaRPr>
            </a:p>
          </p:txBody>
        </p:sp>
      </p:grpSp>
      <p:grpSp>
        <p:nvGrpSpPr>
          <p:cNvPr id="35" name="Group 34"/>
          <p:cNvGrpSpPr/>
          <p:nvPr/>
        </p:nvGrpSpPr>
        <p:grpSpPr>
          <a:xfrm>
            <a:off x="5097066" y="2024049"/>
            <a:ext cx="5115306" cy="6402831"/>
            <a:chOff x="10077570" y="905207"/>
            <a:chExt cx="3840480" cy="4849787"/>
          </a:xfrm>
        </p:grpSpPr>
        <p:pic>
          <p:nvPicPr>
            <p:cNvPr id="26" name="Picture 25" descr="GAO Princip of Approp Red Book.bmp"/>
            <p:cNvPicPr>
              <a:picLocks noChangeAspect="1"/>
            </p:cNvPicPr>
            <p:nvPr/>
          </p:nvPicPr>
          <p:blipFill>
            <a:blip r:embed="rId6" cstate="screen"/>
            <a:stretch>
              <a:fillRect/>
            </a:stretch>
          </p:blipFill>
          <p:spPr>
            <a:xfrm>
              <a:off x="10086976" y="906745"/>
              <a:ext cx="3726569" cy="4848249"/>
            </a:xfrm>
            <a:prstGeom prst="rect">
              <a:avLst/>
            </a:prstGeom>
            <a:ln>
              <a:noFill/>
            </a:ln>
            <a:effectLst>
              <a:outerShdw blurRad="292100" dist="139700" dir="2700000" algn="tl" rotWithShape="0">
                <a:srgbClr val="333333">
                  <a:alpha val="65000"/>
                </a:srgbClr>
              </a:outerShdw>
            </a:effectLst>
          </p:spPr>
        </p:pic>
        <p:sp>
          <p:nvSpPr>
            <p:cNvPr id="29" name="Flowchart: Process 28"/>
            <p:cNvSpPr/>
            <p:nvPr/>
          </p:nvSpPr>
          <p:spPr bwMode="auto">
            <a:xfrm rot="21592590">
              <a:off x="10077570" y="905207"/>
              <a:ext cx="3840480" cy="4848248"/>
            </a:xfrm>
            <a:prstGeom prst="flowChartProcess">
              <a:avLst/>
            </a:prstGeom>
            <a:solidFill>
              <a:srgbClr val="FF0B17">
                <a:alpha val="4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217369" defTabSz="1217369" eaLnBrk="1" hangingPunct="1">
                <a:spcBef>
                  <a:spcPct val="50000"/>
                </a:spcBef>
                <a:buFont typeface="Wingdings" pitchFamily="2" charset="2"/>
                <a:buChar char="Ø"/>
              </a:pPr>
              <a:endParaRPr lang="en-US" sz="2100" dirty="0" smtClean="0">
                <a:latin typeface="Times New Roman" pitchFamily="18" charset="0"/>
              </a:endParaRPr>
            </a:p>
          </p:txBody>
        </p:sp>
      </p:grpSp>
      <p:pic>
        <p:nvPicPr>
          <p:cNvPr id="23" name="Picture 22" descr="GAO - 09-680G Assessing Reliability of Computer-Processed Data_Page_01.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00618" y="2039833"/>
            <a:ext cx="4970310" cy="6400800"/>
          </a:xfrm>
          <a:prstGeom prst="rect">
            <a:avLst/>
          </a:prstGeom>
          <a:ln>
            <a:solidFill>
              <a:schemeClr val="tx1"/>
            </a:solidFill>
          </a:ln>
          <a:effectLst>
            <a:outerShdw blurRad="292100" dist="139700" dir="2700000" algn="tl" rotWithShape="0">
              <a:srgbClr val="333333">
                <a:alpha val="65000"/>
              </a:srgbClr>
            </a:outerShdw>
          </a:effectLst>
        </p:spPr>
      </p:pic>
      <p:sp>
        <p:nvSpPr>
          <p:cNvPr id="22" name="Slide Number Placeholder 6"/>
          <p:cNvSpPr>
            <a:spLocks noGrp="1"/>
          </p:cNvSpPr>
          <p:nvPr>
            <p:ph type="sldNum" sz="quarter" idx="12"/>
          </p:nvPr>
        </p:nvSpPr>
        <p:spPr>
          <a:xfrm>
            <a:off x="11189732" y="8218914"/>
            <a:ext cx="670285" cy="670284"/>
          </a:xfrm>
          <a:ln>
            <a:noFill/>
          </a:ln>
        </p:spPr>
        <p:txBody>
          <a:bodyPr/>
          <a:lstStyle/>
          <a:p>
            <a:pPr>
              <a:defRPr/>
            </a:pPr>
            <a:fld id="{E873BCD3-BA31-4EC4-9EF2-3FEF8E8D7FA4}" type="slidenum">
              <a:rPr lang="en-US" smtClean="0">
                <a:solidFill>
                  <a:sysClr val="windowText" lastClr="000000"/>
                </a:solidFill>
              </a:rPr>
              <a:pPr>
                <a:defRPr/>
              </a:pPr>
              <a:t>8</a:t>
            </a:fld>
            <a:endParaRPr lang="en-US">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0" y="0"/>
            <a:ext cx="12179300" cy="1532234"/>
          </a:xfrm>
        </p:spPr>
        <p:txBody>
          <a:bodyPr>
            <a:noAutofit/>
          </a:bodyPr>
          <a:lstStyle/>
          <a:p>
            <a:pPr algn="ctr" eaLnBrk="1" fontAlgn="auto" hangingPunct="1">
              <a:spcAft>
                <a:spcPts val="0"/>
              </a:spcAft>
              <a:defRPr/>
            </a:pPr>
            <a:r>
              <a:rPr lang="en-US" sz="4800" cap="none" dirty="0" smtClean="0">
                <a:latin typeface="Calibri" pitchFamily="34" charset="0"/>
              </a:rPr>
              <a:t>Legal Authority to go “fraud hunting”…</a:t>
            </a:r>
            <a:endParaRPr lang="en-US" sz="4800" cap="none" dirty="0">
              <a:latin typeface="Calibri" pitchFamily="34" charset="0"/>
            </a:endParaRPr>
          </a:p>
        </p:txBody>
      </p:sp>
      <p:sp>
        <p:nvSpPr>
          <p:cNvPr id="54275" name="Text Box 3"/>
          <p:cNvSpPr txBox="1">
            <a:spLocks noChangeArrowheads="1"/>
          </p:cNvSpPr>
          <p:nvPr/>
        </p:nvSpPr>
        <p:spPr bwMode="auto">
          <a:xfrm>
            <a:off x="623455" y="2025238"/>
            <a:ext cx="11182129" cy="1354031"/>
          </a:xfrm>
          <a:prstGeom prst="rect">
            <a:avLst/>
          </a:prstGeom>
          <a:noFill/>
          <a:ln w="9525">
            <a:noFill/>
            <a:miter lim="800000"/>
            <a:headEnd/>
            <a:tailEnd/>
          </a:ln>
        </p:spPr>
        <p:txBody>
          <a:bodyPr wrap="square" lIns="121737" tIns="60868" rIns="121737" bIns="60868">
            <a:spAutoFit/>
          </a:bodyPr>
          <a:lstStyle/>
          <a:p>
            <a:pPr>
              <a:spcBef>
                <a:spcPts val="0"/>
              </a:spcBef>
              <a:defRPr/>
            </a:pPr>
            <a:r>
              <a:rPr lang="en-US" sz="4000" dirty="0" smtClean="0">
                <a:latin typeface="Calibri" pitchFamily="34" charset="0"/>
              </a:rPr>
              <a:t>5 USC – Government Organization and Employees</a:t>
            </a:r>
          </a:p>
          <a:p>
            <a:pPr>
              <a:spcBef>
                <a:spcPts val="0"/>
              </a:spcBef>
              <a:defRPr/>
            </a:pPr>
            <a:r>
              <a:rPr lang="en-US" sz="4000" b="1" dirty="0" smtClean="0">
                <a:latin typeface="Calibri" pitchFamily="34" charset="0"/>
              </a:rPr>
              <a:t>Title 5 Appendix – </a:t>
            </a:r>
            <a:r>
              <a:rPr lang="en-US" sz="4000" b="1" i="1" dirty="0" smtClean="0">
                <a:latin typeface="Calibri" pitchFamily="34" charset="0"/>
              </a:rPr>
              <a:t>Inspector General Act of 1978</a:t>
            </a:r>
          </a:p>
        </p:txBody>
      </p:sp>
      <p:cxnSp>
        <p:nvCxnSpPr>
          <p:cNvPr id="5" name="Straight Connector 4"/>
          <p:cNvCxnSpPr/>
          <p:nvPr/>
        </p:nvCxnSpPr>
        <p:spPr>
          <a:xfrm>
            <a:off x="0" y="1522413"/>
            <a:ext cx="12179300" cy="0"/>
          </a:xfrm>
          <a:prstGeom prst="line">
            <a:avLst/>
          </a:prstGeom>
          <a:ln w="41275"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Text Box 3"/>
          <p:cNvSpPr txBox="1">
            <a:spLocks noChangeArrowheads="1"/>
          </p:cNvSpPr>
          <p:nvPr/>
        </p:nvSpPr>
        <p:spPr bwMode="auto">
          <a:xfrm>
            <a:off x="5353050" y="3991055"/>
            <a:ext cx="6711950" cy="4277908"/>
          </a:xfrm>
          <a:prstGeom prst="rect">
            <a:avLst/>
          </a:prstGeom>
          <a:noFill/>
          <a:ln w="9525">
            <a:noFill/>
            <a:miter lim="800000"/>
            <a:headEnd/>
            <a:tailEnd/>
          </a:ln>
        </p:spPr>
        <p:txBody>
          <a:bodyPr wrap="square" lIns="121737" tIns="60868" rIns="121737" bIns="60868">
            <a:spAutoFit/>
          </a:bodyPr>
          <a:lstStyle/>
          <a:p>
            <a:pPr>
              <a:spcBef>
                <a:spcPts val="0"/>
              </a:spcBef>
              <a:defRPr/>
            </a:pPr>
            <a:r>
              <a:rPr lang="en-US" sz="5400" dirty="0" smtClean="0">
                <a:latin typeface="Calibri" pitchFamily="34" charset="0"/>
              </a:rPr>
              <a:t>§ 2(2)(B) …“to prevent and detect fraud and abuse in, such programs and operations”</a:t>
            </a:r>
          </a:p>
        </p:txBody>
      </p:sp>
      <p:pic>
        <p:nvPicPr>
          <p:cNvPr id="2050" name="Picture 2" descr="C:\Documents and Settings\smitha\My Documents\3. Office Functions\3. Other Office Functions\FAEC - Acq Sub Cmt\Presentation 140519 - CIGIE Acq Fraud\sneaky.jpg"/>
          <p:cNvPicPr>
            <a:picLocks noChangeAspect="1" noChangeArrowheads="1"/>
          </p:cNvPicPr>
          <p:nvPr/>
        </p:nvPicPr>
        <p:blipFill>
          <a:blip r:embed="rId3" cstate="screen"/>
          <a:srcRect/>
          <a:stretch>
            <a:fillRect/>
          </a:stretch>
        </p:blipFill>
        <p:spPr bwMode="auto">
          <a:xfrm rot="20919370">
            <a:off x="1147150" y="3844805"/>
            <a:ext cx="3328619" cy="4450007"/>
          </a:xfrm>
          <a:prstGeom prst="rect">
            <a:avLst/>
          </a:prstGeom>
          <a:ln>
            <a:solidFill>
              <a:schemeClr val="tx1"/>
            </a:solid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a:ln>
            <a:noFill/>
          </a:ln>
        </p:spPr>
        <p:txBody>
          <a:bodyPr/>
          <a:lstStyle/>
          <a:p>
            <a:pPr>
              <a:defRPr/>
            </a:pPr>
            <a:fld id="{E873BCD3-BA31-4EC4-9EF2-3FEF8E8D7FA4}" type="slidenum">
              <a:rPr lang="en-US" smtClean="0">
                <a:solidFill>
                  <a:sysClr val="windowText" lastClr="000000"/>
                </a:solidFill>
              </a:rPr>
              <a:pPr>
                <a:defRPr/>
              </a:pPr>
              <a:t>9</a:t>
            </a:fld>
            <a:endParaRPr lang="en-US">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8594"/>
                                        </p:tgtEl>
                                        <p:attrNameLst>
                                          <p:attrName>style.visibility</p:attrName>
                                        </p:attrNameLst>
                                      </p:cBhvr>
                                      <p:to>
                                        <p:strVal val="visible"/>
                                      </p:to>
                                    </p:set>
                                    <p:animEffect transition="in" filter="fade">
                                      <p:cBhvr>
                                        <p:cTn id="7" dur="500"/>
                                        <p:tgtEl>
                                          <p:spTgt spid="23859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4275">
                                            <p:txEl>
                                              <p:pRg st="0" end="0"/>
                                            </p:txEl>
                                          </p:spTgt>
                                        </p:tgtEl>
                                        <p:attrNameLst>
                                          <p:attrName>style.visibility</p:attrName>
                                        </p:attrNameLst>
                                      </p:cBhvr>
                                      <p:to>
                                        <p:strVal val="visible"/>
                                      </p:to>
                                    </p:set>
                                    <p:animEffect transition="in" filter="fade">
                                      <p:cBhvr>
                                        <p:cTn id="11" dur="500"/>
                                        <p:tgtEl>
                                          <p:spTgt spid="5427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275">
                                            <p:txEl>
                                              <p:pRg st="1" end="1"/>
                                            </p:txEl>
                                          </p:spTgt>
                                        </p:tgtEl>
                                        <p:attrNameLst>
                                          <p:attrName>style.visibility</p:attrName>
                                        </p:attrNameLst>
                                      </p:cBhvr>
                                      <p:to>
                                        <p:strVal val="visible"/>
                                      </p:to>
                                    </p:set>
                                    <p:animEffect transition="in" filter="fade">
                                      <p:cBhvr>
                                        <p:cTn id="15" dur="500"/>
                                        <p:tgtEl>
                                          <p:spTgt spid="54275">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ig_powerpoint_template_blue">
  <a:themeElements>
    <a:clrScheme name="Custom 1">
      <a:dk1>
        <a:srgbClr val="FFFFFF"/>
      </a:dk1>
      <a:lt1>
        <a:sysClr val="window" lastClr="FFFFFF"/>
      </a:lt1>
      <a:dk2>
        <a:srgbClr val="000A42"/>
      </a:dk2>
      <a:lt2>
        <a:srgbClr val="000A42"/>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FFFF0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41275" cmpd="sng">
          <a:solidFill>
            <a:srgbClr val="7030A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15483</TotalTime>
  <Words>7185</Words>
  <Application>Microsoft Office PowerPoint</Application>
  <PresentationFormat>Ledger Paper (11x17 in)</PresentationFormat>
  <Paragraphs>939</Paragraphs>
  <Slides>51</Slides>
  <Notes>51</Notes>
  <HiddenSlides>0</HiddenSlides>
  <MMClips>0</MMClips>
  <ScaleCrop>false</ScaleCrop>
  <HeadingPairs>
    <vt:vector size="4" baseType="variant">
      <vt:variant>
        <vt:lpstr>Theme</vt:lpstr>
      </vt:variant>
      <vt:variant>
        <vt:i4>3</vt:i4>
      </vt:variant>
      <vt:variant>
        <vt:lpstr>Slide Titles</vt:lpstr>
      </vt:variant>
      <vt:variant>
        <vt:i4>51</vt:i4>
      </vt:variant>
    </vt:vector>
  </HeadingPairs>
  <TitlesOfParts>
    <vt:vector size="54" baseType="lpstr">
      <vt:lpstr>Angles</vt:lpstr>
      <vt:lpstr>oig_powerpoint_template_blue</vt:lpstr>
      <vt:lpstr>Office Theme</vt:lpstr>
      <vt:lpstr>PowerPoint Presentation</vt:lpstr>
      <vt:lpstr>PowerPoint Presentation</vt:lpstr>
      <vt:lpstr>PowerPoint Presentation</vt:lpstr>
      <vt:lpstr>So why are we here today?</vt:lpstr>
      <vt:lpstr>What “big ticket” items is DHS acquiring?</vt:lpstr>
      <vt:lpstr>PowerPoint Presentation</vt:lpstr>
      <vt:lpstr>PowerPoint Presentation</vt:lpstr>
      <vt:lpstr>What color is your book today?</vt:lpstr>
      <vt:lpstr>Legal Authority to go “fraud hunting”…</vt:lpstr>
      <vt:lpstr>Guidance on “planning the hunt”…</vt:lpstr>
      <vt:lpstr>Procurement vs Acquisition…</vt:lpstr>
      <vt:lpstr>Defining the issues…</vt:lpstr>
      <vt:lpstr>DHS Acquisition Lifecycle Framework</vt:lpstr>
      <vt:lpstr>DHS required documents at reviews…</vt:lpstr>
      <vt:lpstr>Who are we talking about?</vt:lpstr>
      <vt:lpstr>Most Common Schemes / Illegal Acts…</vt:lpstr>
      <vt:lpstr>PowerPoint Presentation</vt:lpstr>
      <vt:lpstr>PowerPoint Presentation</vt:lpstr>
      <vt:lpstr>PowerPoint Presentation</vt:lpstr>
      <vt:lpstr>Fraud in the bid…</vt:lpstr>
      <vt:lpstr>Bribery &amp; Kickbacks</vt:lpstr>
      <vt:lpstr>Bribery &amp; Kickbacks Indicators</vt:lpstr>
      <vt:lpstr>Kickback prosecuted…</vt:lpstr>
      <vt:lpstr>Fraud in the win…</vt:lpstr>
      <vt:lpstr>Conflict of Interest prosecuted…</vt:lpstr>
      <vt:lpstr>…and the rest of the fraud therein!</vt:lpstr>
      <vt:lpstr>Product Substitution prosecuted…</vt:lpstr>
      <vt:lpstr>Most Common Schemes / Illegal Acts…</vt:lpstr>
      <vt:lpstr>So how do you find the fraud?</vt:lpstr>
      <vt:lpstr>ID all the players…</vt:lpstr>
      <vt:lpstr>Workflow the process…</vt:lpstr>
      <vt:lpstr>Planning - Fraud Indicator Worksheet…</vt:lpstr>
      <vt:lpstr>Open source contract docs…</vt:lpstr>
      <vt:lpstr>FAR – §4.803 - Contents of K files…</vt:lpstr>
      <vt:lpstr>Get the Contract File… all of it!</vt:lpstr>
      <vt:lpstr>What should be in the CO files…</vt:lpstr>
      <vt:lpstr>Get the COR/PM File(s)… all of it!</vt:lpstr>
      <vt:lpstr>Show me the money…</vt:lpstr>
      <vt:lpstr>Any other previous issues…</vt:lpstr>
      <vt:lpstr>Touch base with the RAT (now GAT) Board…</vt:lpstr>
      <vt:lpstr>Conduct field work…</vt:lpstr>
      <vt:lpstr>Data mine your info…</vt:lpstr>
      <vt:lpstr>Make your financial / comparative analysis…</vt:lpstr>
      <vt:lpstr>Fraud defined in the findings.…</vt:lpstr>
      <vt:lpstr>What if I find potential fraud…</vt:lpstr>
      <vt:lpstr>How to report fraud in the audit report…</vt:lpstr>
      <vt:lpstr>So what’s your remedy?</vt:lpstr>
      <vt:lpstr>PowerPoint Presentation</vt:lpstr>
      <vt:lpstr>PowerPoint Presentation</vt:lpstr>
      <vt:lpstr>PowerPoint Presentation</vt:lpstr>
      <vt:lpstr>PowerPoint Presentation</vt:lpstr>
    </vt:vector>
  </TitlesOfParts>
  <Company>NRO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Inspector General</dc:title>
  <dc:creator>VDC GRAPHICS</dc:creator>
  <cp:lastModifiedBy>jhornste</cp:lastModifiedBy>
  <cp:revision>764</cp:revision>
  <cp:lastPrinted>1970-03-02T00:53:50Z</cp:lastPrinted>
  <dcterms:created xsi:type="dcterms:W3CDTF">1970-03-01T22:34:13Z</dcterms:created>
  <dcterms:modified xsi:type="dcterms:W3CDTF">2014-05-15T12:29:13Z</dcterms:modified>
</cp:coreProperties>
</file>