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71" r:id="rId3"/>
    <p:sldId id="292" r:id="rId4"/>
    <p:sldId id="293" r:id="rId5"/>
    <p:sldId id="305" r:id="rId6"/>
    <p:sldId id="259" r:id="rId7"/>
    <p:sldId id="260" r:id="rId8"/>
    <p:sldId id="261" r:id="rId9"/>
    <p:sldId id="286" r:id="rId10"/>
    <p:sldId id="287" r:id="rId11"/>
    <p:sldId id="290" r:id="rId12"/>
    <p:sldId id="264" r:id="rId13"/>
    <p:sldId id="295" r:id="rId14"/>
    <p:sldId id="307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94" r:id="rId24"/>
    <p:sldId id="304" r:id="rId25"/>
    <p:sldId id="28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ndy Payne" initials="W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52" autoAdjust="0"/>
  </p:normalViewPr>
  <p:slideViewPr>
    <p:cSldViewPr>
      <p:cViewPr varScale="1">
        <p:scale>
          <a:sx n="85" d="100"/>
          <a:sy n="85" d="100"/>
        </p:scale>
        <p:origin x="960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614F27-C73D-497F-ACD3-DABAD4A0C3DD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D5C274-34D2-456B-AFBF-AB4B32A5F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0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C274-34D2-456B-AFBF-AB4B32A5F3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6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73B39-CD00-48A3-A382-1ABE3A8DD4D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8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C274-34D2-456B-AFBF-AB4B32A5F3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3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Clockwise from upper left - FDIC – insures bank deposits</a:t>
            </a:r>
            <a:endParaRPr lang="en-US" baseline="0" dirty="0" smtClean="0"/>
          </a:p>
          <a:p>
            <a:r>
              <a:rPr lang="en-US" baseline="0" dirty="0" smtClean="0"/>
              <a:t>Treasury runs a Terrorism risk insurance program</a:t>
            </a:r>
          </a:p>
          <a:p>
            <a:r>
              <a:rPr lang="en-US" baseline="0" dirty="0" smtClean="0"/>
              <a:t>National Flood Insurance Program extends insurance against floods through private insurers who administer the plans. Losses to date have far exceeded premiums. Premiums are not based on risk.</a:t>
            </a:r>
          </a:p>
          <a:p>
            <a:r>
              <a:rPr lang="en-US" baseline="0" dirty="0" smtClean="0"/>
              <a:t>USDA – insures crops through a variety of insurance plans. They cover combinations of price and yield.</a:t>
            </a:r>
          </a:p>
          <a:p>
            <a:r>
              <a:rPr lang="en-US" baseline="0" dirty="0" smtClean="0"/>
              <a:t>PBGC – Pension benefit guarantee corporation covers single- and multi-employer pensions offered by private employers.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C274-34D2-456B-AFBF-AB4B32A5F3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IMF’s Fiscal Transparency</a:t>
            </a:r>
            <a:r>
              <a:rPr lang="en-US" baseline="0" dirty="0" smtClean="0"/>
              <a:t> Code calls for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Fiscal reports should provide a comprehensive overview of the fiscal activities of the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sector and its sub-sectors, according to international standards.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73B39-CD00-48A3-A382-1ABE3A8DD4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8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73B39-CD00-48A3-A382-1ABE3A8DD4D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8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C274-34D2-456B-AFBF-AB4B32A5F3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1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C274-34D2-456B-AFBF-AB4B32A5F3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1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Inserted is between FASAB and collaborating</a:t>
            </a:r>
            <a:r>
              <a:rPr lang="en-US" baseline="0" dirty="0" smtClean="0"/>
              <a:t> in first bullet.</a:t>
            </a:r>
            <a:endParaRPr lang="en-US" dirty="0" smtClean="0"/>
          </a:p>
          <a:p>
            <a:r>
              <a:rPr lang="en-US" dirty="0" smtClean="0"/>
              <a:t>Capitalized</a:t>
            </a:r>
            <a:r>
              <a:rPr lang="en-US" baseline="0" dirty="0" smtClean="0"/>
              <a:t> Board in third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C274-34D2-456B-AFBF-AB4B32A5F34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7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C274-34D2-456B-AFBF-AB4B32A5F34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6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C57-3435-4F87-86E0-F4B5C87A8082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AA7E-C1ED-456B-ADD1-B7C6D874DA9D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7F1-56C2-416B-8BFB-35AC267B4BF2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F389-C51C-4B56-9B96-3C5D705A87B6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1E6E5-1458-43C9-AA72-E14326B41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1DE5-B438-43CC-9676-4E07F9076E09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A67-650F-4072-BB5D-A5CB9F88F7C0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36CFAC-42BB-4223-BCFF-68127A2B55F8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722-1127-4A0C-B82E-C973A3BC248A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E703-FAA4-445A-A5A9-1E9B26E530F2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129B-AD44-49D6-B342-BA34F84912B4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26D7-07E0-42C0-81C0-31F2FCF3DF17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EA1FDF7-6ACE-4C54-A599-9C386D945957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C088B0A-D4E3-4B92-A6AB-9D619C92D325}" type="datetime1">
              <a:rPr lang="en-US" smtClean="0"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9DAA95-9248-4BFD-B3D0-E02FC2807D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fasab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710"/>
            <a:ext cx="2847975" cy="16859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-64" charset="0"/>
                <a:ea typeface="ヒラギノ角ゴ Pro W3" pitchFamily="-64" charset="-128"/>
                <a:cs typeface="ヒラギノ角ゴ Pro W3" pitchFamily="-64" charset="-128"/>
              </a:rPr>
              <a:t>            FASAB Update</a:t>
            </a:r>
            <a:endParaRPr dirty="0">
              <a:latin typeface="Arial" pitchFamily="-64" charset="0"/>
              <a:ea typeface="ヒラギノ角ゴ Pro W3" pitchFamily="-64" charset="-128"/>
              <a:cs typeface="ヒラギノ角ゴ Pro W3" pitchFamily="-64" charset="-128"/>
            </a:endParaRPr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667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2000" dirty="0" smtClean="0">
                <a:latin typeface="Arial" pitchFamily="-64" charset="0"/>
                <a:ea typeface="ＭＳ Ｐゴシック" pitchFamily="-64" charset="-128"/>
              </a:rPr>
              <a:t>D. Scott Showalter</a:t>
            </a:r>
          </a:p>
          <a:p>
            <a:r>
              <a:rPr lang="en-US" sz="2000" dirty="0" smtClean="0">
                <a:latin typeface="Arial" pitchFamily="-64" charset="0"/>
                <a:ea typeface="ＭＳ Ｐゴシック" pitchFamily="-64" charset="-128"/>
              </a:rPr>
              <a:t>Chairman</a:t>
            </a:r>
          </a:p>
          <a:p>
            <a:r>
              <a:rPr lang="en-US" sz="2000" dirty="0" smtClean="0">
                <a:latin typeface="Arial" pitchFamily="-64" charset="0"/>
                <a:ea typeface="ＭＳ Ｐゴシック" pitchFamily="-64" charset="-128"/>
              </a:rPr>
              <a:t>Federal Accounting Standards Advisory Board</a:t>
            </a:r>
          </a:p>
          <a:p>
            <a:endParaRPr lang="en-US" sz="2000" dirty="0" smtClean="0">
              <a:latin typeface="Arial" pitchFamily="-64" charset="0"/>
              <a:ea typeface="ＭＳ Ｐゴシック" pitchFamily="-64" charset="-128"/>
            </a:endParaRPr>
          </a:p>
          <a:p>
            <a:endParaRPr lang="en-US" sz="2000" b="0" dirty="0"/>
          </a:p>
          <a:p>
            <a:r>
              <a:rPr lang="en-US" sz="2000" b="0" dirty="0" smtClean="0"/>
              <a:t>CIGIE/GAO Conference</a:t>
            </a:r>
          </a:p>
          <a:p>
            <a:r>
              <a:rPr lang="en-US" sz="2000" b="0" dirty="0" smtClean="0">
                <a:latin typeface="Arial" pitchFamily="-64" charset="0"/>
                <a:ea typeface="ＭＳ Ｐゴシック" pitchFamily="-64" charset="-128"/>
              </a:rPr>
              <a:t>April 27, 2017</a:t>
            </a:r>
          </a:p>
          <a:p>
            <a:r>
              <a:rPr lang="en-US" sz="2000" b="0" dirty="0" smtClean="0">
                <a:latin typeface="Arial" pitchFamily="-64" charset="0"/>
                <a:ea typeface="ＭＳ Ｐゴシック" pitchFamily="-64" charset="-128"/>
              </a:rPr>
              <a:t>2:50 – 3:40 PM</a:t>
            </a:r>
            <a:endParaRPr lang="en-US" sz="2000" dirty="0">
              <a:latin typeface="Arial" pitchFamily="-64" charset="0"/>
              <a:ea typeface="ＭＳ Ｐゴシック" pitchFamily="-6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66407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sz="26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5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Performance </a:t>
            </a:r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cost of government actions and how costs are financed may be affected by risks and may create risks.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Risk may be assumed without immediately affecting the   budget. Risk may accumulate over time.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5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 – how future budgetary resources will be affected.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Risk should be considered in assessing whether future budgetary resources are likely to be sufficient to sustain public services.</a:t>
            </a:r>
          </a:p>
          <a:p>
            <a:endParaRPr lang="en-US" sz="3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41080" cy="670560"/>
          </a:xfrm>
        </p:spPr>
        <p:txBody>
          <a:bodyPr anchor="ctr">
            <a:noAutofit/>
          </a:bodyPr>
          <a:lstStyle/>
          <a:p>
            <a:r>
              <a:rPr lang="en-US" sz="3200" b="1" dirty="0" smtClean="0"/>
              <a:t>Does it Help Meet Reporting Objectives?</a:t>
            </a:r>
            <a:endParaRPr lang="en-US" sz="1800" b="1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Next Steps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Assessing risk information gaps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IMF’s Fiscal Transparency Code: Pillar III -Risk Analysis and Management, risk analysis and disclosure principles as a general framework.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Holding roundtables with users of information to identify information they use.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Assessing whether the needed information is (and should be) included in federal financial reports.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Coordinating with the US federal government’s efforts to adopt Enterprise Risk Management (ERM)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a typeface="ＭＳ Ｐゴシック" pitchFamily="-64" charset="-128"/>
              </a:rPr>
              <a:t>Challenges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latin typeface="Arial" pitchFamily="-64" charset="0"/>
                <a:ea typeface="ＭＳ Ｐゴシック" pitchFamily="-64" charset="-128"/>
              </a:rPr>
              <a:t>Definition (what risks should be considered – explicit and/or implicit, risks all should be aware of or risks unique to the government)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latin typeface="Arial" pitchFamily="-64" charset="0"/>
                <a:ea typeface="ＭＳ Ｐゴシック" pitchFamily="-64" charset="-128"/>
              </a:rPr>
              <a:t>Measurement </a:t>
            </a:r>
            <a:endParaRPr lang="en-US" sz="3600" dirty="0">
              <a:latin typeface="Arial" pitchFamily="-64" charset="0"/>
              <a:ea typeface="ＭＳ Ｐゴシック" pitchFamily="-64" charset="-128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latin typeface="Arial" pitchFamily="-64" charset="0"/>
                <a:ea typeface="ＭＳ Ｐゴシック" pitchFamily="-64" charset="-128"/>
              </a:rPr>
              <a:t>Overload of information</a:t>
            </a:r>
            <a:endParaRPr lang="en-US" sz="3600" dirty="0">
              <a:latin typeface="Arial" pitchFamily="-64" charset="0"/>
              <a:ea typeface="ＭＳ Ｐゴシック" pitchFamily="-6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Reporting Model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1E6E5-1458-43C9-AA72-E14326B41D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04800" y="1340528"/>
            <a:ext cx="8382001" cy="4793942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600"/>
              </a:spcBef>
            </a:pPr>
            <a:r>
              <a:rPr lang="en-US" sz="2400" dirty="0" smtClean="0"/>
              <a:t>Board developing concepts intended to guide the Board in developing reporting model standards</a:t>
            </a:r>
            <a:r>
              <a:rPr lang="en-US" sz="2000" dirty="0" smtClean="0"/>
              <a:t>	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provide information to help others understand the purposes for financial statements and RSI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400" dirty="0" smtClean="0"/>
              <a:t>Discuss the relationship between financial statements and RSI and other information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1900" dirty="0"/>
              <a:t>f</a:t>
            </a:r>
            <a:r>
              <a:rPr lang="en-US" sz="1900" dirty="0" smtClean="0"/>
              <a:t>inancial statements and RSI are based on</a:t>
            </a:r>
          </a:p>
          <a:p>
            <a:pPr lvl="2">
              <a:spcBef>
                <a:spcPts val="600"/>
              </a:spcBef>
            </a:pPr>
            <a:r>
              <a:rPr lang="en-US" sz="1700" dirty="0" smtClean="0"/>
              <a:t>common understanding of terms</a:t>
            </a:r>
          </a:p>
          <a:p>
            <a:pPr lvl="2">
              <a:spcBef>
                <a:spcPts val="600"/>
              </a:spcBef>
            </a:pPr>
            <a:r>
              <a:rPr lang="en-US" sz="1700" dirty="0" smtClean="0"/>
              <a:t>qualitative characteristics</a:t>
            </a:r>
            <a:endParaRPr lang="en-US" sz="1700" dirty="0"/>
          </a:p>
          <a:p>
            <a:pPr lvl="1">
              <a:spcBef>
                <a:spcPts val="600"/>
              </a:spcBef>
            </a:pPr>
            <a:r>
              <a:rPr lang="en-US" sz="1900" dirty="0"/>
              <a:t>other information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contribute to reporting objectives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may accompany financial statements and RSI 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m</a:t>
            </a:r>
            <a:r>
              <a:rPr lang="en-US" sz="1800" dirty="0" smtClean="0"/>
              <a:t>ay have limitations, e.g. not exposed to the same level of internal controls as financial statements and RSI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486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Reporting Model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1E6E5-1458-43C9-AA72-E14326B41D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04800" y="1340528"/>
            <a:ext cx="8382001" cy="4793942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600"/>
              </a:spcBef>
            </a:pPr>
            <a:r>
              <a:rPr lang="en-US" sz="2400" dirty="0" smtClean="0"/>
              <a:t>Board developing concepts intended to guide the Board in developing reporting model standards</a:t>
            </a:r>
            <a:r>
              <a:rPr lang="en-US" sz="2000" dirty="0" smtClean="0"/>
              <a:t>	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provide information to help others understand the purposes for financial statements and RSI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400" dirty="0" smtClean="0"/>
              <a:t>Discuss the relationship between financial statements and RSI and other information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1900" dirty="0"/>
              <a:t>f</a:t>
            </a:r>
            <a:r>
              <a:rPr lang="en-US" sz="1900" dirty="0" smtClean="0"/>
              <a:t>inancial statements and RSI are based on</a:t>
            </a:r>
          </a:p>
          <a:p>
            <a:pPr lvl="2">
              <a:spcBef>
                <a:spcPts val="600"/>
              </a:spcBef>
            </a:pPr>
            <a:r>
              <a:rPr lang="en-US" sz="1700" dirty="0" smtClean="0"/>
              <a:t>common understanding of terms</a:t>
            </a:r>
          </a:p>
          <a:p>
            <a:pPr lvl="2">
              <a:spcBef>
                <a:spcPts val="600"/>
              </a:spcBef>
            </a:pPr>
            <a:r>
              <a:rPr lang="en-US" sz="1700" dirty="0" smtClean="0"/>
              <a:t>qualitative characteristics</a:t>
            </a:r>
            <a:endParaRPr lang="en-US" sz="1700" dirty="0"/>
          </a:p>
          <a:p>
            <a:pPr lvl="1">
              <a:spcBef>
                <a:spcPts val="600"/>
              </a:spcBef>
            </a:pPr>
            <a:r>
              <a:rPr lang="en-US" sz="1900" dirty="0"/>
              <a:t>other information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contribute to reporting objectives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may accompany financial statements and RSI 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m</a:t>
            </a:r>
            <a:r>
              <a:rPr lang="en-US" sz="1800" dirty="0" smtClean="0"/>
              <a:t>ay have limitations, e.g. not exposed to the same level of internal controls as financial statements and RSI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480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Reporting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600" dirty="0" smtClean="0"/>
              <a:t>Guidance distinguishes between information required </a:t>
            </a:r>
            <a:r>
              <a:rPr lang="en-US" sz="2600" dirty="0"/>
              <a:t>for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100" dirty="0"/>
              <a:t>t</a:t>
            </a:r>
            <a:r>
              <a:rPr lang="en-US" sz="2100" dirty="0" smtClean="0"/>
              <a:t>he government-wide </a:t>
            </a:r>
            <a:r>
              <a:rPr lang="en-US" sz="2100" dirty="0"/>
              <a:t>reporting entity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n-US" sz="2100" dirty="0"/>
              <a:t>power to tax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n-US" sz="2100" dirty="0"/>
              <a:t>charge fees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n-US" sz="2100" dirty="0"/>
              <a:t>b</a:t>
            </a:r>
            <a:r>
              <a:rPr lang="en-US" sz="2100" dirty="0" smtClean="0"/>
              <a:t>orrow</a:t>
            </a:r>
            <a:endParaRPr lang="en-US" sz="21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900" dirty="0" smtClean="0"/>
              <a:t>component </a:t>
            </a:r>
            <a:r>
              <a:rPr lang="en-US" sz="1900" dirty="0"/>
              <a:t>reporting entities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authority through appropriations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diverse missions and activities</a:t>
            </a:r>
          </a:p>
          <a:p>
            <a:pPr marL="274320" lvl="1" indent="0">
              <a:buNone/>
            </a:pPr>
            <a:endParaRPr lang="en-US" sz="1900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1E6E5-1458-43C9-AA72-E14326B41D8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083" t="12963" r="33333" b="7037"/>
          <a:stretch/>
        </p:blipFill>
        <p:spPr>
          <a:xfrm>
            <a:off x="5943600" y="2667000"/>
            <a:ext cx="2087033" cy="27156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98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Reporting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Reporting </a:t>
            </a:r>
            <a:r>
              <a:rPr lang="en-US" sz="2400" dirty="0"/>
              <a:t>concepts regarding</a:t>
            </a:r>
            <a:r>
              <a:rPr lang="en-US" dirty="0"/>
              <a:t>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component budgetary information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information that should be provided by the government-wide reporting entity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information that should be provided by component reporting entities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disaggregation of information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performance results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summary </a:t>
            </a:r>
            <a:r>
              <a:rPr lang="en-US" dirty="0" smtClean="0"/>
              <a:t>level information 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1E6E5-1458-43C9-AA72-E14326B41D8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99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Reporting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Potential impact on standards</a:t>
            </a:r>
            <a:endParaRPr lang="en-US" sz="3200" dirty="0">
              <a:solidFill>
                <a:prstClr val="black"/>
              </a:solidFill>
            </a:endParaRPr>
          </a:p>
          <a:p>
            <a:r>
              <a:rPr lang="en-US" sz="2400" dirty="0" smtClean="0"/>
              <a:t>Guidance </a:t>
            </a:r>
            <a:r>
              <a:rPr lang="en-US" sz="2400" dirty="0"/>
              <a:t>regarding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resentation of component </a:t>
            </a:r>
            <a:r>
              <a:rPr lang="en-US" dirty="0"/>
              <a:t>budgetary information</a:t>
            </a:r>
          </a:p>
          <a:p>
            <a:pPr lvl="1"/>
            <a:r>
              <a:rPr lang="en-US" dirty="0" smtClean="0"/>
              <a:t>disaggregating and classifying information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presentation of multiple periods of information</a:t>
            </a:r>
          </a:p>
          <a:p>
            <a:pPr lvl="1"/>
            <a:r>
              <a:rPr lang="en-US" dirty="0" smtClean="0"/>
              <a:t>relating financial and non-financial performance information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ummary level reporting   </a:t>
            </a:r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1E6E5-1458-43C9-AA72-E14326B41D8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23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a typeface="ＭＳ Ｐゴシック" pitchFamily="-64" charset="-128"/>
              </a:rPr>
              <a:t>Leases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FASAB </a:t>
            </a:r>
            <a:r>
              <a:rPr lang="en-US" sz="3200" dirty="0" smtClean="0"/>
              <a:t>collaborated </a:t>
            </a:r>
            <a:r>
              <a:rPr lang="en-US" sz="3200" dirty="0"/>
              <a:t>with GASB to develop standards for governmental </a:t>
            </a:r>
            <a:r>
              <a:rPr lang="en-US" sz="3200" dirty="0" smtClean="0"/>
              <a:t>organizations.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Lease proposal issued late last year and comments received.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Board is deliberating on comments.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a typeface="ＭＳ Ｐゴシック" pitchFamily="-64" charset="-128"/>
              </a:rPr>
              <a:t>Leases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Proposal is to </a:t>
            </a:r>
            <a:r>
              <a:rPr lang="en-US" sz="3200" dirty="0"/>
              <a:t>establish a single model (with exceptions for short-term </a:t>
            </a:r>
            <a:r>
              <a:rPr lang="en-US" sz="3200" dirty="0" smtClean="0"/>
              <a:t>arrangements – 24 months for federal).</a:t>
            </a:r>
            <a:endParaRPr lang="en-US" sz="32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Leases create assets consisting of the “right to use” a resource.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Leases create liabilities consisting of the obligation to pay for the resource.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Treatment should help identify the </a:t>
            </a:r>
            <a:r>
              <a:rPr lang="en-US" sz="3200" dirty="0"/>
              <a:t>interest cost associated with leases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Disclaimer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5594" y="1561730"/>
            <a:ext cx="8503920" cy="4572000"/>
          </a:xfrm>
        </p:spPr>
        <p:txBody>
          <a:bodyPr>
            <a:normAutofit/>
          </a:bodyPr>
          <a:lstStyle/>
          <a:p>
            <a:pPr marL="2194560" lvl="8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71591"/>
            <a:ext cx="2673346" cy="4010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919" y="5743481"/>
            <a:ext cx="66127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Views expressed are those of the speaker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Intragovernmental Leases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Leases between two consolidation entities (as defined in SFFAS 47) would be expensed by lessor when due and payable.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Minimal disclosure requirements.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98506" y="1600200"/>
            <a:ext cx="8183563" cy="4724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3600" dirty="0" smtClean="0"/>
              <a:t>Areas Currently under Deliberation</a:t>
            </a:r>
            <a:endParaRPr lang="en-US" dirty="0" smtClean="0"/>
          </a:p>
          <a:p>
            <a:pPr marL="0" indent="0" algn="ctr">
              <a:spcAft>
                <a:spcPts val="600"/>
              </a:spcAft>
              <a:buNone/>
            </a:pPr>
            <a:endParaRPr lang="en-US" sz="2600" dirty="0" smtClean="0"/>
          </a:p>
          <a:p>
            <a:pPr>
              <a:spcAft>
                <a:spcPts val="600"/>
              </a:spcAft>
            </a:pPr>
            <a:r>
              <a:rPr lang="en-US" sz="3000" dirty="0" smtClean="0"/>
              <a:t>Clarify the nature of “right to use” asset vs. transfer of risks and rewards of physical asset</a:t>
            </a:r>
          </a:p>
          <a:p>
            <a:pPr>
              <a:spcAft>
                <a:spcPts val="600"/>
              </a:spcAft>
            </a:pPr>
            <a:endParaRPr lang="en-US" sz="3000" dirty="0" smtClean="0"/>
          </a:p>
          <a:p>
            <a:pPr>
              <a:spcAft>
                <a:spcPts val="600"/>
              </a:spcAft>
            </a:pPr>
            <a:r>
              <a:rPr lang="en-US" sz="3000" dirty="0" smtClean="0"/>
              <a:t>Weighing benefit vs cost</a:t>
            </a:r>
          </a:p>
          <a:p>
            <a:pPr>
              <a:spcAft>
                <a:spcPts val="600"/>
              </a:spcAft>
            </a:pPr>
            <a:endParaRPr lang="en-US" sz="3000" dirty="0" smtClean="0"/>
          </a:p>
          <a:p>
            <a:pPr>
              <a:spcAft>
                <a:spcPts val="600"/>
              </a:spcAft>
            </a:pPr>
            <a:r>
              <a:rPr lang="en-US" sz="3000" dirty="0" smtClean="0"/>
              <a:t>Need for implementation guidance</a:t>
            </a:r>
          </a:p>
          <a:p>
            <a:pPr marL="0" indent="0">
              <a:spcAft>
                <a:spcPts val="600"/>
              </a:spcAft>
              <a:buNone/>
            </a:pPr>
            <a:endParaRPr lang="en-US" sz="3000" dirty="0" smtClean="0"/>
          </a:p>
          <a:p>
            <a:pPr>
              <a:spcAft>
                <a:spcPts val="600"/>
              </a:spcAft>
            </a:pPr>
            <a:r>
              <a:rPr lang="en-US" sz="3000" dirty="0" smtClean="0"/>
              <a:t>Implementation date</a:t>
            </a:r>
            <a:endParaRPr lang="en-US" sz="3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7056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Leases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000" t="8519" r="30833" b="5556"/>
          <a:stretch/>
        </p:blipFill>
        <p:spPr>
          <a:xfrm>
            <a:off x="6522052" y="3505200"/>
            <a:ext cx="2138750" cy="2639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3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Budget and Accrual Reconciliation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Project Goal</a:t>
            </a:r>
            <a:r>
              <a:rPr lang="en-US" dirty="0" smtClean="0"/>
              <a:t>: </a:t>
            </a:r>
          </a:p>
          <a:p>
            <a:pPr lvl="1" indent="-201168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dirty="0">
                <a:solidFill>
                  <a:schemeClr val="tx1"/>
                </a:solidFill>
              </a:rPr>
              <a:t>Improve the component reporting entity’s budgetary and net cost reconciliation </a:t>
            </a:r>
          </a:p>
          <a:p>
            <a:pPr lvl="1" indent="-201168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dirty="0">
                <a:solidFill>
                  <a:schemeClr val="tx1"/>
                </a:solidFill>
              </a:rPr>
              <a:t>Support the Government-Wide Accounting (GWA) reconciliation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7472" lvl="1" indent="0">
              <a:spcBef>
                <a:spcPts val="250"/>
              </a:spcBef>
              <a:buClr>
                <a:schemeClr val="accent1"/>
              </a:buClr>
              <a:buSzPct val="1000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000" dirty="0" smtClean="0">
                <a:solidFill>
                  <a:schemeClr val="tx1"/>
                </a:solidFill>
              </a:rPr>
              <a:t>Proposal:</a:t>
            </a:r>
            <a:endParaRPr lang="en-US" sz="3000" dirty="0">
              <a:solidFill>
                <a:schemeClr val="tx1"/>
              </a:solidFill>
            </a:endParaRPr>
          </a:p>
          <a:p>
            <a:pPr lvl="1" indent="-201168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dirty="0" smtClean="0">
                <a:solidFill>
                  <a:schemeClr val="tx1"/>
                </a:solidFill>
              </a:rPr>
              <a:t>Reconcile net outlays and net cost</a:t>
            </a:r>
          </a:p>
          <a:p>
            <a:pPr lvl="1" indent="-201168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dirty="0" smtClean="0">
                <a:solidFill>
                  <a:schemeClr val="tx1"/>
                </a:solidFill>
              </a:rPr>
              <a:t>Option to present as a financial statement or as a note</a:t>
            </a:r>
          </a:p>
          <a:p>
            <a:pPr lvl="1" indent="-201168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dirty="0" smtClean="0">
                <a:solidFill>
                  <a:schemeClr val="tx1"/>
                </a:solidFill>
              </a:rPr>
              <a:t>Include narrative and information on noncash outlays</a:t>
            </a:r>
          </a:p>
          <a:p>
            <a:pPr lvl="1" indent="-201168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dirty="0" smtClean="0">
                <a:solidFill>
                  <a:schemeClr val="tx1"/>
                </a:solidFill>
              </a:rPr>
              <a:t>Effective in FY2018 with restatement of prior period </a:t>
            </a:r>
          </a:p>
          <a:p>
            <a:pPr lvl="1" indent="-201168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endParaRPr lang="en-US" sz="2400" dirty="0" smtClean="0">
              <a:solidFill>
                <a:schemeClr val="tx1"/>
              </a:solidFill>
            </a:endParaRPr>
          </a:p>
          <a:p>
            <a:pPr indent="-201168">
              <a:spcBef>
                <a:spcPts val="250"/>
              </a:spcBef>
              <a:buSzPct val="100000"/>
              <a:buFont typeface="Verdana"/>
              <a:buChar char="◦"/>
            </a:pPr>
            <a:r>
              <a:rPr lang="en-US" sz="2900" dirty="0" smtClean="0"/>
              <a:t>Comments received and being deliberated in April</a:t>
            </a:r>
            <a:endParaRPr lang="en-US" sz="2900" dirty="0" smtClean="0">
              <a:solidFill>
                <a:schemeClr val="tx1"/>
              </a:solidFill>
            </a:endParaRPr>
          </a:p>
          <a:p>
            <a:pPr marL="0" lvl="1" indent="0">
              <a:buClr>
                <a:schemeClr val="accent1"/>
              </a:buClr>
              <a:buSzPct val="85000"/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lvl="1"/>
            <a:endParaRPr lang="en-US" sz="1700" dirty="0" smtClean="0">
              <a:solidFill>
                <a:schemeClr val="tx1"/>
              </a:solidFill>
              <a:latin typeface="Arial" pitchFamily="-64" charset="0"/>
              <a:ea typeface="ＭＳ Ｐゴシック" pitchFamily="-64" charset="-128"/>
            </a:endParaRPr>
          </a:p>
          <a:p>
            <a:pPr lvl="1"/>
            <a:endParaRPr lang="en-US" sz="1700" dirty="0" smtClean="0">
              <a:solidFill>
                <a:schemeClr val="tx1"/>
              </a:solidFill>
              <a:latin typeface="Arial" pitchFamily="-64" charset="0"/>
              <a:ea typeface="ＭＳ Ｐゴシック" pitchFamily="-64" charset="-128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Arial" pitchFamily="-64" charset="0"/>
              <a:ea typeface="ＭＳ Ｐゴシック" pitchFamily="-6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083" t="12222" r="32917" b="7037"/>
          <a:stretch/>
        </p:blipFill>
        <p:spPr>
          <a:xfrm>
            <a:off x="7390504" y="2286000"/>
            <a:ext cx="1414272" cy="18351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2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Land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Undertaken as a result of SFFAS 50 on Opening Balances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Land reporting is not comparable (or complete)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Most useful information is parcel specific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Weighing use of nonfinancial information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Hope for a proposal this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Annual Input on Board Agenda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Conducted a survey in late 2016</a:t>
            </a:r>
          </a:p>
          <a:p>
            <a:endParaRPr lang="en-US" dirty="0" smtClean="0"/>
          </a:p>
          <a:p>
            <a:r>
              <a:rPr lang="en-US" dirty="0" smtClean="0"/>
              <a:t>Planning for an improved survey in 2017</a:t>
            </a:r>
          </a:p>
          <a:p>
            <a:endParaRPr lang="en-US" dirty="0"/>
          </a:p>
          <a:p>
            <a:r>
              <a:rPr lang="en-US" dirty="0" smtClean="0"/>
              <a:t>Your opportunity to provide input!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083" t="13704" r="32917" b="6296"/>
          <a:stretch/>
        </p:blipFill>
        <p:spPr>
          <a:xfrm>
            <a:off x="6248400" y="3116494"/>
            <a:ext cx="2442125" cy="3139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8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Contact Information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fasab@fasab.gov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202.512.7350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www.fasab.gov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64" y="4394297"/>
            <a:ext cx="28479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Overview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5594" y="1561730"/>
            <a:ext cx="8503920" cy="4572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Recently Completed: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Tax Expenditures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Opening Balances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Insurance Programs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Current Projects: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Risks Assumed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Reporting Model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Leases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Budget and Accrual Reconciliation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... ://reddognews.com/wp-content/uploads/2010/11/Magnifying-&lt;strong&gt;Overview&lt;/strong&gt;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3095625" cy="30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Recently Completed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Opening Balances (SFFAS 50)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For </a:t>
            </a:r>
            <a:r>
              <a:rPr lang="en-US" sz="2000" dirty="0"/>
              <a:t>“first-time” adopters 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Flexibility afforded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Working on implementation guidance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Ongoing effort to develop implementation guidance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Working with a large task force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Representation from the audit community as well as the preparer community is vital. All standards-setters seek and count upon broad participation on both general and industry specific matters.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083" t="8518" r="32917" b="11482"/>
          <a:stretch/>
        </p:blipFill>
        <p:spPr>
          <a:xfrm>
            <a:off x="6553200" y="1143000"/>
            <a:ext cx="1916246" cy="24637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6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Recently Completed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Insurance Programs (SFFAS 51)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Strengthens definitions, measurement and recognition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Streamlines disclosures</a:t>
            </a:r>
          </a:p>
          <a:p>
            <a:pPr marL="27432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Tax Expenditures (SFFAS 52)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Creates awareness and understanding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Points to more comprehensive information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Expect issuance in May 2017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083" t="7779" r="33333" b="11481"/>
          <a:stretch/>
        </p:blipFill>
        <p:spPr>
          <a:xfrm>
            <a:off x="6950676" y="2502003"/>
            <a:ext cx="1828800" cy="2401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083" t="13704" r="33333" b="5555"/>
          <a:stretch/>
        </p:blipFill>
        <p:spPr>
          <a:xfrm>
            <a:off x="6400800" y="3863571"/>
            <a:ext cx="1829914" cy="24031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7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Risk Assumed Overview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800" dirty="0">
                <a:latin typeface="Arial" pitchFamily="-64" charset="0"/>
                <a:ea typeface="ＭＳ Ｐゴシック" pitchFamily="-64" charset="-128"/>
              </a:rPr>
              <a:t> </a:t>
            </a:r>
            <a:r>
              <a:rPr lang="en-US" sz="4400" dirty="0" smtClean="0">
                <a:latin typeface="Arial" pitchFamily="-64" charset="0"/>
                <a:ea typeface="ＭＳ Ｐゴシック" pitchFamily="-64" charset="-128"/>
              </a:rPr>
              <a:t>What are risks assumed?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dirty="0" smtClean="0">
                <a:latin typeface="Arial" pitchFamily="-64" charset="0"/>
                <a:ea typeface="ＭＳ Ｐゴシック" pitchFamily="-64" charset="-128"/>
              </a:rPr>
              <a:t> Why do they matter?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dirty="0" smtClean="0">
                <a:latin typeface="Arial" pitchFamily="-64" charset="0"/>
                <a:ea typeface="ＭＳ Ｐゴシック" pitchFamily="-64" charset="-128"/>
              </a:rPr>
              <a:t> Challenges and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400" dirty="0" smtClean="0">
                <a:latin typeface="Arial" pitchFamily="-64" charset="0"/>
                <a:ea typeface="ＭＳ Ｐゴシック" pitchFamily="-64" charset="-128"/>
              </a:rPr>
              <a:t>options for reporting?</a:t>
            </a:r>
          </a:p>
          <a:p>
            <a:endParaRPr lang="en-US" sz="4800" dirty="0" smtClean="0">
              <a:latin typeface="Arial" pitchFamily="-64" charset="0"/>
              <a:ea typeface="ＭＳ Ｐゴシック" pitchFamily="-64" charset="-128"/>
            </a:endParaRPr>
          </a:p>
        </p:txBody>
      </p:sp>
      <p:pic>
        <p:nvPicPr>
          <p:cNvPr id="1027" name="Picture 3" descr="C:\Users\paynew\AppData\Local\Microsoft\Windows\Temporary Internet Files\Content.IE5\IXH0OI7N\shutterstock_504501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598277" cy="3399218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a typeface="ＭＳ Ｐゴシック" pitchFamily="-64" charset="-128"/>
              </a:rPr>
              <a:t>What Are Risks Assumed?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499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Earlier definition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Risk assumed is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..the risk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inherent in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insurance or guarantee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coverage in force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(SFFAS 5, par. 105)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to insurance and guarantees.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provided about “expected losses” in the future but those losses were not recognized.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ea typeface="ＭＳ Ｐゴシック" pitchFamily="-64" charset="-128"/>
              </a:rPr>
              <a:t>Examples</a:t>
            </a:r>
            <a:endParaRPr lang="en-US" sz="4400" b="1" dirty="0"/>
          </a:p>
        </p:txBody>
      </p:sp>
      <p:pic>
        <p:nvPicPr>
          <p:cNvPr id="1026" name="Picture 2" descr="C:\Users\paynew\AppData\Local\Microsoft\Windows\Temporary Internet Files\Content.IE5\GVKQHN2Y\NationalFloddInsuran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0"/>
            <a:ext cx="1428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ynew\AppData\Local\Microsoft\Windows\Temporary Internet Files\Content.IE5\0P7BP5EV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ynew\AppData\Local\Microsoft\Windows\Temporary Internet Files\Content.IE5\XCQM22XA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ynew\AppData\Local\Microsoft\Windows\Temporary Internet Files\Content.IE5\5XN2M2O9\blockp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ynew\AppData\Local\Microsoft\Windows\Temporary Internet Files\Content.IE5\GVKQHN2Y\blockpage[1]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19" y="3808412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ynew\AppData\Local\Microsoft\Windows\Temporary Internet Files\Content.IE5\0P7BP5EV\blockpage[2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776663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ynew\AppData\Local\Microsoft\Windows\Temporary Internet Files\Content.IE5\5XN2M2O9\blockpage[2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aynew\AppData\Local\Microsoft\Windows\Temporary Internet Files\Content.IE5\GVKQHN2Y\blockpage[2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aynew\AppData\Local\Microsoft\Windows\Temporary Internet Files\Content.IE5\GVKQHN2Y\blockpage[3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aynew\AppData\Local\Microsoft\Windows\Temporary Internet Files\Content.IE5\0P7BP5EV\blockpage[3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aynew\AppData\Local\Microsoft\Windows\Temporary Internet Files\Content.IE5\XCQM22XA\img_homecallout_13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284788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aynew\AppData\Local\Microsoft\Windows\Temporary Internet Files\Content.IE5\GVKQHN2Y\ht_pbgc_deficit_09052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paynew\AppData\Local\Microsoft\Windows\Temporary Internet Files\Content.IE5\5XN2M2O9\usda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871382"/>
            <a:ext cx="2072217" cy="20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paynew\AppData\Local\Microsoft\Windows\Temporary Internet Files\Content.IE5\XCQM22XA\terrorism-logo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62656"/>
            <a:ext cx="2038350" cy="140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AA95-9248-4BFD-B3D0-E02FC2807D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00728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 smtClean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Considering how uncertainty might affect outcomes is important to understanding financial position and performance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Completeness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aggregate information that helps users weigh risks assumed by the central government as a whole.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70560"/>
          </a:xfrm>
        </p:spPr>
        <p:txBody>
          <a:bodyPr>
            <a:noAutofit/>
          </a:bodyPr>
          <a:lstStyle/>
          <a:p>
            <a:r>
              <a:rPr lang="en-US" sz="4000" b="1" dirty="0"/>
              <a:t>Why It </a:t>
            </a:r>
            <a:r>
              <a:rPr lang="en-US" sz="4000" b="1" dirty="0" smtClean="0"/>
              <a:t>Matters</a:t>
            </a:r>
            <a:endParaRPr lang="en-US" sz="40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96" y="289560"/>
            <a:ext cx="1691640" cy="1691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1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1019</Words>
  <Application>Microsoft Office PowerPoint</Application>
  <PresentationFormat>On-screen Show (4:3)</PresentationFormat>
  <Paragraphs>218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Georgia</vt:lpstr>
      <vt:lpstr>Verdana</vt:lpstr>
      <vt:lpstr>Wingdings</vt:lpstr>
      <vt:lpstr>Wingdings 2</vt:lpstr>
      <vt:lpstr>ヒラギノ角ゴ Pro W3</vt:lpstr>
      <vt:lpstr>Civic</vt:lpstr>
      <vt:lpstr>            FASAB Update</vt:lpstr>
      <vt:lpstr>Disclaimer</vt:lpstr>
      <vt:lpstr>Overview</vt:lpstr>
      <vt:lpstr>Recently Completed</vt:lpstr>
      <vt:lpstr>Recently Completed</vt:lpstr>
      <vt:lpstr>Risk Assumed Overview</vt:lpstr>
      <vt:lpstr>What Are Risks Assumed?</vt:lpstr>
      <vt:lpstr>Examples</vt:lpstr>
      <vt:lpstr>Why It Matters</vt:lpstr>
      <vt:lpstr>Does it Help Meet Reporting Objectives?</vt:lpstr>
      <vt:lpstr>Next Steps</vt:lpstr>
      <vt:lpstr>Challenges</vt:lpstr>
      <vt:lpstr>Reporting Model</vt:lpstr>
      <vt:lpstr>Reporting Model</vt:lpstr>
      <vt:lpstr>Reporting Model</vt:lpstr>
      <vt:lpstr>Reporting Model</vt:lpstr>
      <vt:lpstr>Reporting Model</vt:lpstr>
      <vt:lpstr>Leases</vt:lpstr>
      <vt:lpstr>Leases</vt:lpstr>
      <vt:lpstr>Intragovernmental Leases</vt:lpstr>
      <vt:lpstr>Leases</vt:lpstr>
      <vt:lpstr>Budget and Accrual Reconciliation</vt:lpstr>
      <vt:lpstr>Land</vt:lpstr>
      <vt:lpstr>Annual Input on Board Agenda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M Payne</dc:creator>
  <cp:lastModifiedBy>Beth Leon</cp:lastModifiedBy>
  <cp:revision>65</cp:revision>
  <cp:lastPrinted>2017-03-29T19:56:50Z</cp:lastPrinted>
  <dcterms:created xsi:type="dcterms:W3CDTF">2015-12-04T16:36:34Z</dcterms:created>
  <dcterms:modified xsi:type="dcterms:W3CDTF">2017-04-21T15:53:36Z</dcterms:modified>
</cp:coreProperties>
</file>