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lers, Ann" initials="EA" lastIdx="6" clrIdx="0"/>
  <p:cmAuthor id="1" name="Patricia Henry" initials="PH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1" autoAdjust="0"/>
  </p:normalViewPr>
  <p:slideViewPr>
    <p:cSldViewPr>
      <p:cViewPr>
        <p:scale>
          <a:sx n="71" d="100"/>
          <a:sy n="71" d="100"/>
        </p:scale>
        <p:origin x="-1786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Audit Cycle Time</c:v>
                </c:pt>
                <c:pt idx="1">
                  <c:v>Audit Process Efficiency</c:v>
                </c:pt>
                <c:pt idx="2">
                  <c:v>High Risk Programs</c:v>
                </c:pt>
                <c:pt idx="3">
                  <c:v>Congressional or OMB Mandates</c:v>
                </c:pt>
                <c:pt idx="4">
                  <c:v>Financial Benefits</c:v>
                </c:pt>
                <c:pt idx="5">
                  <c:v>Significant Benefits</c:v>
                </c:pt>
                <c:pt idx="6">
                  <c:v>Management Decision/Implementation</c:v>
                </c:pt>
                <c:pt idx="7">
                  <c:v>Established Milestones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</c:v>
                </c:pt>
                <c:pt idx="1">
                  <c:v>24</c:v>
                </c:pt>
                <c:pt idx="2">
                  <c:v>30</c:v>
                </c:pt>
                <c:pt idx="3">
                  <c:v>27</c:v>
                </c:pt>
                <c:pt idx="4">
                  <c:v>29</c:v>
                </c:pt>
                <c:pt idx="5">
                  <c:v>27</c:v>
                </c:pt>
                <c:pt idx="6">
                  <c:v>22</c:v>
                </c:pt>
                <c:pt idx="7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Audit Cycle Time</c:v>
                </c:pt>
                <c:pt idx="1">
                  <c:v>Audit Process Efficiency</c:v>
                </c:pt>
                <c:pt idx="2">
                  <c:v>High Risk Programs</c:v>
                </c:pt>
                <c:pt idx="3">
                  <c:v>Congressional or OMB Mandates</c:v>
                </c:pt>
                <c:pt idx="4">
                  <c:v>Financial Benefits</c:v>
                </c:pt>
                <c:pt idx="5">
                  <c:v>Significant Benefits</c:v>
                </c:pt>
                <c:pt idx="6">
                  <c:v>Management Decision/Implementation</c:v>
                </c:pt>
                <c:pt idx="7">
                  <c:v>Established Milestones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</c:v>
                </c:pt>
                <c:pt idx="1">
                  <c:v>8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Audit Cycle Time</c:v>
                </c:pt>
                <c:pt idx="1">
                  <c:v>Audit Process Efficiency</c:v>
                </c:pt>
                <c:pt idx="2">
                  <c:v>High Risk Programs</c:v>
                </c:pt>
                <c:pt idx="3">
                  <c:v>Congressional or OMB Mandates</c:v>
                </c:pt>
                <c:pt idx="4">
                  <c:v>Financial Benefits</c:v>
                </c:pt>
                <c:pt idx="5">
                  <c:v>Significant Benefits</c:v>
                </c:pt>
                <c:pt idx="6">
                  <c:v>Management Decision/Implementation</c:v>
                </c:pt>
                <c:pt idx="7">
                  <c:v>Established Milestones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689280"/>
        <c:axId val="106690816"/>
        <c:axId val="0"/>
      </c:bar3DChart>
      <c:catAx>
        <c:axId val="106689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 vert="horz"/>
          <a:lstStyle/>
          <a:p>
            <a:pPr>
              <a:defRPr sz="1000"/>
            </a:pPr>
            <a:endParaRPr lang="en-US"/>
          </a:p>
        </c:txPr>
        <c:crossAx val="106690816"/>
        <c:crosses val="autoZero"/>
        <c:auto val="1"/>
        <c:lblAlgn val="ctr"/>
        <c:lblOffset val="100"/>
        <c:noMultiLvlLbl val="0"/>
      </c:catAx>
      <c:valAx>
        <c:axId val="10669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68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7C919-41A5-4139-AB5A-A8E7D1AC3F36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147D-F47F-4554-9BCA-D2F4303A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D0A94B-13DA-4FA0-A40B-5C07552C1C35}" type="datetime1">
              <a:rPr lang="en-US" smtClean="0"/>
              <a:t>8/2/2013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A05C0-9D46-429D-AF37-EC604C198E74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5A1A5-1901-4B28-941E-95C10E34C8A1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3B1890-1528-4B0D-ACAE-1B9AD4E58076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D6C711-1201-4E26-BDB3-C589CA849730}" type="datetime1">
              <a:rPr lang="en-US" smtClean="0"/>
              <a:t>8/2/2013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2CF0D-1B3D-4774-A10A-332E4218C4F1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3ECCC-1B55-4FD9-95A4-AF25284E35BE}" type="datetime1">
              <a:rPr lang="en-US" smtClean="0"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CD3C-064D-4DED-B80C-4A54DD309AEE}" type="datetime1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F81F4-D312-496E-96D5-F8058EF6F186}" type="datetime1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1357FB-A09D-4D23-A9F6-22923BEBD241}" type="datetime1">
              <a:rPr lang="en-US" smtClean="0"/>
              <a:t>8/2/2013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6AD44F3-738A-4C2C-9909-8EB666A76127}" type="datetime1">
              <a:rPr lang="en-US" smtClean="0"/>
              <a:t>8/2/2013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2062C5A-BD36-4E18-AE5F-2B03288BA423}" type="datetime1">
              <a:rPr lang="en-US" smtClean="0"/>
              <a:t>8/2/2013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F288B9-857B-4E86-8388-76F041320D3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 Metrics and Performance Measures—Survey 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Audit Policies and</a:t>
            </a:r>
          </a:p>
          <a:p>
            <a:r>
              <a:rPr lang="en-US" dirty="0" smtClean="0"/>
              <a:t>Practices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 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Tracks monetary benefits with specific goals</a:t>
            </a:r>
          </a:p>
          <a:p>
            <a:pPr lvl="2"/>
            <a:r>
              <a:rPr lang="en-US" sz="2500" dirty="0" smtClean="0"/>
              <a:t>Report at least $30M in potential monetary benefits each fiscal year</a:t>
            </a:r>
          </a:p>
          <a:p>
            <a:pPr lvl="2"/>
            <a:r>
              <a:rPr lang="en-US" sz="2500" dirty="0" smtClean="0"/>
              <a:t>Meet </a:t>
            </a:r>
            <a:r>
              <a:rPr lang="en-US" sz="2500" dirty="0"/>
              <a:t>a return on investment goal of at least $10: $1, $8: $</a:t>
            </a:r>
            <a:r>
              <a:rPr lang="en-US" sz="2500" dirty="0" smtClean="0"/>
              <a:t>1</a:t>
            </a:r>
            <a:endParaRPr lang="en-US" sz="2500" dirty="0"/>
          </a:p>
          <a:p>
            <a:pPr lvl="2"/>
            <a:r>
              <a:rPr lang="en-US" sz="2500" dirty="0"/>
              <a:t>Ensure 10% of published reports identify potential monetary </a:t>
            </a:r>
            <a:r>
              <a:rPr lang="en-US" sz="2500" dirty="0" smtClean="0"/>
              <a:t>benefits</a:t>
            </a:r>
            <a:endParaRPr lang="en-US" sz="2500" dirty="0"/>
          </a:p>
          <a:p>
            <a:pPr lvl="2"/>
            <a:r>
              <a:rPr lang="en-US" sz="2500" dirty="0"/>
              <a:t>Ensure 60% of performance audits include recommendations leading to demonstrable cost savings and/or funds put to better </a:t>
            </a:r>
            <a:r>
              <a:rPr lang="en-US" sz="2500" dirty="0" smtClean="0"/>
              <a:t>use</a:t>
            </a:r>
          </a:p>
          <a:p>
            <a:pPr lvl="2"/>
            <a:endParaRPr lang="en-US" sz="2500" dirty="0"/>
          </a:p>
          <a:p>
            <a:pPr lvl="1"/>
            <a:r>
              <a:rPr lang="en-US" dirty="0"/>
              <a:t>Monitors </a:t>
            </a:r>
            <a:r>
              <a:rPr lang="en-US" dirty="0" smtClean="0"/>
              <a:t>benefits </a:t>
            </a:r>
            <a:r>
              <a:rPr lang="en-US" dirty="0"/>
              <a:t>via </a:t>
            </a:r>
            <a:r>
              <a:rPr lang="en-US" dirty="0" smtClean="0"/>
              <a:t>management </a:t>
            </a:r>
            <a:r>
              <a:rPr lang="en-US" dirty="0"/>
              <a:t>information </a:t>
            </a:r>
            <a:r>
              <a:rPr lang="en-US" dirty="0" smtClean="0"/>
              <a:t>system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Performance metric </a:t>
            </a:r>
            <a:r>
              <a:rPr lang="en-US" dirty="0"/>
              <a:t>based on the dollar savings identified during the year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Reviews actual realized benefits during follow-up </a:t>
            </a:r>
            <a:r>
              <a:rPr lang="en-US" dirty="0" smtClean="0"/>
              <a:t>engagements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Reports financial benefits only as a workload measure; </a:t>
            </a:r>
            <a:r>
              <a:rPr lang="en-US" dirty="0" smtClean="0"/>
              <a:t> no goal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55423"/>
              </p:ext>
            </p:extLst>
          </p:nvPr>
        </p:nvGraphicFramePr>
        <p:xfrm>
          <a:off x="533400" y="1524000"/>
          <a:ext cx="80772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Adopted – Reductions, Recoveries,</a:t>
                      </a:r>
                      <a:r>
                        <a:rPr lang="en-US" baseline="0" dirty="0" smtClean="0"/>
                        <a:t> Reallocations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Significant Identifiable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Monitors </a:t>
            </a:r>
            <a:r>
              <a:rPr lang="en-US" dirty="0"/>
              <a:t>recommendation implementation and follows up </a:t>
            </a:r>
            <a:r>
              <a:rPr lang="en-US" dirty="0" smtClean="0"/>
              <a:t>when </a:t>
            </a:r>
            <a:r>
              <a:rPr lang="en-US" dirty="0"/>
              <a:t>implementation </a:t>
            </a:r>
            <a:r>
              <a:rPr lang="en-US" dirty="0" smtClean="0"/>
              <a:t>has not </a:t>
            </a:r>
            <a:r>
              <a:rPr lang="en-US" dirty="0"/>
              <a:t>occurred by target date of </a:t>
            </a:r>
            <a:r>
              <a:rPr lang="en-US" dirty="0" smtClean="0"/>
              <a:t>completion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Discusses audit work in context of organization’s qualitative </a:t>
            </a:r>
            <a:r>
              <a:rPr lang="en-US" dirty="0" smtClean="0"/>
              <a:t>goals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Includes corporate goals such as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2"/>
            <a:r>
              <a:rPr lang="en-US" sz="2500" dirty="0"/>
              <a:t> 70% of past recommendations implemented within two years of the fiscal year in which the report was </a:t>
            </a:r>
            <a:r>
              <a:rPr lang="en-US" sz="2500" dirty="0" smtClean="0"/>
              <a:t>issued</a:t>
            </a:r>
          </a:p>
          <a:p>
            <a:pPr lvl="2"/>
            <a:endParaRPr lang="en-US" sz="2500" dirty="0"/>
          </a:p>
          <a:p>
            <a:pPr lvl="2"/>
            <a:r>
              <a:rPr lang="en-US" sz="2500" dirty="0"/>
              <a:t>60% of performance audits should include recommendations leading to demonstrable cost savings, program efficiencies, and/or funds put to better </a:t>
            </a:r>
            <a:r>
              <a:rPr lang="en-US" sz="2500" dirty="0" smtClean="0"/>
              <a:t>use</a:t>
            </a:r>
            <a:endParaRPr lang="en-US" sz="25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656896"/>
              </p:ext>
            </p:extLst>
          </p:nvPr>
        </p:nvGraphicFramePr>
        <p:xfrm>
          <a:off x="533400" y="1524000"/>
          <a:ext cx="80772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Adopted – Improved Processes, Procedures, or Controls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Decisions</a:t>
            </a:r>
            <a:br>
              <a:rPr lang="en-US" dirty="0" smtClean="0"/>
            </a:br>
            <a:r>
              <a:rPr lang="en-US" dirty="0" smtClean="0"/>
              <a:t>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500" dirty="0" smtClean="0"/>
              <a:t>Information obtained before </a:t>
            </a:r>
            <a:r>
              <a:rPr lang="en-US" sz="2500" dirty="0"/>
              <a:t>the report is </a:t>
            </a:r>
            <a:r>
              <a:rPr lang="en-US" sz="2500" dirty="0" smtClean="0"/>
              <a:t>issued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Information tracked via </a:t>
            </a:r>
            <a:r>
              <a:rPr lang="en-US" sz="2500" dirty="0"/>
              <a:t>internal management system.  </a:t>
            </a:r>
            <a:endParaRPr lang="en-US" sz="2500" dirty="0" smtClean="0"/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All </a:t>
            </a:r>
            <a:r>
              <a:rPr lang="en-US" sz="2500" dirty="0"/>
              <a:t>open audit recommendations </a:t>
            </a:r>
            <a:r>
              <a:rPr lang="en-US" sz="2500" dirty="0" smtClean="0"/>
              <a:t>are discussed monthly with </a:t>
            </a:r>
            <a:r>
              <a:rPr lang="en-US" sz="2500" dirty="0"/>
              <a:t>audit resolution </a:t>
            </a:r>
            <a:r>
              <a:rPr lang="en-US" sz="2500" dirty="0" smtClean="0"/>
              <a:t>officials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Metrics established for </a:t>
            </a:r>
            <a:r>
              <a:rPr lang="en-US" sz="2500" dirty="0"/>
              <a:t>receipt of comments and actions </a:t>
            </a:r>
            <a:r>
              <a:rPr lang="en-US" sz="2500" dirty="0" smtClean="0"/>
              <a:t>taken</a:t>
            </a:r>
            <a:endParaRPr lang="en-US" sz="2500" dirty="0"/>
          </a:p>
          <a:p>
            <a:pPr lvl="2"/>
            <a:r>
              <a:rPr lang="en-US" sz="2500" dirty="0"/>
              <a:t>Request comments and recommendation responses within 30 days of the draft report issuance.  </a:t>
            </a:r>
          </a:p>
          <a:p>
            <a:pPr lvl="2"/>
            <a:r>
              <a:rPr lang="en-US" sz="2500" dirty="0"/>
              <a:t>Achieve a 5-year average implementation rate of 85% for accepted recommendations.</a:t>
            </a:r>
          </a:p>
          <a:p>
            <a:pPr lvl="2"/>
            <a:r>
              <a:rPr lang="en-US" sz="2500" dirty="0"/>
              <a:t>Obtain final management decisions and/or target implementation dates within 90 days of report issuance.</a:t>
            </a:r>
          </a:p>
          <a:p>
            <a:pPr lvl="2"/>
            <a:r>
              <a:rPr lang="en-US" sz="2500" dirty="0"/>
              <a:t>Write recommendations so organization can complete them within 6-9 months.</a:t>
            </a:r>
          </a:p>
          <a:p>
            <a:pPr lvl="2"/>
            <a:r>
              <a:rPr lang="en-US" sz="2500" dirty="0"/>
              <a:t>Receive action plans within 60 day of final report issuance</a:t>
            </a:r>
            <a:r>
              <a:rPr lang="en-US" sz="2500" dirty="0" smtClean="0"/>
              <a:t>.</a:t>
            </a:r>
          </a:p>
          <a:p>
            <a:pPr lvl="2"/>
            <a:endParaRPr lang="en-US" sz="2500" dirty="0"/>
          </a:p>
          <a:p>
            <a:pPr lvl="1"/>
            <a:r>
              <a:rPr lang="en-US" sz="2500" dirty="0" smtClean="0"/>
              <a:t>Report </a:t>
            </a:r>
            <a:r>
              <a:rPr lang="en-US" sz="2500" dirty="0"/>
              <a:t>twice a year on all unimplemented recommendations past 6 months of original target date to </a:t>
            </a:r>
            <a:r>
              <a:rPr lang="en-US" sz="2500" dirty="0" smtClean="0"/>
              <a:t>agency senior leadership.</a:t>
            </a:r>
            <a:endParaRPr lang="en-US" sz="2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46714"/>
              </p:ext>
            </p:extLst>
          </p:nvPr>
        </p:nvGraphicFramePr>
        <p:xfrm>
          <a:off x="457200" y="1676400"/>
          <a:ext cx="82296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 Adopted – Report Issued Within a Specified Number of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Established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endParaRPr lang="en-US" sz="3800" dirty="0" smtClean="0"/>
          </a:p>
          <a:p>
            <a:pPr lvl="0"/>
            <a:r>
              <a:rPr lang="en-US" sz="3800" dirty="0" smtClean="0"/>
              <a:t>Weekly </a:t>
            </a:r>
            <a:r>
              <a:rPr lang="en-US" sz="3800" dirty="0"/>
              <a:t>exception report </a:t>
            </a:r>
            <a:r>
              <a:rPr lang="en-US" sz="3800" dirty="0" smtClean="0"/>
              <a:t>for projects </a:t>
            </a:r>
            <a:r>
              <a:rPr lang="en-US" sz="3800" dirty="0"/>
              <a:t>that </a:t>
            </a:r>
            <a:r>
              <a:rPr lang="en-US" sz="3800" dirty="0" smtClean="0"/>
              <a:t>have not </a:t>
            </a:r>
            <a:r>
              <a:rPr lang="en-US" sz="3800" dirty="0"/>
              <a:t>met </a:t>
            </a:r>
            <a:r>
              <a:rPr lang="en-US" sz="3800" dirty="0" smtClean="0"/>
              <a:t>milestones</a:t>
            </a:r>
            <a:endParaRPr lang="en-US" sz="3800" dirty="0"/>
          </a:p>
          <a:p>
            <a:pPr lvl="0"/>
            <a:endParaRPr lang="en-US" sz="3800" dirty="0"/>
          </a:p>
          <a:p>
            <a:pPr lvl="0"/>
            <a:r>
              <a:rPr lang="en-US" sz="3800" dirty="0" smtClean="0"/>
              <a:t>Communicate </a:t>
            </a:r>
            <a:r>
              <a:rPr lang="en-US" sz="3800" dirty="0"/>
              <a:t>status of high impact audits during monthly senior management </a:t>
            </a:r>
            <a:r>
              <a:rPr lang="en-US" sz="3800" dirty="0" smtClean="0"/>
              <a:t>meeting</a:t>
            </a:r>
            <a:endParaRPr lang="en-US" sz="3800" dirty="0"/>
          </a:p>
          <a:p>
            <a:pPr lvl="0"/>
            <a:endParaRPr lang="en-US" sz="3800" dirty="0"/>
          </a:p>
          <a:p>
            <a:pPr lvl="0"/>
            <a:r>
              <a:rPr lang="en-US" sz="3800" dirty="0"/>
              <a:t>Establishes an estimated amount of audits to complete in the fiscal </a:t>
            </a:r>
            <a:r>
              <a:rPr lang="en-US" sz="3800" dirty="0" smtClean="0"/>
              <a:t>year</a:t>
            </a:r>
          </a:p>
          <a:p>
            <a:pPr lvl="0"/>
            <a:endParaRPr lang="en-US" sz="3800" dirty="0"/>
          </a:p>
          <a:p>
            <a:pPr lvl="0"/>
            <a:r>
              <a:rPr lang="en-US" sz="3800" dirty="0"/>
              <a:t>Incorporates an organization milestone goal for </a:t>
            </a:r>
            <a:r>
              <a:rPr lang="en-US" sz="3800" dirty="0" smtClean="0"/>
              <a:t>deliverables</a:t>
            </a:r>
            <a:endParaRPr lang="en-US" sz="3800" dirty="0"/>
          </a:p>
          <a:p>
            <a:pPr lvl="0"/>
            <a:endParaRPr lang="en-US" sz="3800" dirty="0"/>
          </a:p>
          <a:p>
            <a:pPr lvl="1"/>
            <a:r>
              <a:rPr lang="en-US" sz="3800" dirty="0"/>
              <a:t>Deliver 60% of audits with draft reports within 300 elapsed </a:t>
            </a:r>
            <a:r>
              <a:rPr lang="en-US" sz="3800" dirty="0" smtClean="0"/>
              <a:t>days</a:t>
            </a:r>
            <a:endParaRPr lang="en-US" sz="3800" dirty="0"/>
          </a:p>
          <a:p>
            <a:pPr lvl="1"/>
            <a:r>
              <a:rPr lang="en-US" sz="3800" dirty="0"/>
              <a:t>Issue reports within 270 days of audit </a:t>
            </a:r>
            <a:r>
              <a:rPr lang="en-US" sz="3800" dirty="0" smtClean="0"/>
              <a:t>start</a:t>
            </a:r>
            <a:endParaRPr lang="en-US" sz="3800" dirty="0"/>
          </a:p>
          <a:p>
            <a:pPr lvl="1"/>
            <a:r>
              <a:rPr lang="en-US" sz="3800" dirty="0"/>
              <a:t>Complete 80% of projects with a year</a:t>
            </a:r>
            <a:r>
              <a:rPr lang="en-US" sz="3800" dirty="0" smtClean="0"/>
              <a:t>.</a:t>
            </a:r>
            <a:endParaRPr lang="en-US" sz="3800" dirty="0"/>
          </a:p>
          <a:p>
            <a:pPr lvl="1"/>
            <a:r>
              <a:rPr lang="en-US" sz="3800" dirty="0"/>
              <a:t>Finalize 90% of assignments within 30 days of established final report milestones</a:t>
            </a:r>
          </a:p>
          <a:p>
            <a:pPr lvl="1"/>
            <a:r>
              <a:rPr lang="en-US" sz="3800" dirty="0"/>
              <a:t>Finish audits within one year from entrance </a:t>
            </a:r>
            <a:r>
              <a:rPr lang="en-US" sz="3800" dirty="0" smtClean="0"/>
              <a:t>conference</a:t>
            </a:r>
            <a:endParaRPr lang="en-US" sz="3800" dirty="0"/>
          </a:p>
          <a:p>
            <a:pPr lvl="1"/>
            <a:r>
              <a:rPr lang="en-US" sz="3800" dirty="0"/>
              <a:t>Conclude audits based on audit scope: Standard audit is 11 months from entrance conference to final report; limited scope is 2.5 to 10 months from entrance to final </a:t>
            </a:r>
            <a:r>
              <a:rPr lang="en-US" sz="3800" dirty="0" smtClean="0"/>
              <a:t>report</a:t>
            </a:r>
            <a:endParaRPr lang="en-US" sz="3800" dirty="0"/>
          </a:p>
          <a:p>
            <a:endParaRPr lang="en-US" sz="3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286000"/>
              </p:ext>
            </p:extLst>
          </p:nvPr>
        </p:nvGraphicFramePr>
        <p:xfrm>
          <a:off x="533400" y="1752600"/>
          <a:ext cx="8077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 Office Performance Balanced Scorecard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Try to do a balanced approach for financial, process efficiency, and program impact, but no formal scorecard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09491"/>
              </p:ext>
            </p:extLst>
          </p:nvPr>
        </p:nvGraphicFramePr>
        <p:xfrm>
          <a:off x="685800" y="1752600"/>
          <a:ext cx="7848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Targets for Quality </a:t>
            </a:r>
            <a:br>
              <a:rPr lang="en-US" dirty="0" smtClean="0"/>
            </a:br>
            <a:r>
              <a:rPr lang="en-US" dirty="0" smtClean="0"/>
              <a:t>and 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Total </a:t>
            </a:r>
            <a:r>
              <a:rPr lang="en-US" sz="2000" dirty="0"/>
              <a:t>cycle time </a:t>
            </a:r>
          </a:p>
          <a:p>
            <a:pPr lvl="1"/>
            <a:r>
              <a:rPr lang="en-US" sz="1350" dirty="0"/>
              <a:t>From initiation to report issuance --  8 months for non complex audits to 13 months for complex audits.</a:t>
            </a:r>
          </a:p>
          <a:p>
            <a:pPr lvl="1"/>
            <a:r>
              <a:rPr lang="en-US" sz="1350" dirty="0"/>
              <a:t>Total elapsed days for each project </a:t>
            </a:r>
          </a:p>
          <a:p>
            <a:pPr lvl="1"/>
            <a:r>
              <a:rPr lang="en-US" sz="1350" dirty="0"/>
              <a:t>Contract/Grant audits:5 days on-site &amp; 5 days for survey and report completion</a:t>
            </a:r>
            <a:r>
              <a:rPr lang="en-US" sz="1350" dirty="0" smtClean="0"/>
              <a:t>.</a:t>
            </a:r>
          </a:p>
          <a:p>
            <a:pPr lvl="1"/>
            <a:endParaRPr lang="en-US" sz="1350" dirty="0"/>
          </a:p>
          <a:p>
            <a:r>
              <a:rPr lang="en-US" sz="2000" dirty="0"/>
              <a:t>Recommendations concurred with by </a:t>
            </a:r>
            <a:r>
              <a:rPr lang="en-US" sz="2000" dirty="0" smtClean="0"/>
              <a:t>Agency</a:t>
            </a:r>
            <a:endParaRPr lang="en-US" sz="2000" dirty="0"/>
          </a:p>
          <a:p>
            <a:pPr lvl="1"/>
            <a:r>
              <a:rPr lang="en-US" sz="1350" dirty="0"/>
              <a:t>80% are </a:t>
            </a:r>
            <a:r>
              <a:rPr lang="en-US" sz="1350" dirty="0" smtClean="0"/>
              <a:t>accepted</a:t>
            </a:r>
          </a:p>
          <a:p>
            <a:pPr lvl="1"/>
            <a:endParaRPr lang="en-US" sz="1350" dirty="0"/>
          </a:p>
          <a:p>
            <a:r>
              <a:rPr lang="en-US" sz="2000" dirty="0"/>
              <a:t>Percent of open Recommendations </a:t>
            </a:r>
            <a:r>
              <a:rPr lang="en-US" sz="2000" dirty="0" smtClean="0"/>
              <a:t>implemented</a:t>
            </a:r>
            <a:endParaRPr lang="en-US" sz="2000" dirty="0"/>
          </a:p>
          <a:p>
            <a:pPr lvl="1"/>
            <a:r>
              <a:rPr lang="en-US" sz="1400" dirty="0"/>
              <a:t>95% of past recommendations are implemented</a:t>
            </a:r>
            <a:r>
              <a:rPr lang="en-US" sz="1400" dirty="0" smtClean="0"/>
              <a:t>.</a:t>
            </a:r>
          </a:p>
          <a:p>
            <a:pPr lvl="1"/>
            <a:endParaRPr lang="en-US" sz="1400" dirty="0"/>
          </a:p>
          <a:p>
            <a:r>
              <a:rPr lang="en-US" sz="2000" dirty="0"/>
              <a:t>Number of Audit reports produced; percentage of reports containing one or more recommendations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Financial Benefits &amp; Non financial </a:t>
            </a:r>
            <a:r>
              <a:rPr lang="en-US" sz="2000" dirty="0" smtClean="0"/>
              <a:t>benefits </a:t>
            </a:r>
          </a:p>
          <a:p>
            <a:pPr lvl="1"/>
            <a:r>
              <a:rPr lang="en-US" sz="1400" dirty="0" smtClean="0"/>
              <a:t>Return on Investment</a:t>
            </a:r>
          </a:p>
          <a:p>
            <a:pPr lvl="1"/>
            <a:r>
              <a:rPr lang="en-US" sz="1400" dirty="0" smtClean="0"/>
              <a:t>Percentage of audit completed with established timeframes (90%, 75%)</a:t>
            </a:r>
          </a:p>
          <a:p>
            <a:pPr lvl="1"/>
            <a:r>
              <a:rPr lang="en-US" sz="1400" dirty="0" smtClean="0"/>
              <a:t>Complete 90% of audits within 15% of established budget and within 30 days of report milestones; </a:t>
            </a:r>
          </a:p>
          <a:p>
            <a:pPr lvl="1"/>
            <a:r>
              <a:rPr lang="en-US" sz="1400" dirty="0" smtClean="0"/>
              <a:t>75</a:t>
            </a:r>
            <a:r>
              <a:rPr lang="en-US" sz="1400" dirty="0"/>
              <a:t>% of audits address high risk activities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58309"/>
              </p:ext>
            </p:extLst>
          </p:nvPr>
        </p:nvGraphicFramePr>
        <p:xfrm>
          <a:off x="685800" y="1600200"/>
          <a:ext cx="792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Measure Adopted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to Sustain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2200" dirty="0" smtClean="0">
              <a:ea typeface="Calibri"/>
              <a:cs typeface="Times New Roman"/>
            </a:endParaRPr>
          </a:p>
          <a:p>
            <a:endParaRPr lang="en-US" sz="2200" dirty="0">
              <a:ea typeface="Calibri"/>
              <a:cs typeface="Times New Roman"/>
            </a:endParaRPr>
          </a:p>
          <a:p>
            <a:r>
              <a:rPr lang="en-US" sz="2200" dirty="0" smtClean="0">
                <a:ea typeface="Calibri"/>
                <a:cs typeface="Times New Roman"/>
              </a:rPr>
              <a:t>No </a:t>
            </a:r>
            <a:r>
              <a:rPr lang="en-US" sz="2200" dirty="0">
                <a:ea typeface="Calibri"/>
                <a:cs typeface="Times New Roman"/>
              </a:rPr>
              <a:t>Furloughs this Fiscal </a:t>
            </a:r>
            <a:r>
              <a:rPr lang="en-US" sz="2200" dirty="0" smtClean="0">
                <a:ea typeface="Calibri"/>
                <a:cs typeface="Times New Roman"/>
              </a:rPr>
              <a:t>year</a:t>
            </a:r>
          </a:p>
          <a:p>
            <a:endParaRPr lang="en-US" sz="2200" dirty="0" smtClean="0">
              <a:ea typeface="Calibri"/>
              <a:cs typeface="Times New Roman"/>
            </a:endParaRPr>
          </a:p>
          <a:p>
            <a:r>
              <a:rPr lang="en-US" sz="2200" dirty="0" smtClean="0">
                <a:ea typeface="Calibri"/>
                <a:cs typeface="Times New Roman"/>
              </a:rPr>
              <a:t>Money </a:t>
            </a:r>
            <a:r>
              <a:rPr lang="en-US" sz="2200" dirty="0">
                <a:ea typeface="Calibri"/>
                <a:cs typeface="Times New Roman"/>
              </a:rPr>
              <a:t>is available for travel and training at a reduced rate.  </a:t>
            </a:r>
            <a:endParaRPr lang="en-US" sz="2200" dirty="0" smtClean="0">
              <a:ea typeface="Calibri"/>
              <a:cs typeface="Times New Roman"/>
            </a:endParaRPr>
          </a:p>
          <a:p>
            <a:endParaRPr lang="en-US" sz="2200" dirty="0" smtClean="0">
              <a:ea typeface="Calibri"/>
              <a:cs typeface="Times New Roman"/>
            </a:endParaRPr>
          </a:p>
          <a:p>
            <a:r>
              <a:rPr lang="en-US" sz="2200" dirty="0" smtClean="0">
                <a:ea typeface="Calibri"/>
                <a:cs typeface="Times New Roman"/>
              </a:rPr>
              <a:t>Work </a:t>
            </a:r>
            <a:r>
              <a:rPr lang="en-US" sz="2200" dirty="0">
                <a:ea typeface="Calibri"/>
                <a:cs typeface="Times New Roman"/>
              </a:rPr>
              <a:t>plan focused  on audits requiring less travel; on track to meet CPE requirements</a:t>
            </a:r>
            <a:r>
              <a:rPr lang="en-US" sz="2200" dirty="0" smtClean="0">
                <a:ea typeface="Calibri"/>
                <a:cs typeface="Times New Roman"/>
              </a:rPr>
              <a:t>.</a:t>
            </a:r>
          </a:p>
          <a:p>
            <a:endParaRPr lang="en-US" sz="2200" dirty="0">
              <a:ea typeface="Calibri"/>
              <a:cs typeface="Times New Roman"/>
            </a:endParaRPr>
          </a:p>
          <a:p>
            <a:r>
              <a:rPr lang="en-US" sz="2200" dirty="0">
                <a:ea typeface="Calibri"/>
                <a:cs typeface="Times New Roman"/>
              </a:rPr>
              <a:t>Additional funding from ARRA and Hurricane Sandy relief</a:t>
            </a:r>
            <a:r>
              <a:rPr lang="en-US" sz="2200" dirty="0" smtClean="0">
                <a:ea typeface="Calibri"/>
                <a:cs typeface="Times New Roman"/>
              </a:rPr>
              <a:t>.</a:t>
            </a:r>
            <a:endParaRPr lang="en-US" sz="2200" dirty="0">
              <a:ea typeface="Calibri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68790"/>
              </p:ext>
            </p:extLst>
          </p:nvPr>
        </p:nvGraphicFramePr>
        <p:xfrm>
          <a:off x="609600" y="1828800"/>
          <a:ext cx="7924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Client Satisfaction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317439"/>
              </p:ext>
            </p:extLst>
          </p:nvPr>
        </p:nvGraphicFramePr>
        <p:xfrm>
          <a:off x="457200" y="1646238"/>
          <a:ext cx="82296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 Adopted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Staff</a:t>
                      </a:r>
                      <a:r>
                        <a:rPr lang="en-US" sz="1500" b="1" baseline="0" dirty="0" smtClean="0"/>
                        <a:t> Professionalism </a:t>
                      </a:r>
                      <a:r>
                        <a:rPr lang="en-US" sz="1500" b="0" baseline="0" dirty="0" smtClean="0"/>
                        <a:t>– staff training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26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3</a:t>
                      </a:r>
                      <a:endParaRPr lang="en-US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Value of Service</a:t>
                      </a:r>
                      <a:r>
                        <a:rPr lang="en-US" sz="1500" b="1" baseline="0" dirty="0" smtClean="0"/>
                        <a:t> Provided </a:t>
                      </a:r>
                    </a:p>
                    <a:p>
                      <a:r>
                        <a:rPr lang="en-US" sz="1500" b="0" baseline="0" dirty="0" smtClean="0"/>
                        <a:t>– stakeholder survey/feedback; dollar value of recommendations; briefing with Agency leadership; </a:t>
                      </a:r>
                    </a:p>
                    <a:p>
                      <a:r>
                        <a:rPr lang="en-US" sz="1500" b="0" baseline="0" dirty="0" smtClean="0"/>
                        <a:t>briefing with Congressional staff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26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</a:t>
                      </a:r>
                      <a:endParaRPr lang="en-US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Other</a:t>
                      </a:r>
                    </a:p>
                    <a:p>
                      <a:r>
                        <a:rPr lang="en-US" sz="1500" b="0" dirty="0" smtClean="0"/>
                        <a:t>– acceptance</a:t>
                      </a:r>
                      <a:r>
                        <a:rPr lang="en-US" sz="1500" b="0" baseline="0" dirty="0" smtClean="0"/>
                        <a:t> of recommendations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3</a:t>
                      </a:r>
                      <a:endParaRPr lang="en-US" sz="1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Reporting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555102"/>
              </p:ext>
            </p:extLst>
          </p:nvPr>
        </p:nvGraphicFramePr>
        <p:xfrm>
          <a:off x="457200" y="16462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Adopted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Measures Contained in Semi-Annual Report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31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0</a:t>
                      </a:r>
                      <a:endParaRPr lang="en-US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Additional Measures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500" baseline="0" dirty="0" smtClean="0"/>
                        <a:t>- timeliness;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500" baseline="0" dirty="0" smtClean="0"/>
                        <a:t>number of reports issued;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500" dirty="0" smtClean="0"/>
                        <a:t>percentage</a:t>
                      </a:r>
                      <a:r>
                        <a:rPr lang="en-US" sz="1500" baseline="0" dirty="0" smtClean="0"/>
                        <a:t> of recommendations with management decision/final action;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500" baseline="0" dirty="0" smtClean="0"/>
                        <a:t>percentage of audits with high risk/management challenges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23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6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2</a:t>
                      </a:r>
                      <a:endParaRPr lang="en-US" sz="1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 Reporting</a:t>
            </a:r>
            <a:br>
              <a:rPr lang="en-US" dirty="0" smtClean="0"/>
            </a:br>
            <a:r>
              <a:rPr lang="en-US" dirty="0" smtClean="0"/>
              <a:t>Dollar Amount Reported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Issuance 24</a:t>
            </a:r>
          </a:p>
          <a:p>
            <a:endParaRPr lang="en-US" dirty="0"/>
          </a:p>
          <a:p>
            <a:r>
              <a:rPr lang="en-US" dirty="0" smtClean="0"/>
              <a:t>Amounts Agreed to 13</a:t>
            </a:r>
          </a:p>
          <a:p>
            <a:endParaRPr lang="en-US" dirty="0"/>
          </a:p>
          <a:p>
            <a:r>
              <a:rPr lang="en-US" dirty="0" smtClean="0"/>
              <a:t>Amounts Agency Agreed to Collect 1</a:t>
            </a:r>
          </a:p>
          <a:p>
            <a:endParaRPr lang="en-US" dirty="0"/>
          </a:p>
          <a:p>
            <a:r>
              <a:rPr lang="en-US" dirty="0" smtClean="0"/>
              <a:t>9 report at issuance and agreed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and compile internal and external metrics and performance measures used in the Federal audit community for evaluating audit quality and timeliness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Compile </a:t>
            </a:r>
            <a:r>
              <a:rPr lang="en-US" dirty="0"/>
              <a:t>factors and best practices used in annual audit planning.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One associated this with assessing the risk environment to develop risk categories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5785"/>
              </p:ext>
            </p:extLst>
          </p:nvPr>
        </p:nvGraphicFramePr>
        <p:xfrm>
          <a:off x="609600" y="1828800"/>
          <a:ext cx="8001000" cy="214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752600"/>
                <a:gridCol w="1905000"/>
                <a:gridCol w="1828800"/>
              </a:tblGrid>
              <a:tr h="528132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528132">
                <a:tc>
                  <a:txBody>
                    <a:bodyPr/>
                    <a:lstStyle/>
                    <a:p>
                      <a:r>
                        <a:rPr lang="en-US" dirty="0" smtClean="0"/>
                        <a:t>Linked</a:t>
                      </a:r>
                      <a:r>
                        <a:rPr lang="en-US" baseline="0" dirty="0" smtClean="0"/>
                        <a:t> to OIG strategic 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980816">
                <a:tc>
                  <a:txBody>
                    <a:bodyPr/>
                    <a:lstStyle/>
                    <a:p>
                      <a:r>
                        <a:rPr lang="en-US" dirty="0" smtClean="0"/>
                        <a:t>Linked through cascading</a:t>
                      </a:r>
                      <a:r>
                        <a:rPr lang="en-US" baseline="0" dirty="0" smtClean="0"/>
                        <a:t> objectives/strategies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Number of intended reviews</a:t>
            </a:r>
          </a:p>
          <a:p>
            <a:pPr lvl="1"/>
            <a:r>
              <a:rPr lang="en-US" dirty="0"/>
              <a:t>Timeliness</a:t>
            </a:r>
          </a:p>
          <a:p>
            <a:pPr lvl="1"/>
            <a:r>
              <a:rPr lang="en-US" dirty="0"/>
              <a:t>Ratio of requested to internally-generated audits</a:t>
            </a:r>
          </a:p>
          <a:p>
            <a:pPr lvl="1"/>
            <a:r>
              <a:rPr lang="en-US" dirty="0"/>
              <a:t>Coverage of Agency priorities/mission</a:t>
            </a:r>
          </a:p>
          <a:p>
            <a:pPr lvl="1"/>
            <a:r>
              <a:rPr lang="en-US" dirty="0"/>
              <a:t>Coverage of Management Challenges</a:t>
            </a:r>
          </a:p>
          <a:p>
            <a:pPr lvl="1"/>
            <a:r>
              <a:rPr lang="en-US" dirty="0"/>
              <a:t>Coverage of GAO High Risk Areas</a:t>
            </a:r>
          </a:p>
          <a:p>
            <a:pPr lvl="1"/>
            <a:r>
              <a:rPr lang="en-US" dirty="0"/>
              <a:t>Amount of Direct Staff time applied to critical and high impact projects</a:t>
            </a:r>
          </a:p>
          <a:p>
            <a:pPr lvl="1"/>
            <a:r>
              <a:rPr lang="en-US" dirty="0"/>
              <a:t>Number of reports issued aligned by Management Challenges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50795"/>
              </p:ext>
            </p:extLst>
          </p:nvPr>
        </p:nvGraphicFramePr>
        <p:xfrm>
          <a:off x="609600" y="1752600"/>
          <a:ext cx="8001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9070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Adopted – linked</a:t>
                      </a:r>
                      <a:r>
                        <a:rPr lang="en-US" baseline="0" dirty="0" smtClean="0"/>
                        <a:t> though other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25038"/>
              </p:ext>
            </p:extLst>
          </p:nvPr>
        </p:nvGraphicFramePr>
        <p:xfrm>
          <a:off x="609600" y="1905000"/>
          <a:ext cx="79248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828800"/>
                <a:gridCol w="19812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OIG goals linked to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Linked to Agency</a:t>
                      </a:r>
                      <a:r>
                        <a:rPr lang="en-US" baseline="0" dirty="0" smtClean="0"/>
                        <a:t> management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provides feedback on plan</a:t>
                      </a:r>
                    </a:p>
                    <a:p>
                      <a:r>
                        <a:rPr lang="en-US" dirty="0" smtClean="0"/>
                        <a:t>- input, not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Factors Considered</a:t>
            </a:r>
          </a:p>
          <a:p>
            <a:pPr lvl="1"/>
            <a:r>
              <a:rPr lang="en-US" dirty="0"/>
              <a:t>Congressional or Agency leadership requests,</a:t>
            </a:r>
          </a:p>
          <a:p>
            <a:pPr lvl="1"/>
            <a:r>
              <a:rPr lang="en-US" dirty="0"/>
              <a:t>New programs,</a:t>
            </a:r>
          </a:p>
          <a:p>
            <a:pPr lvl="1"/>
            <a:r>
              <a:rPr lang="en-US" dirty="0"/>
              <a:t>Audit history and risk with existing programs</a:t>
            </a:r>
          </a:p>
          <a:p>
            <a:pPr lvl="1"/>
            <a:r>
              <a:rPr lang="en-US" dirty="0"/>
              <a:t>Follow up on prior recommendations</a:t>
            </a:r>
          </a:p>
          <a:p>
            <a:pPr lvl="1"/>
            <a:r>
              <a:rPr lang="en-US" dirty="0"/>
              <a:t>Stakeholder input</a:t>
            </a:r>
          </a:p>
          <a:p>
            <a:pPr lvl="1"/>
            <a:r>
              <a:rPr lang="en-US" dirty="0"/>
              <a:t>Risk Assessment</a:t>
            </a:r>
          </a:p>
          <a:p>
            <a:pPr lvl="1"/>
            <a:r>
              <a:rPr lang="en-US" dirty="0"/>
              <a:t>Resource Availability</a:t>
            </a:r>
          </a:p>
          <a:p>
            <a:pPr lvl="1"/>
            <a:r>
              <a:rPr lang="en-US" dirty="0"/>
              <a:t>Balance of coverage across Agency programs</a:t>
            </a:r>
          </a:p>
          <a:p>
            <a:pPr lvl="1"/>
            <a:r>
              <a:rPr lang="en-US" dirty="0"/>
              <a:t>Timing to ensure most value to client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Other Factors (cont.)</a:t>
            </a:r>
            <a:endParaRPr lang="en-US" dirty="0"/>
          </a:p>
          <a:p>
            <a:pPr lvl="1"/>
            <a:r>
              <a:rPr lang="en-US" dirty="0"/>
              <a:t>Hotline complaints</a:t>
            </a:r>
          </a:p>
          <a:p>
            <a:pPr lvl="1"/>
            <a:r>
              <a:rPr lang="en-US" dirty="0"/>
              <a:t>Large grant recipients/dollar programs</a:t>
            </a:r>
          </a:p>
          <a:p>
            <a:pPr lvl="1"/>
            <a:r>
              <a:rPr lang="en-US" dirty="0"/>
              <a:t>OMB A-123 and FMFIA assessments</a:t>
            </a:r>
          </a:p>
          <a:p>
            <a:pPr lvl="1"/>
            <a:r>
              <a:rPr lang="en-US" dirty="0"/>
              <a:t>Government-wide initiatives</a:t>
            </a:r>
          </a:p>
          <a:p>
            <a:pPr lvl="1"/>
            <a:r>
              <a:rPr lang="en-US" dirty="0"/>
              <a:t>Statutory requirements</a:t>
            </a:r>
          </a:p>
          <a:p>
            <a:pPr lvl="1"/>
            <a:r>
              <a:rPr lang="en-US" dirty="0"/>
              <a:t>Media interests/emphasis</a:t>
            </a:r>
          </a:p>
          <a:p>
            <a:pPr lvl="1"/>
            <a:r>
              <a:rPr lang="en-US" dirty="0"/>
              <a:t>Special funding allocations (e.g., Recovery Act, Disaster Oversight, etc.)</a:t>
            </a:r>
          </a:p>
          <a:p>
            <a:pPr lvl="1"/>
            <a:r>
              <a:rPr lang="en-US" dirty="0"/>
              <a:t>Investigative referrals</a:t>
            </a:r>
          </a:p>
          <a:p>
            <a:pPr lvl="1"/>
            <a:r>
              <a:rPr lang="en-US" dirty="0"/>
              <a:t>Impact on the delivery of services and benefits to recipients</a:t>
            </a:r>
          </a:p>
          <a:p>
            <a:pPr lvl="1"/>
            <a:r>
              <a:rPr lang="en-US" dirty="0"/>
              <a:t>Public interest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Plan Drivers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547072"/>
              </p:ext>
            </p:extLst>
          </p:nvPr>
        </p:nvGraphicFramePr>
        <p:xfrm>
          <a:off x="533400" y="1828800"/>
          <a:ext cx="7924800" cy="4239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3109"/>
                <a:gridCol w="1304580"/>
                <a:gridCol w="817197"/>
                <a:gridCol w="688206"/>
                <a:gridCol w="791708"/>
              </a:tblGrid>
              <a:tr h="845389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Priority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83411">
                <a:tc>
                  <a:txBody>
                    <a:bodyPr/>
                    <a:lstStyle/>
                    <a:p>
                      <a:pPr marL="0" marR="0" lvl="0" indent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en-US" sz="18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Legislation, Executive Order, OMB Circular (i.e., mandatory work)?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814755">
                <a:tc>
                  <a:txBody>
                    <a:bodyPr/>
                    <a:lstStyle/>
                    <a:p>
                      <a:pPr marL="0" marR="0" lvl="0" indent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en-US" sz="18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requests from Department/Agency Leadership?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Congressional appropriators or overseers?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87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Self-initiated work?</a:t>
                      </a:r>
                      <a:b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Hoc (as needed) 22</a:t>
            </a:r>
          </a:p>
          <a:p>
            <a:endParaRPr lang="en-US" dirty="0" smtClean="0"/>
          </a:p>
          <a:p>
            <a:r>
              <a:rPr lang="en-US" dirty="0" smtClean="0"/>
              <a:t>Scheduled update 6</a:t>
            </a:r>
          </a:p>
          <a:p>
            <a:endParaRPr lang="en-US" dirty="0" smtClean="0"/>
          </a:p>
          <a:p>
            <a:r>
              <a:rPr lang="en-US" dirty="0" smtClean="0"/>
              <a:t>Not Typically Modified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Needham, SBA</a:t>
            </a:r>
          </a:p>
          <a:p>
            <a:r>
              <a:rPr lang="en-US" dirty="0" smtClean="0"/>
              <a:t>Stephen Dingbaum, NRC</a:t>
            </a:r>
          </a:p>
          <a:p>
            <a:r>
              <a:rPr lang="en-US" dirty="0" smtClean="0"/>
              <a:t>Terri Alvarado, Army Audit</a:t>
            </a:r>
          </a:p>
          <a:p>
            <a:r>
              <a:rPr lang="en-US" dirty="0" smtClean="0"/>
              <a:t>Ann Eilers, Commerce</a:t>
            </a:r>
          </a:p>
          <a:p>
            <a:r>
              <a:rPr lang="en-US" dirty="0" smtClean="0"/>
              <a:t>Jane Mintz, Commerce</a:t>
            </a:r>
          </a:p>
          <a:p>
            <a:r>
              <a:rPr lang="en-US" dirty="0" smtClean="0"/>
              <a:t>Julie Marlowe, SEC</a:t>
            </a:r>
          </a:p>
          <a:p>
            <a:r>
              <a:rPr lang="en-US" dirty="0" smtClean="0"/>
              <a:t>Gil Harden, USDA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54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endParaRPr lang="en-US" dirty="0"/>
          </a:p>
          <a:p>
            <a:r>
              <a:rPr lang="en-US" smtClean="0"/>
              <a:t>Thanks for </a:t>
            </a:r>
            <a:r>
              <a:rPr lang="en-US" dirty="0" smtClean="0"/>
              <a:t>providing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628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Collaboratively developed survey questions on</a:t>
            </a:r>
          </a:p>
          <a:p>
            <a:pPr lvl="1"/>
            <a:r>
              <a:rPr lang="en-US" dirty="0" smtClean="0"/>
              <a:t>Internal Reporting – 6 questions</a:t>
            </a:r>
          </a:p>
          <a:p>
            <a:pPr lvl="1"/>
            <a:r>
              <a:rPr lang="en-US" dirty="0" smtClean="0"/>
              <a:t>External Reporting – 2 questions</a:t>
            </a:r>
          </a:p>
          <a:p>
            <a:pPr lvl="1"/>
            <a:r>
              <a:rPr lang="en-US" dirty="0" smtClean="0"/>
              <a:t>Annual Planning – 10 questions</a:t>
            </a:r>
          </a:p>
          <a:p>
            <a:pPr lvl="1"/>
            <a:endParaRPr lang="en-US" dirty="0"/>
          </a:p>
          <a:p>
            <a:r>
              <a:rPr lang="en-US" sz="3000" dirty="0" smtClean="0"/>
              <a:t>Solicited input from FAEC community in May 2013</a:t>
            </a:r>
          </a:p>
          <a:p>
            <a:endParaRPr lang="en-US" dirty="0"/>
          </a:p>
          <a:p>
            <a:r>
              <a:rPr lang="en-US" sz="3000" dirty="0" smtClean="0"/>
              <a:t>Received responses from 34 Audit organizations.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Quality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Answers objectives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Provides timely </a:t>
            </a:r>
            <a:r>
              <a:rPr lang="en-US" dirty="0"/>
              <a:t>findings and </a:t>
            </a:r>
            <a:r>
              <a:rPr lang="en-US" dirty="0" smtClean="0"/>
              <a:t>actionable recommendations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Addresses critical and high-risk </a:t>
            </a:r>
            <a:r>
              <a:rPr lang="en-US" dirty="0" smtClean="0"/>
              <a:t>areas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Adheres to </a:t>
            </a:r>
            <a:r>
              <a:rPr lang="en-US" dirty="0" smtClean="0"/>
              <a:t>quality </a:t>
            </a:r>
            <a:r>
              <a:rPr lang="en-US" dirty="0"/>
              <a:t>assurance </a:t>
            </a:r>
            <a:r>
              <a:rPr lang="en-US" dirty="0" smtClean="0"/>
              <a:t>guidance (e.g., </a:t>
            </a:r>
            <a:r>
              <a:rPr lang="en-US" dirty="0" smtClean="0"/>
              <a:t>Yellow Book</a:t>
            </a:r>
            <a:r>
              <a:rPr lang="en-US" dirty="0" smtClean="0"/>
              <a:t>, internal and </a:t>
            </a:r>
            <a:r>
              <a:rPr lang="en-US" dirty="0" smtClean="0"/>
              <a:t>peer </a:t>
            </a:r>
            <a:r>
              <a:rPr lang="en-US" dirty="0" smtClean="0"/>
              <a:t>reviews)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Involves </a:t>
            </a:r>
            <a:r>
              <a:rPr lang="en-US" dirty="0"/>
              <a:t>client satisfaction surveys to obtain </a:t>
            </a:r>
            <a:r>
              <a:rPr lang="en-US" dirty="0" smtClean="0"/>
              <a:t>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Audit Quality and Timeliness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804203"/>
              </p:ext>
            </p:extLst>
          </p:nvPr>
        </p:nvGraphicFramePr>
        <p:xfrm>
          <a:off x="457200" y="14478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8 metrics and performance measures surveyed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Considerable feedback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 Cycle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sz="3800" dirty="0" smtClean="0"/>
              <a:t>Tracked and monitored</a:t>
            </a:r>
            <a:endParaRPr lang="en-US" sz="3800" dirty="0"/>
          </a:p>
          <a:p>
            <a:pPr lvl="1"/>
            <a:r>
              <a:rPr lang="en-US" sz="3800" dirty="0" smtClean="0"/>
              <a:t>Included in </a:t>
            </a:r>
            <a:r>
              <a:rPr lang="en-US" sz="3800" dirty="0"/>
              <a:t>employee performance standards</a:t>
            </a:r>
            <a:r>
              <a:rPr lang="en-US" sz="3800" dirty="0" smtClean="0"/>
              <a:t>.</a:t>
            </a:r>
            <a:endParaRPr lang="en-US" sz="3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74340"/>
              </p:ext>
            </p:extLst>
          </p:nvPr>
        </p:nvGraphicFramePr>
        <p:xfrm>
          <a:off x="1066800" y="2895600"/>
          <a:ext cx="6096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reports</a:t>
                      </a:r>
                      <a:r>
                        <a:rPr lang="en-US" baseline="0" dirty="0" smtClean="0"/>
                        <a:t> issued within 300 elapsed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 in average elapsed days to deliver final reports compared to prior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Projects completed within one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42980"/>
              </p:ext>
            </p:extLst>
          </p:nvPr>
        </p:nvGraphicFramePr>
        <p:xfrm>
          <a:off x="457200" y="1600200"/>
          <a:ext cx="8153400" cy="117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05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8118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Measure Adopted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Process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6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Internal </a:t>
            </a:r>
            <a:r>
              <a:rPr lang="en-US" dirty="0"/>
              <a:t>guide to evaluate </a:t>
            </a:r>
            <a:r>
              <a:rPr lang="en-US" dirty="0" smtClean="0"/>
              <a:t>audits </a:t>
            </a:r>
            <a:r>
              <a:rPr lang="en-US" dirty="0" smtClean="0"/>
              <a:t>in process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Performance metric and tracking of </a:t>
            </a:r>
          </a:p>
          <a:p>
            <a:pPr lvl="2"/>
            <a:r>
              <a:rPr lang="en-US" dirty="0" smtClean="0"/>
              <a:t>Timeliness of specific phases</a:t>
            </a:r>
            <a:endParaRPr lang="en-US" dirty="0"/>
          </a:p>
          <a:p>
            <a:pPr lvl="2"/>
            <a:r>
              <a:rPr lang="en-US" dirty="0" smtClean="0"/>
              <a:t>Staff workdays</a:t>
            </a:r>
          </a:p>
          <a:p>
            <a:pPr lvl="2"/>
            <a:r>
              <a:rPr lang="en-US" dirty="0" smtClean="0"/>
              <a:t>Direct time charges</a:t>
            </a:r>
          </a:p>
          <a:p>
            <a:pPr lvl="2"/>
            <a:r>
              <a:rPr lang="en-US" dirty="0" smtClean="0"/>
              <a:t>Return </a:t>
            </a:r>
            <a:r>
              <a:rPr lang="en-US" dirty="0"/>
              <a:t>on </a:t>
            </a:r>
            <a:r>
              <a:rPr lang="en-US" dirty="0" smtClean="0"/>
              <a:t>investment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17380"/>
              </p:ext>
            </p:extLst>
          </p:nvPr>
        </p:nvGraphicFramePr>
        <p:xfrm>
          <a:off x="609600" y="1828800"/>
          <a:ext cx="79248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Risk Activities/Programs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Agency </a:t>
            </a:r>
            <a:r>
              <a:rPr lang="en-US" dirty="0"/>
              <a:t>strategic </a:t>
            </a:r>
            <a:r>
              <a:rPr lang="en-US" dirty="0" smtClean="0"/>
              <a:t>goals/priorities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GAO </a:t>
            </a:r>
            <a:r>
              <a:rPr lang="en-US" dirty="0"/>
              <a:t>high-risk </a:t>
            </a:r>
            <a:r>
              <a:rPr lang="en-US" dirty="0" smtClean="0"/>
              <a:t>areas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IG </a:t>
            </a:r>
            <a:r>
              <a:rPr lang="en-US" dirty="0"/>
              <a:t>management </a:t>
            </a:r>
            <a:r>
              <a:rPr lang="en-US" dirty="0" smtClean="0"/>
              <a:t>challenges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Enterprise-level </a:t>
            </a:r>
            <a:r>
              <a:rPr lang="en-US" dirty="0"/>
              <a:t>risk </a:t>
            </a:r>
            <a:r>
              <a:rPr lang="en-US" dirty="0" smtClean="0"/>
              <a:t>assessment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Input </a:t>
            </a:r>
            <a:r>
              <a:rPr lang="en-US" dirty="0"/>
              <a:t>from senior organizational </a:t>
            </a:r>
            <a:r>
              <a:rPr lang="en-US" dirty="0" smtClean="0"/>
              <a:t>leaders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Annual </a:t>
            </a:r>
            <a:r>
              <a:rPr lang="en-US" dirty="0"/>
              <a:t>risk-based program assessments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Percentage </a:t>
            </a:r>
            <a:r>
              <a:rPr lang="en-US" dirty="0"/>
              <a:t>of planned performance audits address </a:t>
            </a:r>
            <a:r>
              <a:rPr lang="en-US" dirty="0" smtClean="0"/>
              <a:t>high </a:t>
            </a:r>
            <a:r>
              <a:rPr lang="en-US" dirty="0"/>
              <a:t>risk </a:t>
            </a:r>
            <a:r>
              <a:rPr lang="en-US" dirty="0" smtClean="0"/>
              <a:t>areas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16740"/>
              </p:ext>
            </p:extLst>
          </p:nvPr>
        </p:nvGraphicFramePr>
        <p:xfrm>
          <a:off x="609600" y="1752600"/>
          <a:ext cx="7924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Congressional and OMB Mandates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189173"/>
              </p:ext>
            </p:extLst>
          </p:nvPr>
        </p:nvGraphicFramePr>
        <p:xfrm>
          <a:off x="457200" y="1646238"/>
          <a:ext cx="8153400" cy="102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4310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6499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Measure </a:t>
                      </a:r>
                    </a:p>
                    <a:p>
                      <a:r>
                        <a:rPr lang="en-US" sz="1800" dirty="0" smtClean="0"/>
                        <a:t>Adopted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88B9-857B-4E86-8388-76F041320D32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52400" y="3429000"/>
            <a:ext cx="8228535" cy="22878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40080" lvl="1" indent="-228600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</a:pPr>
            <a:r>
              <a:rPr lang="en-US" sz="2600" dirty="0"/>
              <a:t>Establish metrics to ensure audits meet </a:t>
            </a:r>
            <a:r>
              <a:rPr lang="en-US" sz="2600" dirty="0" smtClean="0"/>
              <a:t>statutory</a:t>
            </a:r>
          </a:p>
          <a:p>
            <a:pPr marL="411480" lvl="1">
              <a:spcBef>
                <a:spcPts val="400"/>
              </a:spcBef>
              <a:buClr>
                <a:schemeClr val="accent2"/>
              </a:buClr>
              <a:buSzPct val="90000"/>
            </a:pPr>
            <a:r>
              <a:rPr lang="en-US" sz="2600" dirty="0"/>
              <a:t> </a:t>
            </a:r>
            <a:r>
              <a:rPr lang="en-US" sz="2600" dirty="0" smtClean="0"/>
              <a:t>  mandated </a:t>
            </a:r>
            <a:r>
              <a:rPr lang="en-US" sz="2600" dirty="0"/>
              <a:t>deadlines</a:t>
            </a:r>
          </a:p>
          <a:p>
            <a:pPr lvl="1"/>
            <a:endParaRPr lang="en-US" sz="2000" dirty="0"/>
          </a:p>
          <a:p>
            <a:pPr marL="640080" lvl="1" indent="-228600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</a:pPr>
            <a:r>
              <a:rPr lang="en-US" sz="2600" dirty="0"/>
              <a:t>Establish individual performance standards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414</TotalTime>
  <Words>1470</Words>
  <Application>Microsoft Office PowerPoint</Application>
  <PresentationFormat>On-screen Show (4:3)</PresentationFormat>
  <Paragraphs>507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Foundry</vt:lpstr>
      <vt:lpstr>Audit Metrics and Performance Measures—Survey Results </vt:lpstr>
      <vt:lpstr>Objective</vt:lpstr>
      <vt:lpstr>Approach</vt:lpstr>
      <vt:lpstr>Defining a Quality Audit</vt:lpstr>
      <vt:lpstr>Audit Quality and Timeliness</vt:lpstr>
      <vt:lpstr>Audit Cycle Time</vt:lpstr>
      <vt:lpstr>Audit Process Efficiency</vt:lpstr>
      <vt:lpstr>High Risk Activities/Programs</vt:lpstr>
      <vt:lpstr>Congressional and OMB Mandates</vt:lpstr>
      <vt:lpstr>Financial Benefits</vt:lpstr>
      <vt:lpstr>Significant Identifiable Benefits</vt:lpstr>
      <vt:lpstr>Management Decisions and Implementation</vt:lpstr>
      <vt:lpstr>Established Milestones</vt:lpstr>
      <vt:lpstr>Measure Office Performance Balanced Scorecard Approach</vt:lpstr>
      <vt:lpstr>Setting Targets for Quality  and Timeliness</vt:lpstr>
      <vt:lpstr>Ability to Sustain Funding</vt:lpstr>
      <vt:lpstr>Measuring Client Satisfaction</vt:lpstr>
      <vt:lpstr>External Reporting</vt:lpstr>
      <vt:lpstr>External Reporting Dollar Amount Reported</vt:lpstr>
      <vt:lpstr>Annual Planning</vt:lpstr>
      <vt:lpstr>Annual Planning</vt:lpstr>
      <vt:lpstr>Annual Planning</vt:lpstr>
      <vt:lpstr>Annual Planning</vt:lpstr>
      <vt:lpstr>Annual Planning</vt:lpstr>
      <vt:lpstr>Annual Plan Drivers</vt:lpstr>
      <vt:lpstr>Plan Modification</vt:lpstr>
      <vt:lpstr>Thanks to the Team</vt:lpstr>
      <vt:lpstr>Final Thoughts</vt:lpstr>
    </vt:vector>
  </TitlesOfParts>
  <Company>USDA OIG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 Harden</dc:creator>
  <cp:lastModifiedBy>Gil Harden</cp:lastModifiedBy>
  <cp:revision>72</cp:revision>
  <dcterms:created xsi:type="dcterms:W3CDTF">2013-07-29T20:08:49Z</dcterms:created>
  <dcterms:modified xsi:type="dcterms:W3CDTF">2013-08-02T21:24:30Z</dcterms:modified>
</cp:coreProperties>
</file>