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3">
  <p:sldMasterIdLst>
    <p:sldMasterId id="2147484006" r:id="rId2"/>
  </p:sldMasterIdLst>
  <p:notesMasterIdLst>
    <p:notesMasterId r:id="rId24"/>
  </p:notesMasterIdLst>
  <p:handoutMasterIdLst>
    <p:handoutMasterId r:id="rId25"/>
  </p:handoutMasterIdLst>
  <p:sldIdLst>
    <p:sldId id="256" r:id="rId3"/>
    <p:sldId id="284" r:id="rId4"/>
    <p:sldId id="299" r:id="rId5"/>
    <p:sldId id="297" r:id="rId6"/>
    <p:sldId id="296" r:id="rId7"/>
    <p:sldId id="305" r:id="rId8"/>
    <p:sldId id="301" r:id="rId9"/>
    <p:sldId id="300" r:id="rId10"/>
    <p:sldId id="306" r:id="rId11"/>
    <p:sldId id="287" r:id="rId12"/>
    <p:sldId id="307" r:id="rId13"/>
    <p:sldId id="274" r:id="rId14"/>
    <p:sldId id="261" r:id="rId15"/>
    <p:sldId id="302" r:id="rId16"/>
    <p:sldId id="290" r:id="rId17"/>
    <p:sldId id="293" r:id="rId18"/>
    <p:sldId id="294" r:id="rId19"/>
    <p:sldId id="273" r:id="rId20"/>
    <p:sldId id="280" r:id="rId21"/>
    <p:sldId id="283" r:id="rId22"/>
    <p:sldId id="278" r:id="rId23"/>
  </p:sldIdLst>
  <p:sldSz cx="9144000" cy="6858000" type="screen4x3"/>
  <p:notesSz cx="7010400" cy="92964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7353" autoAdjust="0"/>
    <p:restoredTop sz="89496" autoAdjust="0"/>
  </p:normalViewPr>
  <p:slideViewPr>
    <p:cSldViewPr>
      <p:cViewPr>
        <p:scale>
          <a:sx n="90" d="100"/>
          <a:sy n="90" d="100"/>
        </p:scale>
        <p:origin x="-1194" y="222"/>
      </p:cViewPr>
      <p:guideLst>
        <p:guide orient="horz" pos="2160"/>
        <p:guide pos="2880"/>
      </p:guideLst>
    </p:cSldViewPr>
  </p:slideViewPr>
  <p:outlineViewPr>
    <p:cViewPr>
      <p:scale>
        <a:sx n="33" d="100"/>
        <a:sy n="33" d="100"/>
      </p:scale>
      <p:origin x="0" y="3150"/>
    </p:cViewPr>
  </p:outlineViewPr>
  <p:notesTextViewPr>
    <p:cViewPr>
      <p:scale>
        <a:sx n="66" d="100"/>
        <a:sy n="66" d="100"/>
      </p:scale>
      <p:origin x="0" y="0"/>
    </p:cViewPr>
  </p:notesTextViewPr>
  <p:sorterViewPr>
    <p:cViewPr>
      <p:scale>
        <a:sx n="66" d="100"/>
        <a:sy n="66" d="100"/>
      </p:scale>
      <p:origin x="0" y="0"/>
    </p:cViewPr>
  </p:sorterViewPr>
  <p:notesViewPr>
    <p:cSldViewPr>
      <p:cViewPr varScale="1">
        <p:scale>
          <a:sx n="68" d="100"/>
          <a:sy n="68" d="100"/>
        </p:scale>
        <p:origin x="-328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PII</c:v>
          </c:tx>
          <c:invertIfNegative val="0"/>
          <c:cat>
            <c:numRef>
              <c:f>Sheet1!$A$2:$A$6</c:f>
              <c:numCache>
                <c:formatCode>General</c:formatCode>
                <c:ptCount val="5"/>
                <c:pt idx="0">
                  <c:v>2009</c:v>
                </c:pt>
                <c:pt idx="1">
                  <c:v>2010</c:v>
                </c:pt>
                <c:pt idx="2">
                  <c:v>2011</c:v>
                </c:pt>
                <c:pt idx="3">
                  <c:v>2012</c:v>
                </c:pt>
                <c:pt idx="4">
                  <c:v>2013</c:v>
                </c:pt>
              </c:numCache>
            </c:numRef>
          </c:cat>
          <c:val>
            <c:numRef>
              <c:f>Sheet1!$B$2:$B$6</c:f>
              <c:numCache>
                <c:formatCode>#,##0</c:formatCode>
                <c:ptCount val="5"/>
                <c:pt idx="0">
                  <c:v>10481</c:v>
                </c:pt>
                <c:pt idx="1">
                  <c:v>13028</c:v>
                </c:pt>
                <c:pt idx="2">
                  <c:v>15584</c:v>
                </c:pt>
                <c:pt idx="3">
                  <c:v>22156</c:v>
                </c:pt>
                <c:pt idx="4">
                  <c:v>25566</c:v>
                </c:pt>
              </c:numCache>
            </c:numRef>
          </c:val>
        </c:ser>
        <c:ser>
          <c:idx val="1"/>
          <c:order val="1"/>
          <c:tx>
            <c:v>Other</c:v>
          </c:tx>
          <c:invertIfNegative val="0"/>
          <c:cat>
            <c:numRef>
              <c:f>Sheet1!$A$2:$A$6</c:f>
              <c:numCache>
                <c:formatCode>General</c:formatCode>
                <c:ptCount val="5"/>
                <c:pt idx="0">
                  <c:v>2009</c:v>
                </c:pt>
                <c:pt idx="1">
                  <c:v>2010</c:v>
                </c:pt>
                <c:pt idx="2">
                  <c:v>2011</c:v>
                </c:pt>
                <c:pt idx="3">
                  <c:v>2012</c:v>
                </c:pt>
                <c:pt idx="4">
                  <c:v>2013</c:v>
                </c:pt>
              </c:numCache>
            </c:numRef>
          </c:cat>
          <c:val>
            <c:numRef>
              <c:f>Sheet1!$C$2:$C$6</c:f>
              <c:numCache>
                <c:formatCode>#,##0</c:formatCode>
                <c:ptCount val="5"/>
                <c:pt idx="0">
                  <c:v>19518</c:v>
                </c:pt>
                <c:pt idx="1">
                  <c:v>28748</c:v>
                </c:pt>
                <c:pt idx="2">
                  <c:v>27270</c:v>
                </c:pt>
                <c:pt idx="3">
                  <c:v>26406</c:v>
                </c:pt>
                <c:pt idx="4">
                  <c:v>35648</c:v>
                </c:pt>
              </c:numCache>
            </c:numRef>
          </c:val>
        </c:ser>
        <c:dLbls>
          <c:showLegendKey val="0"/>
          <c:showVal val="0"/>
          <c:showCatName val="0"/>
          <c:showSerName val="0"/>
          <c:showPercent val="0"/>
          <c:showBubbleSize val="0"/>
        </c:dLbls>
        <c:gapWidth val="150"/>
        <c:overlap val="100"/>
        <c:axId val="82492032"/>
        <c:axId val="82502016"/>
      </c:barChart>
      <c:catAx>
        <c:axId val="82492032"/>
        <c:scaling>
          <c:orientation val="minMax"/>
        </c:scaling>
        <c:delete val="0"/>
        <c:axPos val="b"/>
        <c:numFmt formatCode="General" sourceLinked="1"/>
        <c:majorTickMark val="out"/>
        <c:minorTickMark val="none"/>
        <c:tickLblPos val="nextTo"/>
        <c:crossAx val="82502016"/>
        <c:crosses val="autoZero"/>
        <c:auto val="1"/>
        <c:lblAlgn val="ctr"/>
        <c:lblOffset val="100"/>
        <c:noMultiLvlLbl val="0"/>
      </c:catAx>
      <c:valAx>
        <c:axId val="82502016"/>
        <c:scaling>
          <c:orientation val="minMax"/>
        </c:scaling>
        <c:delete val="0"/>
        <c:axPos val="l"/>
        <c:majorGridlines/>
        <c:numFmt formatCode="#,##0" sourceLinked="1"/>
        <c:majorTickMark val="out"/>
        <c:minorTickMark val="none"/>
        <c:tickLblPos val="nextTo"/>
        <c:crossAx val="82492032"/>
        <c:crosses val="autoZero"/>
        <c:crossBetween val="between"/>
      </c:valAx>
    </c:plotArea>
    <c:legend>
      <c:legendPos val="r"/>
      <c:layout/>
      <c:overlay val="0"/>
    </c:legend>
    <c:plotVisOnly val="1"/>
    <c:dispBlanksAs val="gap"/>
    <c:showDLblsOverMax val="0"/>
  </c:chart>
  <c:txPr>
    <a:bodyPr/>
    <a:lstStyle/>
    <a:p>
      <a:pPr>
        <a:defRPr sz="20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493A648D-8CFF-4E9F-B09B-7496D707B760}" type="datetimeFigureOut">
              <a:rPr lang="en-US" smtClean="0"/>
              <a:t>09/02/2014</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D9E245C0-3470-44A1-ADC2-1322BA886FC2}" type="slidenum">
              <a:rPr lang="en-US" smtClean="0"/>
              <a:t>‹#›</a:t>
            </a:fld>
            <a:endParaRPr lang="en-US" dirty="0"/>
          </a:p>
        </p:txBody>
      </p:sp>
    </p:spTree>
    <p:extLst>
      <p:ext uri="{BB962C8B-B14F-4D97-AF65-F5344CB8AC3E}">
        <p14:creationId xmlns:p14="http://schemas.microsoft.com/office/powerpoint/2010/main" val="3459732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rtlCol="0"/>
          <a:lstStyle>
            <a:lvl1pPr algn="r">
              <a:defRPr sz="1200"/>
            </a:lvl1pPr>
          </a:lstStyle>
          <a:p>
            <a:fld id="{888A7752-73DE-404C-BA6F-63DEF987950B}" type="datetimeFigureOut">
              <a:rPr lang="en-US" smtClean="0"/>
              <a:pPr/>
              <a:t>09/02/2014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rtlCol="0" anchor="b"/>
          <a:lstStyle>
            <a:lvl1pPr algn="r">
              <a:defRPr sz="1200"/>
            </a:lvl1pPr>
          </a:lstStyle>
          <a:p>
            <a:fld id="{AEC00428-765A-4708-ADE2-3AAB557AF17C}" type="slidenum">
              <a:rPr lang="en-US" smtClean="0"/>
              <a:pPr/>
              <a:t>‹#›</a:t>
            </a:fld>
            <a:endParaRPr lang="en-US" dirty="0"/>
          </a:p>
        </p:txBody>
      </p:sp>
    </p:spTree>
    <p:extLst>
      <p:ext uri="{BB962C8B-B14F-4D97-AF65-F5344CB8AC3E}">
        <p14:creationId xmlns:p14="http://schemas.microsoft.com/office/powerpoint/2010/main" val="4181242144"/>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20</a:t>
            </a:fld>
            <a:endParaRPr lang="en-US" dirty="0"/>
          </a:p>
        </p:txBody>
      </p:sp>
    </p:spTree>
    <p:extLst>
      <p:ext uri="{BB962C8B-B14F-4D97-AF65-F5344CB8AC3E}">
        <p14:creationId xmlns:p14="http://schemas.microsoft.com/office/powerpoint/2010/main" val="1179492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effectLst/>
            </a:endParaRPr>
          </a:p>
        </p:txBody>
      </p:sp>
      <p:sp>
        <p:nvSpPr>
          <p:cNvPr id="4" name="Slide Number Placeholder 3"/>
          <p:cNvSpPr>
            <a:spLocks noGrp="1"/>
          </p:cNvSpPr>
          <p:nvPr>
            <p:ph type="sldNum" sz="quarter" idx="10"/>
          </p:nvPr>
        </p:nvSpPr>
        <p:spPr/>
        <p:txBody>
          <a:bodyPr/>
          <a:lstStyle/>
          <a:p>
            <a:fld id="{AEC00428-765A-4708-ADE2-3AAB557AF17C}"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effectLst/>
            </a:endParaRPr>
          </a:p>
        </p:txBody>
      </p:sp>
      <p:sp>
        <p:nvSpPr>
          <p:cNvPr id="4" name="Slide Number Placeholder 3"/>
          <p:cNvSpPr>
            <a:spLocks noGrp="1"/>
          </p:cNvSpPr>
          <p:nvPr>
            <p:ph type="sldNum" sz="quarter" idx="10"/>
          </p:nvPr>
        </p:nvSpPr>
        <p:spPr/>
        <p:txBody>
          <a:bodyPr/>
          <a:lstStyle/>
          <a:p>
            <a:fld id="{AEC00428-765A-4708-ADE2-3AAB557AF17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effectLst/>
            </a:endParaRPr>
          </a:p>
        </p:txBody>
      </p:sp>
      <p:sp>
        <p:nvSpPr>
          <p:cNvPr id="4" name="Slide Number Placeholder 3"/>
          <p:cNvSpPr>
            <a:spLocks noGrp="1"/>
          </p:cNvSpPr>
          <p:nvPr>
            <p:ph type="sldNum" sz="quarter" idx="10"/>
          </p:nvPr>
        </p:nvSpPr>
        <p:spPr/>
        <p:txBody>
          <a:bodyPr/>
          <a:lstStyle/>
          <a:p>
            <a:fld id="{AEC00428-765A-4708-ADE2-3AAB557AF17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effectLst/>
            </a:endParaRPr>
          </a:p>
        </p:txBody>
      </p:sp>
      <p:sp>
        <p:nvSpPr>
          <p:cNvPr id="4" name="Slide Number Placeholder 3"/>
          <p:cNvSpPr>
            <a:spLocks noGrp="1"/>
          </p:cNvSpPr>
          <p:nvPr>
            <p:ph type="sldNum" sz="quarter" idx="10"/>
          </p:nvPr>
        </p:nvSpPr>
        <p:spPr/>
        <p:txBody>
          <a:bodyPr/>
          <a:lstStyle/>
          <a:p>
            <a:fld id="{AEC00428-765A-4708-ADE2-3AAB557AF17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effectLst/>
            </a:endParaRPr>
          </a:p>
        </p:txBody>
      </p:sp>
      <p:sp>
        <p:nvSpPr>
          <p:cNvPr id="4" name="Slide Number Placeholder 3"/>
          <p:cNvSpPr>
            <a:spLocks noGrp="1"/>
          </p:cNvSpPr>
          <p:nvPr>
            <p:ph type="sldNum" sz="quarter" idx="10"/>
          </p:nvPr>
        </p:nvSpPr>
        <p:spPr/>
        <p:txBody>
          <a:bodyPr/>
          <a:lstStyle/>
          <a:p>
            <a:fld id="{AEC00428-765A-4708-ADE2-3AAB557AF17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8</a:t>
            </a:fld>
            <a:endParaRPr lang="en-US" dirty="0"/>
          </a:p>
        </p:txBody>
      </p:sp>
    </p:spTree>
    <p:extLst>
      <p:ext uri="{BB962C8B-B14F-4D97-AF65-F5344CB8AC3E}">
        <p14:creationId xmlns:p14="http://schemas.microsoft.com/office/powerpoint/2010/main" val="2252648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BCD16C-6FD6-4DAA-9F44-E0F3E468E196}" type="datetime1">
              <a:rPr lang="en-US" smtClean="0"/>
              <a:t>09/02/2014</a:t>
            </a:fld>
            <a:endParaRPr lang="en-US" sz="1600"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5ADC2-7248-4799-8E52-477E151C3EE9}" type="slidenum">
              <a:rPr lang="en-US" smtClean="0"/>
              <a:pPr/>
              <a:t>‹#›</a:t>
            </a:fld>
            <a:endParaRPr lang="en-US" dirty="0"/>
          </a:p>
        </p:txBody>
      </p:sp>
    </p:spTree>
    <p:extLst>
      <p:ext uri="{BB962C8B-B14F-4D97-AF65-F5344CB8AC3E}">
        <p14:creationId xmlns:p14="http://schemas.microsoft.com/office/powerpoint/2010/main" val="1248067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7D72E-CE1F-4ADE-AE86-EAB514B601CB}" type="datetime1">
              <a:rPr lang="en-US" smtClean="0"/>
              <a:t>09/02/2014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255003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867623-8EC9-4A08-8C2E-9E02CD6FFC09}" type="datetime1">
              <a:rPr lang="en-US" smtClean="0"/>
              <a:t>09/02/2014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1575332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A84BC-2347-4284-BED8-85D2F685B897}" type="datetime1">
              <a:rPr lang="en-US" smtClean="0"/>
              <a:t>09/02/2014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308247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9884E4-6A3E-4F72-B5C8-51D10ED5C5C6}" type="datetime1">
              <a:rPr lang="en-US" smtClean="0"/>
              <a:t>09/02/2014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7C1B20-DEF4-46E3-B77F-0FB6B8193D90}" type="slidenum">
              <a:rPr lang="en-US" smtClean="0"/>
              <a:pPr/>
              <a:t>‹#›</a:t>
            </a:fld>
            <a:endParaRPr lang="en-US" dirty="0"/>
          </a:p>
        </p:txBody>
      </p:sp>
    </p:spTree>
    <p:extLst>
      <p:ext uri="{BB962C8B-B14F-4D97-AF65-F5344CB8AC3E}">
        <p14:creationId xmlns:p14="http://schemas.microsoft.com/office/powerpoint/2010/main" val="77631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5A68DB-A57E-41BA-8412-E03C7BBE4EEC}" type="datetime1">
              <a:rPr lang="en-US" smtClean="0"/>
              <a:t>09/02/2014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7C1B20-DEF4-46E3-B77F-0FB6B8193D90}" type="slidenum">
              <a:rPr lang="en-US" smtClean="0"/>
              <a:pPr/>
              <a:t>‹#›</a:t>
            </a:fld>
            <a:endParaRPr lang="en-US" dirty="0"/>
          </a:p>
        </p:txBody>
      </p:sp>
    </p:spTree>
    <p:extLst>
      <p:ext uri="{BB962C8B-B14F-4D97-AF65-F5344CB8AC3E}">
        <p14:creationId xmlns:p14="http://schemas.microsoft.com/office/powerpoint/2010/main" val="3148200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478C69-77A2-4706-8F4C-A593612202BF}" type="datetime1">
              <a:rPr lang="en-US" smtClean="0"/>
              <a:t>09/02/2014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7C1B20-DEF4-46E3-B77F-0FB6B8193D90}" type="slidenum">
              <a:rPr lang="en-US" smtClean="0"/>
              <a:pPr/>
              <a:t>‹#›</a:t>
            </a:fld>
            <a:endParaRPr lang="en-US" dirty="0"/>
          </a:p>
        </p:txBody>
      </p:sp>
    </p:spTree>
    <p:extLst>
      <p:ext uri="{BB962C8B-B14F-4D97-AF65-F5344CB8AC3E}">
        <p14:creationId xmlns:p14="http://schemas.microsoft.com/office/powerpoint/2010/main" val="29193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4CAD5E-53BA-4C63-A3F0-58568831B50B}" type="datetime1">
              <a:rPr lang="en-US" smtClean="0"/>
              <a:t>09/02/2014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664807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35319-65AC-4D30-BB4E-E420C5ABCF52}" type="datetime1">
              <a:rPr lang="en-US" smtClean="0"/>
              <a:t>09/02/2014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7C1B20-DEF4-46E3-B77F-0FB6B8193D90}" type="slidenum">
              <a:rPr lang="en-US" smtClean="0"/>
              <a:pPr/>
              <a:t>‹#›</a:t>
            </a:fld>
            <a:endParaRPr lang="en-US" dirty="0"/>
          </a:p>
        </p:txBody>
      </p:sp>
    </p:spTree>
    <p:extLst>
      <p:ext uri="{BB962C8B-B14F-4D97-AF65-F5344CB8AC3E}">
        <p14:creationId xmlns:p14="http://schemas.microsoft.com/office/powerpoint/2010/main" val="3207719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2105F-9FAE-4876-9220-6BBB4F6190F2}" type="datetime1">
              <a:rPr lang="en-US" smtClean="0"/>
              <a:t>09/02/2014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2883164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C908C3-EF46-4DEA-9C4E-71B8C46A29DB}" type="datetime1">
              <a:rPr lang="en-US" smtClean="0"/>
              <a:t>09/02/2014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83912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1DCFA-A887-4191-BB48-8D8897BE63CA}" type="datetime1">
              <a:rPr lang="en-US" smtClean="0"/>
              <a:t>09/02/2014</a:t>
            </a:fld>
            <a:endParaRPr lang="en-US" sz="1400" dirty="0">
              <a:solidFill>
                <a:schemeClr val="tx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endParaRPr lang="en-US" sz="1400" dirty="0">
              <a:solidFill>
                <a:schemeClr val="tx2"/>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3297793986"/>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12700" y="2971800"/>
            <a:ext cx="8686800" cy="2286000"/>
          </a:xfrm>
        </p:spPr>
        <p:txBody>
          <a:bodyPr>
            <a:normAutofit fontScale="90000"/>
          </a:bodyPr>
          <a:lstStyle/>
          <a:p>
            <a:r>
              <a:rPr lang="en-US" dirty="0" smtClean="0"/>
              <a:t/>
            </a:r>
            <a:br>
              <a:rPr lang="en-US" dirty="0" smtClean="0"/>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b="1" dirty="0" smtClean="0">
                <a:latin typeface="Times New Roman" pitchFamily="18" charset="0"/>
                <a:cs typeface="Times New Roman" pitchFamily="18" charset="0"/>
              </a:rPr>
              <a:t>An</a:t>
            </a:r>
            <a:r>
              <a:rPr lang="en-US" sz="2400" b="1" cap="none" dirty="0" smtClean="0">
                <a:solidFill>
                  <a:schemeClr val="tx1"/>
                </a:solidFill>
                <a:latin typeface="Times New Roman" pitchFamily="18" charset="0"/>
                <a:cs typeface="Times New Roman" pitchFamily="18" charset="0"/>
              </a:rPr>
              <a:t>dy Patchan</a:t>
            </a:r>
            <a:br>
              <a:rPr lang="en-US" sz="2400" b="1" cap="none" dirty="0" smtClean="0">
                <a:solidFill>
                  <a:schemeClr val="tx1"/>
                </a:solidFill>
                <a:latin typeface="Times New Roman" pitchFamily="18" charset="0"/>
                <a:cs typeface="Times New Roman" pitchFamily="18" charset="0"/>
              </a:rPr>
            </a:br>
            <a:r>
              <a:rPr lang="en-US" sz="2400" dirty="0" smtClean="0">
                <a:latin typeface="Times New Roman" pitchFamily="18" charset="0"/>
                <a:cs typeface="Times New Roman" pitchFamily="18" charset="0"/>
              </a:rPr>
              <a:t>Associate IG for Information Technology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Federal Reserve Board &amp; Consumer Financial Protection Bureau</a:t>
            </a:r>
            <a:r>
              <a:rPr lang="en-US" sz="2400" cap="none" dirty="0" smtClean="0">
                <a:solidFill>
                  <a:schemeClr val="tx1"/>
                </a:solidFill>
                <a:latin typeface="Times New Roman" pitchFamily="18" charset="0"/>
                <a:cs typeface="Times New Roman" pitchFamily="18" charset="0"/>
              </a:rPr>
              <a:t/>
            </a:r>
            <a:br>
              <a:rPr lang="en-US" sz="2400" cap="none" dirty="0" smtClean="0">
                <a:solidFill>
                  <a:schemeClr val="tx1"/>
                </a:solidFill>
                <a:latin typeface="Times New Roman" pitchFamily="18" charset="0"/>
                <a:cs typeface="Times New Roman" pitchFamily="18" charset="0"/>
              </a:rPr>
            </a:br>
            <a:r>
              <a:rPr lang="en-US" sz="2400" dirty="0" smtClean="0">
                <a:latin typeface="Times New Roman" pitchFamily="18" charset="0"/>
                <a:cs typeface="Times New Roman" pitchFamily="18" charset="0"/>
              </a:rPr>
              <a:t>Chair, FAEC IT Committee </a:t>
            </a:r>
            <a:br>
              <a:rPr lang="en-US" sz="2400" dirty="0" smtClean="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b="1" dirty="0" smtClean="0">
                <a:latin typeface="Times New Roman" pitchFamily="18" charset="0"/>
                <a:cs typeface="Times New Roman" pitchFamily="18" charset="0"/>
              </a:rPr>
              <a:t>Louis King</a:t>
            </a:r>
            <a:br>
              <a:rPr lang="en-US" sz="2400" b="1"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Assistant Inspector General for Financial and IT Audits</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Department of Transportation</a:t>
            </a:r>
            <a:r>
              <a:rPr lang="en-US" sz="2400" cap="none" dirty="0" smtClean="0">
                <a:solidFill>
                  <a:schemeClr val="tx1"/>
                </a:solidFill>
                <a:latin typeface="Times New Roman" pitchFamily="18" charset="0"/>
                <a:cs typeface="Times New Roman" pitchFamily="18" charset="0"/>
              </a:rPr>
              <a:t/>
            </a:r>
            <a:br>
              <a:rPr lang="en-US" sz="2400" cap="none" dirty="0" smtClean="0">
                <a:solidFill>
                  <a:schemeClr val="tx1"/>
                </a:solidFill>
                <a:latin typeface="Times New Roman" pitchFamily="18" charset="0"/>
                <a:cs typeface="Times New Roman" pitchFamily="18" charset="0"/>
              </a:rPr>
            </a:br>
            <a:r>
              <a:rPr lang="en-US" sz="2700" cap="none" dirty="0" smtClean="0">
                <a:solidFill>
                  <a:schemeClr val="tx1"/>
                </a:solidFill>
                <a:latin typeface="Times New Roman" pitchFamily="18" charset="0"/>
                <a:cs typeface="Times New Roman" pitchFamily="18" charset="0"/>
              </a:rPr>
              <a:t/>
            </a:r>
            <a:br>
              <a:rPr lang="en-US" sz="2700" cap="none" dirty="0" smtClean="0">
                <a:solidFill>
                  <a:schemeClr val="tx1"/>
                </a:solidFill>
                <a:latin typeface="Times New Roman" pitchFamily="18" charset="0"/>
                <a:cs typeface="Times New Roman" pitchFamily="18" charset="0"/>
              </a:rPr>
            </a:br>
            <a:r>
              <a:rPr lang="en-US" sz="2200" cap="none" dirty="0" smtClean="0">
                <a:solidFill>
                  <a:schemeClr val="tx1"/>
                </a:solidFill>
                <a:latin typeface="Times New Roman" pitchFamily="18" charset="0"/>
                <a:cs typeface="Times New Roman" pitchFamily="18" charset="0"/>
              </a:rPr>
              <a:t/>
            </a:r>
            <a:br>
              <a:rPr lang="en-US" sz="2200" cap="none" dirty="0" smtClean="0">
                <a:solidFill>
                  <a:schemeClr val="tx1"/>
                </a:solidFill>
                <a:latin typeface="Times New Roman" pitchFamily="18" charset="0"/>
                <a:cs typeface="Times New Roman" pitchFamily="18" charset="0"/>
              </a:rPr>
            </a:br>
            <a:endParaRPr lang="en-US" sz="2200" cap="none" dirty="0">
              <a:ln/>
              <a:solidFill>
                <a:schemeClr val="tx1"/>
              </a:solidFill>
              <a:latin typeface="Times New Roman" pitchFamily="18" charset="0"/>
              <a:cs typeface="Times New Roman" pitchFamily="18" charset="0"/>
            </a:endParaRPr>
          </a:p>
        </p:txBody>
      </p:sp>
      <p:sp>
        <p:nvSpPr>
          <p:cNvPr id="4" name="Rectangle 3"/>
          <p:cNvSpPr/>
          <p:nvPr/>
        </p:nvSpPr>
        <p:spPr>
          <a:xfrm>
            <a:off x="495300" y="381000"/>
            <a:ext cx="7620000" cy="1200329"/>
          </a:xfrm>
          <a:prstGeom prst="rect">
            <a:avLst/>
          </a:prstGeom>
        </p:spPr>
        <p:txBody>
          <a:bodyPr wrap="square">
            <a:spAutoFit/>
          </a:bodyPr>
          <a:lstStyle/>
          <a:p>
            <a:pPr algn="ctr"/>
            <a:r>
              <a:rPr lang="en-US" sz="3600" b="1" dirty="0" smtClean="0">
                <a:latin typeface="Times New Roman" pitchFamily="18" charset="0"/>
                <a:cs typeface="Times New Roman" pitchFamily="18" charset="0"/>
              </a:rPr>
              <a:t>Proposed Maturity Model for </a:t>
            </a:r>
          </a:p>
          <a:p>
            <a:pPr algn="ctr"/>
            <a:r>
              <a:rPr lang="en-US" sz="3600" b="1" dirty="0" smtClean="0">
                <a:latin typeface="Times New Roman" pitchFamily="18" charset="0"/>
                <a:cs typeface="Times New Roman" pitchFamily="18" charset="0"/>
              </a:rPr>
              <a:t>IG FISMA Reporting </a:t>
            </a:r>
          </a:p>
        </p:txBody>
      </p:sp>
      <p:sp>
        <p:nvSpPr>
          <p:cNvPr id="6" name="Rectangle 1"/>
          <p:cNvSpPr txBox="1">
            <a:spLocks/>
          </p:cNvSpPr>
          <p:nvPr/>
        </p:nvSpPr>
        <p:spPr>
          <a:xfrm>
            <a:off x="1219200" y="4343400"/>
            <a:ext cx="6858000" cy="13716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8000" b="0" i="0" u="none" strike="noStrike" kern="1200" cap="none" spc="0" normalizeH="0" baseline="0" noProof="0" dirty="0">
              <a:ln/>
              <a:effectLst/>
              <a:uLnTx/>
              <a:uFillTx/>
              <a:latin typeface="Times New Roman" pitchFamily="18" charset="0"/>
              <a:ea typeface="+mj-ea"/>
              <a:cs typeface="Times New Roman" pitchFamily="18" charset="0"/>
            </a:endParaRPr>
          </a:p>
        </p:txBody>
      </p:sp>
      <p:sp>
        <p:nvSpPr>
          <p:cNvPr id="8" name="Line 34"/>
          <p:cNvSpPr>
            <a:spLocks noChangeShapeType="1"/>
          </p:cNvSpPr>
          <p:nvPr/>
        </p:nvSpPr>
        <p:spPr bwMode="auto">
          <a:xfrm flipH="1">
            <a:off x="1791136" y="1981200"/>
            <a:ext cx="5447864"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9" name="Picture 82" descr="&#10;blue_band.png                                                  000C0F54krm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315075"/>
            <a:ext cx="9156700" cy="6191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900" y="6444959"/>
            <a:ext cx="1721315" cy="359356"/>
          </a:xfrm>
          <a:prstGeom prst="rect">
            <a:avLst/>
          </a:prstGeom>
          <a:solidFill>
            <a:srgbClr val="002060"/>
          </a:solidFill>
        </p:spPr>
      </p:pic>
      <p:sp>
        <p:nvSpPr>
          <p:cNvPr id="3" name="TextBox 2"/>
          <p:cNvSpPr txBox="1"/>
          <p:nvPr/>
        </p:nvSpPr>
        <p:spPr>
          <a:xfrm>
            <a:off x="2552700" y="6428342"/>
            <a:ext cx="3505200" cy="646331"/>
          </a:xfrm>
          <a:prstGeom prst="rect">
            <a:avLst/>
          </a:prstGeom>
          <a:noFill/>
        </p:spPr>
        <p:txBody>
          <a:bodyPr wrap="square" rtlCol="0">
            <a:spAutoFit/>
          </a:bodyPr>
          <a:lstStyle/>
          <a:p>
            <a:pPr algn="ctr"/>
            <a:r>
              <a:rPr lang="en-US" dirty="0" smtClean="0">
                <a:solidFill>
                  <a:schemeClr val="bg1"/>
                </a:solidFill>
                <a:latin typeface="Times New Roman" panose="02020603050405020304" pitchFamily="18" charset="0"/>
                <a:cs typeface="Times New Roman" panose="02020603050405020304" pitchFamily="18" charset="0"/>
              </a:rPr>
              <a:t>Federal Audit Executive Council Conference</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6210300" y="6447101"/>
            <a:ext cx="2400300" cy="369332"/>
          </a:xfrm>
          <a:prstGeom prst="rect">
            <a:avLst/>
          </a:prstGeom>
          <a:noFill/>
        </p:spPr>
        <p:txBody>
          <a:bodyPr wrap="square" rtlCol="0">
            <a:spAutoFit/>
          </a:bodyPr>
          <a:lstStyle/>
          <a:p>
            <a:pPr algn="ctr"/>
            <a:r>
              <a:rPr lang="en-US" dirty="0" smtClean="0">
                <a:solidFill>
                  <a:schemeClr val="bg1"/>
                </a:solidFill>
                <a:latin typeface="Times New Roman" panose="02020603050405020304" pitchFamily="18" charset="0"/>
                <a:cs typeface="Times New Roman" panose="02020603050405020304" pitchFamily="18" charset="0"/>
              </a:rPr>
              <a:t>September 3 -4, 2014</a:t>
            </a:r>
            <a:endParaRPr lang="en-US"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525"/>
    </mc:Choice>
    <mc:Fallback xmlns="">
      <p:transition spd="slow" advTm="152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18853" y="381000"/>
            <a:ext cx="8686800" cy="1143000"/>
          </a:xfrm>
        </p:spPr>
        <p:txBody>
          <a:bodyPr>
            <a:normAutofit fontScale="90000"/>
          </a:bodyPr>
          <a:lstStyle/>
          <a:p>
            <a:r>
              <a:rPr lang="en-US" sz="3600" b="1" dirty="0" smtClean="0">
                <a:ln/>
                <a:solidFill>
                  <a:schemeClr val="tx2"/>
                </a:solidFill>
                <a:latin typeface="Times New Roman" pitchFamily="18" charset="0"/>
                <a:cs typeface="Times New Roman" pitchFamily="18" charset="0"/>
              </a:rPr>
              <a:t>OIG Approach for Development of a Maturity Model for Information Security Continuous Monitoring (ISCM)</a:t>
            </a:r>
            <a:endParaRPr lang="en-US" sz="3600" b="1" dirty="0">
              <a:ln/>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fld id="{D4B5ADC2-7248-4799-8E52-477E151C3EE9}" type="slidenum">
              <a:rPr lang="en-US" sz="1400" b="1" smtClean="0">
                <a:solidFill>
                  <a:srgbClr val="FFFFFF"/>
                </a:solidFill>
              </a:rPr>
              <a:pPr/>
              <a:t>10</a:t>
            </a:fld>
            <a:endParaRPr lang="en-US" dirty="0"/>
          </a:p>
        </p:txBody>
      </p:sp>
      <p:sp>
        <p:nvSpPr>
          <p:cNvPr id="5" name="Rectangle 2"/>
          <p:cNvSpPr>
            <a:spLocks noGrp="1"/>
          </p:cNvSpPr>
          <p:nvPr>
            <p:ph idx="1"/>
          </p:nvPr>
        </p:nvSpPr>
        <p:spPr>
          <a:xfrm>
            <a:off x="190500" y="2057400"/>
            <a:ext cx="8504238" cy="5029200"/>
          </a:xfrm>
        </p:spPr>
        <p:txBody>
          <a:bodyPr>
            <a:normAutofit/>
          </a:bodyPr>
          <a:lstStyle/>
          <a:p>
            <a:pPr>
              <a:spcBef>
                <a:spcPts val="1200"/>
              </a:spcBef>
            </a:pPr>
            <a:r>
              <a:rPr lang="en-US" sz="2400" dirty="0" smtClean="0">
                <a:latin typeface="Times New Roman" pitchFamily="18" charset="0"/>
                <a:cs typeface="Times New Roman" pitchFamily="18" charset="0"/>
              </a:rPr>
              <a:t>ISCM is defined as maintaining ongoing awareness of information security, vulnerabilities, and threats to support organizational risk management decisions</a:t>
            </a:r>
          </a:p>
          <a:p>
            <a:pPr>
              <a:spcBef>
                <a:spcPts val="1200"/>
              </a:spcBef>
            </a:pPr>
            <a:r>
              <a:rPr lang="en-US" sz="2400" dirty="0" smtClean="0">
                <a:latin typeface="Times New Roman" pitchFamily="18" charset="0"/>
                <a:cs typeface="Times New Roman" pitchFamily="18" charset="0"/>
              </a:rPr>
              <a:t>ISCM is identified as an administration priority and a cross-agency priority</a:t>
            </a:r>
          </a:p>
          <a:p>
            <a:pPr lvl="1">
              <a:spcBef>
                <a:spcPts val="1200"/>
              </a:spcBef>
            </a:pPr>
            <a:r>
              <a:rPr lang="en-US" sz="2000" dirty="0" smtClean="0">
                <a:latin typeface="Times New Roman" pitchFamily="18" charset="0"/>
                <a:cs typeface="Times New Roman" pitchFamily="18" charset="0"/>
              </a:rPr>
              <a:t>OMB M-14-03, </a:t>
            </a:r>
            <a:r>
              <a:rPr lang="en-US" sz="2000" i="1" dirty="0" smtClean="0">
                <a:latin typeface="Times New Roman" pitchFamily="18" charset="0"/>
                <a:cs typeface="Times New Roman" pitchFamily="18" charset="0"/>
              </a:rPr>
              <a:t>Enhancing the Security of Federal Information and Information Systems, </a:t>
            </a:r>
            <a:r>
              <a:rPr lang="en-US" sz="2000" dirty="0" smtClean="0">
                <a:latin typeface="Times New Roman" pitchFamily="18" charset="0"/>
                <a:cs typeface="Times New Roman" pitchFamily="18" charset="0"/>
              </a:rPr>
              <a:t>provides guidance on ISCM and managing information security risks on a “continuous” basis</a:t>
            </a:r>
          </a:p>
          <a:p>
            <a:pPr>
              <a:spcBef>
                <a:spcPts val="1200"/>
              </a:spcBef>
            </a:pPr>
            <a:endParaRPr lang="en-US" sz="2000" dirty="0" smtClean="0">
              <a:latin typeface="Times New Roman" pitchFamily="18" charset="0"/>
              <a:cs typeface="Times New Roman" pitchFamily="18" charset="0"/>
            </a:endParaRPr>
          </a:p>
          <a:p>
            <a:pPr marL="0" indent="0">
              <a:spcBef>
                <a:spcPts val="1200"/>
              </a:spcBef>
              <a:buNone/>
            </a:pPr>
            <a:endParaRPr lang="en-US" sz="2000" dirty="0" smtClean="0">
              <a:latin typeface="Times New Roman" pitchFamily="18" charset="0"/>
              <a:cs typeface="Times New Roman" pitchFamily="18" charset="0"/>
            </a:endParaRPr>
          </a:p>
        </p:txBody>
      </p:sp>
      <p:pic>
        <p:nvPicPr>
          <p:cNvPr id="7" name="Picture 82" descr="&#10;blue_band.png                                                  000C0F54krm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572252"/>
            <a:ext cx="9156700" cy="3095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 y="6606396"/>
            <a:ext cx="1155699" cy="241274"/>
          </a:xfrm>
          <a:prstGeom prst="rect">
            <a:avLst/>
          </a:prstGeom>
          <a:solidFill>
            <a:srgbClr val="002060"/>
          </a:solidFill>
        </p:spPr>
      </p:pic>
      <p:sp>
        <p:nvSpPr>
          <p:cNvPr id="9" name="Slide Number Placeholder 3"/>
          <p:cNvSpPr txBox="1">
            <a:spLocks/>
          </p:cNvSpPr>
          <p:nvPr/>
        </p:nvSpPr>
        <p:spPr>
          <a:xfrm>
            <a:off x="7010400" y="6559552"/>
            <a:ext cx="2133600" cy="365125"/>
          </a:xfrm>
          <a:prstGeom prst="rect">
            <a:avLst/>
          </a:prstGeom>
        </p:spPr>
        <p:txBody>
          <a:bodyPr vert="horz" lIns="91440" tIns="45720" rIns="91440" bIns="45720" rtlCol="0" anchor="ctr">
            <a:normAutofit/>
          </a:bodyPr>
          <a:lstStyle>
            <a:defPPr>
              <a:defRPr lang="en-US"/>
            </a:defPPr>
            <a:lvl1pPr marL="0" algn="r" rtl="0" latinLnBrk="0">
              <a:defRPr sz="1200" kern="1200">
                <a:solidFill>
                  <a:schemeClr val="tx1">
                    <a:tint val="75000"/>
                  </a:schemeClr>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D4B5ADC2-7248-4799-8E52-477E151C3EE9}" type="slidenum">
              <a:rPr lang="en-US" sz="1400" b="1"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3837551646"/>
      </p:ext>
    </p:extLst>
  </p:cSld>
  <p:clrMapOvr>
    <a:masterClrMapping/>
  </p:clrMapOvr>
  <mc:AlternateContent xmlns:mc="http://schemas.openxmlformats.org/markup-compatibility/2006" xmlns:p14="http://schemas.microsoft.com/office/powerpoint/2010/main">
    <mc:Choice Requires="p14">
      <p:transition spd="slow" p14:dur="2000" advTm="117194"/>
    </mc:Choice>
    <mc:Fallback xmlns="">
      <p:transition spd="slow" advTm="11719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8600" y="152400"/>
            <a:ext cx="8686800" cy="1143000"/>
          </a:xfrm>
        </p:spPr>
        <p:txBody>
          <a:bodyPr>
            <a:normAutofit fontScale="90000"/>
          </a:bodyPr>
          <a:lstStyle/>
          <a:p>
            <a:r>
              <a:rPr lang="en-US" sz="3600" b="1" dirty="0" smtClean="0">
                <a:ln/>
                <a:solidFill>
                  <a:schemeClr val="tx2"/>
                </a:solidFill>
                <a:latin typeface="Times New Roman" pitchFamily="18" charset="0"/>
                <a:cs typeface="Times New Roman" pitchFamily="18" charset="0"/>
              </a:rPr>
              <a:t>Current FY 2014 IG FISMA Metrics for ISCM</a:t>
            </a:r>
            <a:endParaRPr lang="en-US" sz="3600" b="1" dirty="0">
              <a:ln/>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fld id="{D4B5ADC2-7248-4799-8E52-477E151C3EE9}" type="slidenum">
              <a:rPr lang="en-US" sz="1400" b="1" smtClean="0">
                <a:solidFill>
                  <a:srgbClr val="FFFFFF"/>
                </a:solidFill>
              </a:rPr>
              <a:pPr/>
              <a:t>11</a:t>
            </a:fld>
            <a:endParaRPr lang="en-US" dirty="0"/>
          </a:p>
        </p:txBody>
      </p:sp>
      <p:sp>
        <p:nvSpPr>
          <p:cNvPr id="5" name="Rectangle 2"/>
          <p:cNvSpPr>
            <a:spLocks noGrp="1"/>
          </p:cNvSpPr>
          <p:nvPr>
            <p:ph idx="1"/>
          </p:nvPr>
        </p:nvSpPr>
        <p:spPr>
          <a:xfrm>
            <a:off x="381000" y="1295400"/>
            <a:ext cx="8504238" cy="5029200"/>
          </a:xfrm>
        </p:spPr>
        <p:txBody>
          <a:bodyPr>
            <a:normAutofit/>
          </a:bodyPr>
          <a:lstStyle/>
          <a:p>
            <a:pPr>
              <a:spcBef>
                <a:spcPts val="1200"/>
              </a:spcBef>
            </a:pPr>
            <a:endParaRPr lang="en-US" sz="2000" dirty="0" smtClean="0">
              <a:latin typeface="Times New Roman" pitchFamily="18" charset="0"/>
              <a:cs typeface="Times New Roman" pitchFamily="18" charset="0"/>
            </a:endParaRPr>
          </a:p>
          <a:p>
            <a:pPr marL="0" indent="0">
              <a:spcBef>
                <a:spcPts val="1200"/>
              </a:spcBef>
              <a:buNone/>
            </a:pPr>
            <a:endParaRPr lang="en-US" sz="2000" dirty="0" smtClean="0">
              <a:latin typeface="Times New Roman" pitchFamily="18" charset="0"/>
              <a:cs typeface="Times New Roman" pitchFamily="18" charset="0"/>
            </a:endParaRPr>
          </a:p>
        </p:txBody>
      </p:sp>
      <p:sp>
        <p:nvSpPr>
          <p:cNvPr id="6" name="Rectangle 2"/>
          <p:cNvSpPr txBox="1">
            <a:spLocks/>
          </p:cNvSpPr>
          <p:nvPr/>
        </p:nvSpPr>
        <p:spPr>
          <a:xfrm>
            <a:off x="304800" y="1676400"/>
            <a:ext cx="850392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buFont typeface="Arial" panose="020B0604020202020204" pitchFamily="34" charset="0"/>
              <a:buNone/>
            </a:pPr>
            <a:endParaRPr lang="en-US" sz="2000" dirty="0" smtClean="0">
              <a:latin typeface="Times New Roman" pitchFamily="18" charset="0"/>
              <a:cs typeface="Times New Roman" pitchFamily="18" charset="0"/>
            </a:endParaRPr>
          </a:p>
        </p:txBody>
      </p:sp>
      <p:sp>
        <p:nvSpPr>
          <p:cNvPr id="7" name="Rectangle 6"/>
          <p:cNvSpPr/>
          <p:nvPr/>
        </p:nvSpPr>
        <p:spPr>
          <a:xfrm>
            <a:off x="495300" y="1350288"/>
            <a:ext cx="8122920" cy="5078313"/>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Has the organization established an enterprise-wide continuous monitoring program that assesses the security state of information systems that is consistent with FISMA requirements, OMB policy, and applicable NIST guidelines? Besides the improvement opportunities that may have been identified by the OIG, does the program include the following attributes</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Documented </a:t>
            </a:r>
            <a:r>
              <a:rPr lang="en-US" dirty="0">
                <a:latin typeface="Times New Roman" panose="02020603050405020304" pitchFamily="18" charset="0"/>
                <a:cs typeface="Times New Roman" panose="02020603050405020304" pitchFamily="18" charset="0"/>
              </a:rPr>
              <a:t>policies and procedures for continuous </a:t>
            </a:r>
            <a:r>
              <a:rPr lang="en-US" dirty="0" smtClean="0">
                <a:latin typeface="Times New Roman" panose="02020603050405020304" pitchFamily="18" charset="0"/>
                <a:cs typeface="Times New Roman" panose="02020603050405020304" pitchFamily="18" charset="0"/>
              </a:rPr>
              <a:t>monitoring</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Documented </a:t>
            </a:r>
            <a:r>
              <a:rPr lang="en-US" dirty="0">
                <a:latin typeface="Times New Roman" panose="02020603050405020304" pitchFamily="18" charset="0"/>
                <a:cs typeface="Times New Roman" panose="02020603050405020304" pitchFamily="18" charset="0"/>
              </a:rPr>
              <a:t>strategy for information security continuous </a:t>
            </a:r>
            <a:r>
              <a:rPr lang="en-US" dirty="0" smtClean="0">
                <a:latin typeface="Times New Roman" panose="02020603050405020304" pitchFamily="18" charset="0"/>
                <a:cs typeface="Times New Roman" panose="02020603050405020304" pitchFamily="18" charset="0"/>
              </a:rPr>
              <a:t>monitoring</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Implemented </a:t>
            </a:r>
            <a:r>
              <a:rPr lang="en-US" dirty="0">
                <a:latin typeface="Times New Roman" panose="02020603050405020304" pitchFamily="18" charset="0"/>
                <a:cs typeface="Times New Roman" panose="02020603050405020304" pitchFamily="18" charset="0"/>
              </a:rPr>
              <a:t>ISCM for information technology </a:t>
            </a:r>
            <a:r>
              <a:rPr lang="en-US" dirty="0" smtClean="0">
                <a:latin typeface="Times New Roman" panose="02020603050405020304" pitchFamily="18" charset="0"/>
                <a:cs typeface="Times New Roman" panose="02020603050405020304" pitchFamily="18" charset="0"/>
              </a:rPr>
              <a:t>assets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Evaluate </a:t>
            </a:r>
            <a:r>
              <a:rPr lang="en-US" dirty="0">
                <a:latin typeface="Times New Roman" panose="02020603050405020304" pitchFamily="18" charset="0"/>
                <a:cs typeface="Times New Roman" panose="02020603050405020304" pitchFamily="18" charset="0"/>
              </a:rPr>
              <a:t>risk assessments used to develop their ISCM </a:t>
            </a:r>
            <a:r>
              <a:rPr lang="en-US" dirty="0" smtClean="0">
                <a:latin typeface="Times New Roman" panose="02020603050405020304" pitchFamily="18" charset="0"/>
                <a:cs typeface="Times New Roman" panose="02020603050405020304" pitchFamily="18" charset="0"/>
              </a:rPr>
              <a:t>strategy</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Conduct </a:t>
            </a:r>
            <a:r>
              <a:rPr lang="en-US" dirty="0">
                <a:latin typeface="Times New Roman" panose="02020603050405020304" pitchFamily="18" charset="0"/>
                <a:cs typeface="Times New Roman" panose="02020603050405020304" pitchFamily="18" charset="0"/>
              </a:rPr>
              <a:t>and report on ISCM results in accordance with their ISCM </a:t>
            </a:r>
            <a:r>
              <a:rPr lang="en-US" dirty="0" smtClean="0">
                <a:latin typeface="Times New Roman" panose="02020603050405020304" pitchFamily="18" charset="0"/>
                <a:cs typeface="Times New Roman" panose="02020603050405020304" pitchFamily="18" charset="0"/>
              </a:rPr>
              <a:t>strategy</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Ongoing </a:t>
            </a:r>
            <a:r>
              <a:rPr lang="en-US" dirty="0">
                <a:latin typeface="Times New Roman" panose="02020603050405020304" pitchFamily="18" charset="0"/>
                <a:cs typeface="Times New Roman" panose="02020603050405020304" pitchFamily="18" charset="0"/>
              </a:rPr>
              <a:t>assessments of security controls (system-specific, hybrid, and common) that have been performed based on the approved continuous monitoring </a:t>
            </a:r>
            <a:r>
              <a:rPr lang="en-US" dirty="0" smtClean="0">
                <a:latin typeface="Times New Roman" panose="02020603050405020304" pitchFamily="18" charset="0"/>
                <a:cs typeface="Times New Roman" panose="02020603050405020304" pitchFamily="18" charset="0"/>
              </a:rPr>
              <a:t>plans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Provides </a:t>
            </a:r>
            <a:r>
              <a:rPr lang="en-US" dirty="0">
                <a:latin typeface="Times New Roman" panose="02020603050405020304" pitchFamily="18" charset="0"/>
                <a:cs typeface="Times New Roman" panose="02020603050405020304" pitchFamily="18" charset="0"/>
              </a:rPr>
              <a:t>authorizing officials and other key system officials with security status reports covering updates to security plans and security assessment reports, as well as a common and consistent POA&amp;M program that is updated with the frequency defined in the strategy and/or </a:t>
            </a:r>
            <a:r>
              <a:rPr lang="en-US" dirty="0" smtClean="0">
                <a:latin typeface="Times New Roman" panose="02020603050405020304" pitchFamily="18" charset="0"/>
                <a:cs typeface="Times New Roman" panose="02020603050405020304" pitchFamily="18" charset="0"/>
              </a:rPr>
              <a:t>plans</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9" name="Picture 82" descr="&#10;blue_band.png                                                  000C0F54krm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572252"/>
            <a:ext cx="9156700" cy="3095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 y="6606396"/>
            <a:ext cx="1155699" cy="241274"/>
          </a:xfrm>
          <a:prstGeom prst="rect">
            <a:avLst/>
          </a:prstGeom>
          <a:solidFill>
            <a:srgbClr val="002060"/>
          </a:solidFill>
        </p:spPr>
      </p:pic>
      <p:sp>
        <p:nvSpPr>
          <p:cNvPr id="11" name="Slide Number Placeholder 3"/>
          <p:cNvSpPr txBox="1">
            <a:spLocks/>
          </p:cNvSpPr>
          <p:nvPr/>
        </p:nvSpPr>
        <p:spPr>
          <a:xfrm>
            <a:off x="7010400" y="6559552"/>
            <a:ext cx="2133600" cy="365125"/>
          </a:xfrm>
          <a:prstGeom prst="rect">
            <a:avLst/>
          </a:prstGeom>
        </p:spPr>
        <p:txBody>
          <a:bodyPr vert="horz" lIns="91440" tIns="45720" rIns="91440" bIns="45720" rtlCol="0" anchor="ctr">
            <a:normAutofit/>
          </a:bodyPr>
          <a:lstStyle>
            <a:defPPr>
              <a:defRPr lang="en-US"/>
            </a:defPPr>
            <a:lvl1pPr marL="0" algn="r" rtl="0" latinLnBrk="0">
              <a:defRPr sz="1200" kern="1200">
                <a:solidFill>
                  <a:schemeClr val="tx1">
                    <a:tint val="75000"/>
                  </a:schemeClr>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D4B5ADC2-7248-4799-8E52-477E151C3EE9}" type="slidenum">
              <a:rPr lang="en-US" sz="1400" b="1"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2869233032"/>
      </p:ext>
    </p:extLst>
  </p:cSld>
  <p:clrMapOvr>
    <a:masterClrMapping/>
  </p:clrMapOvr>
  <mc:AlternateContent xmlns:mc="http://schemas.openxmlformats.org/markup-compatibility/2006" xmlns:p14="http://schemas.microsoft.com/office/powerpoint/2010/main">
    <mc:Choice Requires="p14">
      <p:transition spd="slow" p14:dur="2000" advTm="117194"/>
    </mc:Choice>
    <mc:Fallback xmlns="">
      <p:transition spd="slow" advTm="11719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48452" y="-152400"/>
            <a:ext cx="8763000" cy="1143000"/>
          </a:xfrm>
        </p:spPr>
        <p:txBody>
          <a:bodyPr>
            <a:normAutofit/>
          </a:bodyPr>
          <a:lstStyle/>
          <a:p>
            <a:r>
              <a:rPr lang="en-US" sz="3200" b="1" dirty="0" smtClean="0">
                <a:solidFill>
                  <a:schemeClr val="tx2"/>
                </a:solidFill>
                <a:latin typeface="Times New Roman" pitchFamily="18" charset="0"/>
                <a:cs typeface="Times New Roman" pitchFamily="18" charset="0"/>
              </a:rPr>
              <a:t>Proposed IG Maturity Model for ISCM</a:t>
            </a:r>
            <a:endParaRPr lang="en-US" sz="3200" b="1" dirty="0">
              <a:ln/>
              <a:solidFill>
                <a:schemeClr val="tx2"/>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784070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82" descr="&#10;blue_band.png                                                  000C0F54krm HD                         ABA78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6572252"/>
            <a:ext cx="9156700" cy="309562"/>
          </a:xfrm>
          <a:prstGeom prst="rect">
            <a:avLst/>
          </a:prstGeom>
          <a:noFill/>
          <a:extLst>
            <a:ext uri="{909E8E84-426E-40DD-AFC4-6F175D3DCCD1}">
              <a14:hiddenFill xmlns:a14="http://schemas.microsoft.com/office/drawing/2010/main">
                <a:solidFill>
                  <a:srgbClr val="FFFFFF"/>
                </a:solidFill>
              </a14:hiddenFill>
            </a:ext>
          </a:extLst>
        </p:spPr>
      </p:pic>
      <p:sp>
        <p:nvSpPr>
          <p:cNvPr id="38" name="Slide Number Placeholder 3"/>
          <p:cNvSpPr txBox="1">
            <a:spLocks/>
          </p:cNvSpPr>
          <p:nvPr/>
        </p:nvSpPr>
        <p:spPr>
          <a:xfrm>
            <a:off x="7010400" y="6559552"/>
            <a:ext cx="2133600" cy="365125"/>
          </a:xfrm>
          <a:prstGeom prst="rect">
            <a:avLst/>
          </a:prstGeom>
        </p:spPr>
        <p:txBody>
          <a:bodyPr vert="horz" lIns="91440" tIns="45720" rIns="91440" bIns="45720" rtlCol="0" anchor="ctr">
            <a:normAutofit/>
          </a:bodyPr>
          <a:lstStyle>
            <a:defPPr>
              <a:defRPr lang="en-US"/>
            </a:defPPr>
            <a:lvl1pPr marL="0" algn="r" rtl="0" latinLnBrk="0">
              <a:defRPr sz="1200" kern="1200">
                <a:solidFill>
                  <a:schemeClr val="tx1">
                    <a:tint val="75000"/>
                  </a:schemeClr>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D4B5ADC2-7248-4799-8E52-477E151C3EE9}" type="slidenum">
              <a:rPr lang="en-US" sz="1400" b="1" smtClean="0">
                <a:solidFill>
                  <a:schemeClr val="bg1"/>
                </a:solidFill>
              </a:rPr>
              <a:pPr/>
              <a:t>12</a:t>
            </a:fld>
            <a:endParaRPr lang="en-US" dirty="0">
              <a:solidFill>
                <a:schemeClr val="bg1"/>
              </a:solidFill>
            </a:endParaRPr>
          </a:p>
        </p:txBody>
      </p:sp>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0" y="6606396"/>
            <a:ext cx="1155699" cy="241274"/>
          </a:xfrm>
          <a:prstGeom prst="rect">
            <a:avLst/>
          </a:prstGeom>
          <a:solidFill>
            <a:srgbClr val="002060"/>
          </a:solidFill>
        </p:spPr>
      </p:pic>
    </p:spTree>
    <p:extLst>
      <p:ext uri="{BB962C8B-B14F-4D97-AF65-F5344CB8AC3E}">
        <p14:creationId xmlns:p14="http://schemas.microsoft.com/office/powerpoint/2010/main" val="4180865847"/>
      </p:ext>
    </p:extLst>
  </p:cSld>
  <p:clrMapOvr>
    <a:masterClrMapping/>
  </p:clrMapOvr>
  <mc:AlternateContent xmlns:mc="http://schemas.openxmlformats.org/markup-compatibility/2006" xmlns:p14="http://schemas.microsoft.com/office/powerpoint/2010/main">
    <mc:Choice Requires="p14">
      <p:transition spd="slow" p14:dur="2000" advTm="109631"/>
    </mc:Choice>
    <mc:Fallback xmlns="">
      <p:transition spd="slow" advTm="10963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52400" y="228600"/>
            <a:ext cx="8686800" cy="609600"/>
          </a:xfrm>
        </p:spPr>
        <p:txBody>
          <a:bodyPr>
            <a:noAutofit/>
          </a:bodyPr>
          <a:lstStyle/>
          <a:p>
            <a:r>
              <a:rPr lang="en-US" sz="3200" dirty="0" smtClean="0">
                <a:solidFill>
                  <a:schemeClr val="tx2">
                    <a:lumMod val="75000"/>
                  </a:schemeClr>
                </a:solidFill>
                <a:latin typeface="Times New Roman" pitchFamily="18" charset="0"/>
                <a:cs typeface="Times New Roman" pitchFamily="18" charset="0"/>
              </a:rPr>
              <a:t>Example Dashboard for IG ISCM Maturity Model</a:t>
            </a:r>
            <a:endParaRPr lang="en-US" sz="3200" dirty="0">
              <a:ln/>
              <a:solidFill>
                <a:schemeClr val="tx2">
                  <a:lumMod val="75000"/>
                </a:schemeClr>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1483126"/>
              </p:ext>
            </p:extLst>
          </p:nvPr>
        </p:nvGraphicFramePr>
        <p:xfrm>
          <a:off x="228600" y="2057400"/>
          <a:ext cx="8382000" cy="3939638"/>
        </p:xfrm>
        <a:graphic>
          <a:graphicData uri="http://schemas.openxmlformats.org/drawingml/2006/table">
            <a:tbl>
              <a:tblPr firstRow="1" firstCol="1" bandRow="1"/>
              <a:tblGrid>
                <a:gridCol w="1905000"/>
                <a:gridCol w="990600"/>
                <a:gridCol w="1524000"/>
                <a:gridCol w="1524000"/>
                <a:gridCol w="1219200"/>
                <a:gridCol w="1219200"/>
              </a:tblGrid>
              <a:tr h="609600">
                <a:tc>
                  <a:txBody>
                    <a:bodyPr/>
                    <a:lstStyle/>
                    <a:p>
                      <a:pPr marL="0" marR="0" algn="ctr">
                        <a:lnSpc>
                          <a:spcPct val="115000"/>
                        </a:lnSpc>
                        <a:spcBef>
                          <a:spcPts val="0"/>
                        </a:spcBef>
                        <a:spcAft>
                          <a:spcPts val="0"/>
                        </a:spcAft>
                      </a:pPr>
                      <a:endParaRPr lang="en-US" sz="1800" dirty="0">
                        <a:effectLst/>
                        <a:latin typeface="Times New Roman" pitchFamily="18" charset="0"/>
                        <a:ea typeface="Calibri"/>
                        <a:cs typeface="Times New Roman" pitchFamily="18" charset="0"/>
                      </a:endParaRPr>
                    </a:p>
                  </a:txBody>
                  <a:tcPr marL="66831" marR="66831"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ea typeface="Calibri"/>
                          <a:cs typeface="Times New Roman" panose="02020603050405020304" pitchFamily="18" charset="0"/>
                        </a:rPr>
                        <a:t>Initial</a:t>
                      </a:r>
                      <a:endParaRPr lang="en-US" sz="1800" b="1"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ea typeface="Calibri"/>
                          <a:cs typeface="Times New Roman" panose="02020603050405020304" pitchFamily="18" charset="0"/>
                        </a:rPr>
                        <a:t>Consistently Performed</a:t>
                      </a:r>
                      <a:endParaRPr lang="en-US" sz="1800" b="1"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ea typeface="Calibri"/>
                          <a:cs typeface="Times New Roman" panose="02020603050405020304" pitchFamily="18" charset="0"/>
                        </a:rPr>
                        <a:t>Managed and</a:t>
                      </a:r>
                      <a:r>
                        <a:rPr lang="en-US" sz="1800" b="1" baseline="0" dirty="0" smtClean="0">
                          <a:effectLst/>
                          <a:latin typeface="Times New Roman" panose="02020603050405020304" pitchFamily="18" charset="0"/>
                          <a:ea typeface="Calibri"/>
                          <a:cs typeface="Times New Roman" panose="02020603050405020304" pitchFamily="18" charset="0"/>
                        </a:rPr>
                        <a:t> Measurable</a:t>
                      </a:r>
                      <a:endParaRPr lang="en-US" sz="1800" b="1"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ea typeface="Calibri"/>
                          <a:cs typeface="Times New Roman" panose="02020603050405020304" pitchFamily="18" charset="0"/>
                        </a:rPr>
                        <a:t>Optimized</a:t>
                      </a:r>
                      <a:endParaRPr lang="en-US" sz="1800" b="1"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Attribute Maturity Level</a:t>
                      </a:r>
                    </a:p>
                  </a:txBody>
                  <a:tcPr marL="66831" marR="66831"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469490">
                <a:tc>
                  <a:txBody>
                    <a:bodyPr/>
                    <a:lstStyle/>
                    <a:p>
                      <a:pPr marL="0" marR="0">
                        <a:lnSpc>
                          <a:spcPct val="115000"/>
                        </a:lnSpc>
                        <a:spcBef>
                          <a:spcPts val="0"/>
                        </a:spcBef>
                        <a:spcAft>
                          <a:spcPts val="0"/>
                        </a:spcAft>
                      </a:pPr>
                      <a:r>
                        <a:rPr lang="en-US" sz="1800" dirty="0" smtClean="0">
                          <a:effectLst/>
                          <a:latin typeface="Times New Roman" panose="02020603050405020304" pitchFamily="18" charset="0"/>
                          <a:ea typeface="Calibri"/>
                          <a:cs typeface="Times New Roman" panose="02020603050405020304" pitchFamily="18" charset="0"/>
                        </a:rPr>
                        <a:t>ISCM Policies &amp; Procedures</a:t>
                      </a: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800" dirty="0" smtClean="0">
                          <a:effectLst/>
                          <a:latin typeface="Times New Roman" panose="02020603050405020304" pitchFamily="18" charset="0"/>
                          <a:ea typeface="Calibri"/>
                          <a:cs typeface="Times New Roman" panose="02020603050405020304" pitchFamily="18" charset="0"/>
                        </a:rPr>
                        <a:t>2</a:t>
                      </a: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469490">
                <a:tc>
                  <a:txBody>
                    <a:bodyPr/>
                    <a:lstStyle/>
                    <a:p>
                      <a:pPr marL="0" marR="0">
                        <a:lnSpc>
                          <a:spcPct val="115000"/>
                        </a:lnSpc>
                        <a:spcBef>
                          <a:spcPts val="0"/>
                        </a:spcBef>
                        <a:spcAft>
                          <a:spcPts val="0"/>
                        </a:spcAft>
                      </a:pPr>
                      <a:r>
                        <a:rPr lang="en-US" sz="1800" dirty="0" smtClean="0">
                          <a:effectLst/>
                          <a:latin typeface="Times New Roman" panose="02020603050405020304" pitchFamily="18" charset="0"/>
                          <a:ea typeface="Calibri"/>
                          <a:cs typeface="Times New Roman" panose="02020603050405020304" pitchFamily="18" charset="0"/>
                        </a:rPr>
                        <a:t>ISCM Strategy</a:t>
                      </a: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 </a:t>
                      </a: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 </a:t>
                      </a: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 </a:t>
                      </a: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 </a:t>
                      </a: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800" b="0" dirty="0" smtClean="0">
                          <a:effectLst/>
                          <a:latin typeface="Times New Roman" panose="02020603050405020304" pitchFamily="18" charset="0"/>
                          <a:ea typeface="Calibri"/>
                          <a:cs typeface="Times New Roman" panose="02020603050405020304" pitchFamily="18" charset="0"/>
                        </a:rPr>
                        <a:t>1</a:t>
                      </a:r>
                      <a:endParaRPr lang="en-US" sz="1800" b="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469490">
                <a:tc>
                  <a:txBody>
                    <a:bodyPr/>
                    <a:lstStyle/>
                    <a:p>
                      <a:pPr marL="0" marR="0">
                        <a:lnSpc>
                          <a:spcPct val="115000"/>
                        </a:lnSpc>
                        <a:spcBef>
                          <a:spcPts val="0"/>
                        </a:spcBef>
                        <a:spcAft>
                          <a:spcPts val="0"/>
                        </a:spcAft>
                      </a:pPr>
                      <a:r>
                        <a:rPr lang="en-US" sz="1800" dirty="0" smtClean="0">
                          <a:effectLst/>
                          <a:latin typeface="Times New Roman" panose="02020603050405020304" pitchFamily="18" charset="0"/>
                          <a:ea typeface="Calibri"/>
                          <a:cs typeface="Times New Roman" panose="02020603050405020304" pitchFamily="18" charset="0"/>
                        </a:rPr>
                        <a:t>Implementation</a:t>
                      </a:r>
                      <a:r>
                        <a:rPr lang="en-US" sz="1800" baseline="0" dirty="0" smtClean="0">
                          <a:effectLst/>
                          <a:latin typeface="Times New Roman" panose="02020603050405020304" pitchFamily="18" charset="0"/>
                          <a:ea typeface="Calibri"/>
                          <a:cs typeface="Times New Roman" panose="02020603050405020304" pitchFamily="18" charset="0"/>
                        </a:rPr>
                        <a:t> for IT Assets</a:t>
                      </a: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800" b="0" dirty="0" smtClean="0">
                          <a:effectLst/>
                          <a:latin typeface="Times New Roman" panose="02020603050405020304" pitchFamily="18" charset="0"/>
                          <a:ea typeface="Calibri"/>
                          <a:cs typeface="Times New Roman" panose="02020603050405020304" pitchFamily="18" charset="0"/>
                        </a:rPr>
                        <a:t>1</a:t>
                      </a:r>
                      <a:endParaRPr lang="en-US" sz="1800" b="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464526">
                <a:tc>
                  <a:txBody>
                    <a:bodyPr/>
                    <a:lstStyle/>
                    <a:p>
                      <a:pPr marL="0" marR="0">
                        <a:lnSpc>
                          <a:spcPct val="115000"/>
                        </a:lnSpc>
                        <a:spcBef>
                          <a:spcPts val="0"/>
                        </a:spcBef>
                        <a:spcAft>
                          <a:spcPts val="0"/>
                        </a:spcAft>
                      </a:pPr>
                      <a:r>
                        <a:rPr lang="en-US" sz="1800" dirty="0" smtClean="0">
                          <a:effectLst/>
                          <a:latin typeface="Times New Roman" panose="02020603050405020304" pitchFamily="18" charset="0"/>
                          <a:ea typeface="Calibri"/>
                          <a:cs typeface="Times New Roman" panose="02020603050405020304" pitchFamily="18" charset="0"/>
                        </a:rPr>
                        <a:t>Security Controls Assessment</a:t>
                      </a: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 </a:t>
                      </a: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 </a:t>
                      </a: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 </a:t>
                      </a: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 </a:t>
                      </a: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800" b="0" dirty="0" smtClean="0">
                          <a:effectLst/>
                          <a:latin typeface="Times New Roman" panose="02020603050405020304" pitchFamily="18" charset="0"/>
                          <a:ea typeface="Calibri"/>
                          <a:cs typeface="Times New Roman" panose="02020603050405020304" pitchFamily="18" charset="0"/>
                        </a:rPr>
                        <a:t>3</a:t>
                      </a:r>
                      <a:endParaRPr lang="en-US" sz="1800" b="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443970">
                <a:tc>
                  <a:txBody>
                    <a:bodyPr/>
                    <a:lstStyle/>
                    <a:p>
                      <a:pPr marL="0" marR="0">
                        <a:lnSpc>
                          <a:spcPct val="115000"/>
                        </a:lnSpc>
                        <a:spcBef>
                          <a:spcPts val="0"/>
                        </a:spcBef>
                        <a:spcAft>
                          <a:spcPts val="0"/>
                        </a:spcAft>
                      </a:pPr>
                      <a:r>
                        <a:rPr lang="en-US" sz="1800" dirty="0" smtClean="0">
                          <a:effectLst/>
                          <a:latin typeface="Times New Roman" panose="02020603050405020304" pitchFamily="18" charset="0"/>
                          <a:ea typeface="Calibri"/>
                          <a:cs typeface="Times New Roman" panose="02020603050405020304" pitchFamily="18" charset="0"/>
                        </a:rPr>
                        <a:t>Security Status Reporting</a:t>
                      </a: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800" dirty="0" smtClean="0">
                          <a:effectLst/>
                          <a:latin typeface="Times New Roman" panose="02020603050405020304" pitchFamily="18" charset="0"/>
                          <a:ea typeface="Calibri"/>
                          <a:cs typeface="Times New Roman" panose="02020603050405020304" pitchFamily="18" charset="0"/>
                        </a:rPr>
                        <a:t>2</a:t>
                      </a:r>
                      <a:endParaRPr lang="en-US" sz="1800" dirty="0">
                        <a:effectLst/>
                        <a:latin typeface="Times New Roman" panose="02020603050405020304" pitchFamily="18" charset="0"/>
                        <a:ea typeface="Calibri"/>
                        <a:cs typeface="Times New Roman" panose="02020603050405020304" pitchFamily="18" charset="0"/>
                      </a:endParaRPr>
                    </a:p>
                  </a:txBody>
                  <a:tcPr marL="66831" marR="66831"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bl>
          </a:graphicData>
        </a:graphic>
      </p:graphicFrame>
      <p:pic>
        <p:nvPicPr>
          <p:cNvPr id="7" name="Picture 82" descr="&#10;blue_band.png                                                  000C0F54krm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572252"/>
            <a:ext cx="9156700" cy="30956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a:xfrm>
            <a:off x="7010400" y="6559552"/>
            <a:ext cx="2133600" cy="365125"/>
          </a:xfrm>
          <a:prstGeom prst="rect">
            <a:avLst/>
          </a:prstGeom>
        </p:spPr>
        <p:txBody>
          <a:bodyPr vert="horz" lIns="91440" tIns="45720" rIns="91440" bIns="45720" rtlCol="0" anchor="ctr">
            <a:normAutofit/>
          </a:bodyPr>
          <a:lstStyle>
            <a:defPPr>
              <a:defRPr lang="en-US"/>
            </a:defPPr>
            <a:lvl1pPr marL="0" algn="r" rtl="0" latinLnBrk="0">
              <a:defRPr sz="1200" kern="1200">
                <a:solidFill>
                  <a:schemeClr val="tx1">
                    <a:tint val="75000"/>
                  </a:schemeClr>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D4B5ADC2-7248-4799-8E52-477E151C3EE9}" type="slidenum">
              <a:rPr lang="en-US" sz="1400" b="1" smtClean="0">
                <a:solidFill>
                  <a:schemeClr val="bg1"/>
                </a:solidFill>
              </a:rPr>
              <a:pPr/>
              <a:t>13</a:t>
            </a:fld>
            <a:endParaRPr lang="en-US"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 y="6606396"/>
            <a:ext cx="1155699" cy="241274"/>
          </a:xfrm>
          <a:prstGeom prst="rect">
            <a:avLst/>
          </a:prstGeom>
          <a:solidFill>
            <a:srgbClr val="002060"/>
          </a:solidFill>
        </p:spPr>
      </p:pic>
    </p:spTree>
  </p:cSld>
  <p:clrMapOvr>
    <a:masterClrMapping/>
  </p:clrMapOvr>
  <mc:AlternateContent xmlns:mc="http://schemas.openxmlformats.org/markup-compatibility/2006" xmlns:p14="http://schemas.microsoft.com/office/powerpoint/2010/main">
    <mc:Choice Requires="p14">
      <p:transition spd="slow" p14:dur="2000" advTm="134424"/>
    </mc:Choice>
    <mc:Fallback xmlns="">
      <p:transition spd="slow" advTm="13442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3200" b="1" dirty="0" smtClean="0">
                <a:solidFill>
                  <a:schemeClr val="tx2"/>
                </a:solidFill>
                <a:latin typeface="Times New Roman" pitchFamily="18" charset="0"/>
                <a:cs typeface="Times New Roman" pitchFamily="18" charset="0"/>
              </a:rPr>
              <a:t>Progress to Date</a:t>
            </a:r>
            <a:endParaRPr lang="en-US" sz="3200" b="1" dirty="0">
              <a:ln/>
              <a:solidFill>
                <a:schemeClr val="tx2"/>
              </a:solidFill>
              <a:latin typeface="Times New Roman" pitchFamily="18" charset="0"/>
              <a:cs typeface="Times New Roman" pitchFamily="18" charset="0"/>
            </a:endParaRPr>
          </a:p>
        </p:txBody>
      </p:sp>
      <p:sp>
        <p:nvSpPr>
          <p:cNvPr id="3" name="Rectangle 2"/>
          <p:cNvSpPr>
            <a:spLocks noGrp="1"/>
          </p:cNvSpPr>
          <p:nvPr>
            <p:ph idx="1"/>
          </p:nvPr>
        </p:nvSpPr>
        <p:spPr>
          <a:xfrm>
            <a:off x="228600" y="1371600"/>
            <a:ext cx="8503920" cy="4953000"/>
          </a:xfrm>
        </p:spPr>
        <p:txBody>
          <a:bodyPr>
            <a:normAutofit/>
          </a:bodyPr>
          <a:lstStyle/>
          <a:p>
            <a:pPr>
              <a:spcBef>
                <a:spcPts val="1200"/>
              </a:spcBef>
            </a:pPr>
            <a:r>
              <a:rPr lang="en-US" sz="2200" dirty="0" smtClean="0">
                <a:latin typeface="Times New Roman" pitchFamily="18" charset="0"/>
                <a:cs typeface="Times New Roman" pitchFamily="18" charset="0"/>
              </a:rPr>
              <a:t>Discussed maturity model approach with members of the FAEC IT Committee, which includes representatives from 38 OIGs</a:t>
            </a:r>
          </a:p>
          <a:p>
            <a:pPr lvl="1">
              <a:spcBef>
                <a:spcPts val="1200"/>
              </a:spcBef>
            </a:pPr>
            <a:r>
              <a:rPr lang="en-US" sz="1800" dirty="0" smtClean="0">
                <a:latin typeface="Times New Roman" pitchFamily="18" charset="0"/>
                <a:cs typeface="Times New Roman" pitchFamily="18" charset="0"/>
              </a:rPr>
              <a:t>Formed maturity model workgroup consisting of representatives from  7 OIGs </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Treasury</a:t>
            </a:r>
            <a:r>
              <a:rPr lang="en-US" sz="1800" dirty="0">
                <a:latin typeface="Times New Roman" pitchFamily="18" charset="0"/>
                <a:cs typeface="Times New Roman" pitchFamily="18" charset="0"/>
              </a:rPr>
              <a:t>, FDIC, </a:t>
            </a:r>
            <a:r>
              <a:rPr lang="en-US" sz="1800" dirty="0" smtClean="0">
                <a:latin typeface="Times New Roman" pitchFamily="18" charset="0"/>
                <a:cs typeface="Times New Roman" pitchFamily="18" charset="0"/>
              </a:rPr>
              <a:t>Transportation</a:t>
            </a:r>
            <a:r>
              <a:rPr lang="en-US" sz="1800" dirty="0">
                <a:latin typeface="Times New Roman" pitchFamily="18" charset="0"/>
                <a:cs typeface="Times New Roman" pitchFamily="18" charset="0"/>
              </a:rPr>
              <a:t>, TIGTA, </a:t>
            </a:r>
            <a:r>
              <a:rPr lang="en-US" sz="1800" dirty="0" smtClean="0">
                <a:latin typeface="Times New Roman" pitchFamily="18" charset="0"/>
                <a:cs typeface="Times New Roman" pitchFamily="18" charset="0"/>
              </a:rPr>
              <a:t>Interior, CNCS, and FRB </a:t>
            </a:r>
          </a:p>
          <a:p>
            <a:pPr lvl="1">
              <a:spcBef>
                <a:spcPts val="1200"/>
              </a:spcBef>
            </a:pPr>
            <a:r>
              <a:rPr lang="en-US" sz="1800" dirty="0" smtClean="0">
                <a:latin typeface="Times New Roman" pitchFamily="18" charset="0"/>
                <a:cs typeface="Times New Roman" pitchFamily="18" charset="0"/>
              </a:rPr>
              <a:t>Initial focus is on developing an IG FISMA reporting maturity model for ISCM (1 of 11 areas IGs are required to review as part of their annual FISMA evaluations)</a:t>
            </a:r>
          </a:p>
          <a:p>
            <a:pPr>
              <a:spcBef>
                <a:spcPts val="1200"/>
              </a:spcBef>
            </a:pPr>
            <a:r>
              <a:rPr lang="en-US" sz="2200" dirty="0" smtClean="0">
                <a:latin typeface="Times New Roman" pitchFamily="18" charset="0"/>
                <a:cs typeface="Times New Roman" pitchFamily="18" charset="0"/>
              </a:rPr>
              <a:t>Maturity Model workgroup held its first brainstorming session on March 13</a:t>
            </a:r>
            <a:r>
              <a:rPr lang="en-US" sz="2200" baseline="30000" dirty="0" smtClean="0">
                <a:latin typeface="Times New Roman" pitchFamily="18" charset="0"/>
                <a:cs typeface="Times New Roman" pitchFamily="18" charset="0"/>
              </a:rPr>
              <a:t>th</a:t>
            </a:r>
          </a:p>
          <a:p>
            <a:pPr lvl="1">
              <a:spcBef>
                <a:spcPts val="1200"/>
              </a:spcBef>
            </a:pPr>
            <a:r>
              <a:rPr lang="en-US" sz="1800" dirty="0" smtClean="0">
                <a:latin typeface="Times New Roman" pitchFamily="18" charset="0"/>
                <a:cs typeface="Times New Roman" pitchFamily="18" charset="0"/>
              </a:rPr>
              <a:t>Working sessions held April 3, 17, and 24 to refine maturity level criteria </a:t>
            </a:r>
            <a:r>
              <a:rPr lang="en-US" sz="1800" dirty="0">
                <a:latin typeface="Times New Roman" pitchFamily="18" charset="0"/>
                <a:cs typeface="Times New Roman" pitchFamily="18" charset="0"/>
              </a:rPr>
              <a:t>and attributes for </a:t>
            </a:r>
            <a:r>
              <a:rPr lang="en-US" sz="1800" dirty="0" smtClean="0">
                <a:latin typeface="Times New Roman" pitchFamily="18" charset="0"/>
                <a:cs typeface="Times New Roman" pitchFamily="18" charset="0"/>
              </a:rPr>
              <a:t>the different maturity levels for continuous monitoring  </a:t>
            </a:r>
          </a:p>
          <a:p>
            <a:pPr>
              <a:spcBef>
                <a:spcPts val="1200"/>
              </a:spcBef>
            </a:pPr>
            <a:r>
              <a:rPr lang="en-US" sz="2200" dirty="0" smtClean="0">
                <a:latin typeface="Times New Roman" pitchFamily="18" charset="0"/>
                <a:cs typeface="Times New Roman" pitchFamily="18" charset="0"/>
              </a:rPr>
              <a:t>Met with OMB and DHS on April 25 and subsequently with GAO, NIST, Senate staffer, and CIO Council</a:t>
            </a:r>
          </a:p>
          <a:p>
            <a:pPr lvl="1">
              <a:spcBef>
                <a:spcPts val="1200"/>
              </a:spcBef>
            </a:pPr>
            <a:r>
              <a:rPr lang="en-US" sz="1800" dirty="0" smtClean="0">
                <a:latin typeface="Times New Roman" pitchFamily="18" charset="0"/>
                <a:cs typeface="Times New Roman" pitchFamily="18" charset="0"/>
              </a:rPr>
              <a:t>Received positive feedback and overall support</a:t>
            </a:r>
          </a:p>
        </p:txBody>
      </p:sp>
      <p:pic>
        <p:nvPicPr>
          <p:cNvPr id="6" name="Picture 82" descr="&#10;blue_band.png                                                  000C0F54krm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572252"/>
            <a:ext cx="9156700" cy="30956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7010400" y="6559552"/>
            <a:ext cx="2133600" cy="365125"/>
          </a:xfrm>
          <a:prstGeom prst="rect">
            <a:avLst/>
          </a:prstGeom>
        </p:spPr>
        <p:txBody>
          <a:bodyPr vert="horz" lIns="91440" tIns="45720" rIns="91440" bIns="45720" rtlCol="0" anchor="ctr">
            <a:normAutofit/>
          </a:bodyPr>
          <a:lstStyle>
            <a:defPPr>
              <a:defRPr lang="en-US"/>
            </a:defPPr>
            <a:lvl1pPr marL="0" algn="r" rtl="0" latinLnBrk="0">
              <a:defRPr sz="1200" kern="1200">
                <a:solidFill>
                  <a:schemeClr val="tx1">
                    <a:tint val="75000"/>
                  </a:schemeClr>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D4B5ADC2-7248-4799-8E52-477E151C3EE9}" type="slidenum">
              <a:rPr lang="en-US" sz="1400" b="1" smtClean="0">
                <a:solidFill>
                  <a:schemeClr val="bg1"/>
                </a:solidFill>
              </a:rPr>
              <a:pPr/>
              <a:t>14</a:t>
            </a:fld>
            <a:endParaRPr lang="en-US"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 y="6606396"/>
            <a:ext cx="1155699" cy="241274"/>
          </a:xfrm>
          <a:prstGeom prst="rect">
            <a:avLst/>
          </a:prstGeom>
          <a:solidFill>
            <a:srgbClr val="002060"/>
          </a:solidFill>
        </p:spPr>
      </p:pic>
    </p:spTree>
    <p:extLst>
      <p:ext uri="{BB962C8B-B14F-4D97-AF65-F5344CB8AC3E}">
        <p14:creationId xmlns:p14="http://schemas.microsoft.com/office/powerpoint/2010/main" val="2975600156"/>
      </p:ext>
    </p:extLst>
  </p:cSld>
  <p:clrMapOvr>
    <a:masterClrMapping/>
  </p:clrMapOvr>
  <mc:AlternateContent xmlns:mc="http://schemas.openxmlformats.org/markup-compatibility/2006" xmlns:p14="http://schemas.microsoft.com/office/powerpoint/2010/main">
    <mc:Choice Requires="p14">
      <p:transition spd="slow" p14:dur="2000" advTm="56318"/>
    </mc:Choice>
    <mc:Fallback xmlns="">
      <p:transition spd="slow" advTm="5631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3200" b="1" dirty="0" smtClean="0">
                <a:solidFill>
                  <a:schemeClr val="tx2"/>
                </a:solidFill>
                <a:latin typeface="Times New Roman" pitchFamily="18" charset="0"/>
                <a:cs typeface="Times New Roman" pitchFamily="18" charset="0"/>
              </a:rPr>
              <a:t>Next Steps</a:t>
            </a:r>
            <a:endParaRPr lang="en-US" sz="3200" b="1" dirty="0">
              <a:ln/>
              <a:solidFill>
                <a:schemeClr val="tx2"/>
              </a:solidFill>
              <a:latin typeface="Times New Roman" pitchFamily="18" charset="0"/>
              <a:cs typeface="Times New Roman" pitchFamily="18" charset="0"/>
            </a:endParaRPr>
          </a:p>
        </p:txBody>
      </p:sp>
      <p:sp>
        <p:nvSpPr>
          <p:cNvPr id="3" name="Rectangle 2"/>
          <p:cNvSpPr>
            <a:spLocks noGrp="1"/>
          </p:cNvSpPr>
          <p:nvPr>
            <p:ph idx="1"/>
          </p:nvPr>
        </p:nvSpPr>
        <p:spPr>
          <a:xfrm>
            <a:off x="381000" y="1447800"/>
            <a:ext cx="8503920" cy="4953000"/>
          </a:xfrm>
        </p:spPr>
        <p:txBody>
          <a:bodyPr>
            <a:normAutofit lnSpcReduction="10000"/>
          </a:bodyPr>
          <a:lstStyle/>
          <a:p>
            <a:pPr>
              <a:spcBef>
                <a:spcPts val="1200"/>
              </a:spcBef>
            </a:pPr>
            <a:r>
              <a:rPr lang="en-US" sz="2800" dirty="0" smtClean="0">
                <a:latin typeface="Times New Roman" pitchFamily="18" charset="0"/>
                <a:cs typeface="Times New Roman" pitchFamily="18" charset="0"/>
              </a:rPr>
              <a:t>Continue technical development of maturity model for continuous monitoring: subgroup on ISCM attributes, and another subgroup on integrating model with NIST framework for critical infrastructure cybersecurity</a:t>
            </a:r>
            <a:endParaRPr lang="en-US" sz="2800" dirty="0">
              <a:latin typeface="Times New Roman" pitchFamily="18" charset="0"/>
              <a:cs typeface="Times New Roman" pitchFamily="18" charset="0"/>
            </a:endParaRPr>
          </a:p>
          <a:p>
            <a:pPr>
              <a:spcBef>
                <a:spcPts val="1200"/>
              </a:spcBef>
            </a:pPr>
            <a:r>
              <a:rPr lang="en-US" sz="2800" dirty="0" smtClean="0">
                <a:latin typeface="Times New Roman" pitchFamily="18" charset="0"/>
                <a:cs typeface="Times New Roman" pitchFamily="18" charset="0"/>
              </a:rPr>
              <a:t>Test drive/pilot with participating IGs by end of 2014/early 2015</a:t>
            </a:r>
          </a:p>
          <a:p>
            <a:pPr>
              <a:spcBef>
                <a:spcPts val="1200"/>
              </a:spcBef>
            </a:pPr>
            <a:r>
              <a:rPr lang="en-US" sz="2800" dirty="0" smtClean="0">
                <a:latin typeface="Times New Roman" pitchFamily="18" charset="0"/>
                <a:cs typeface="Times New Roman" pitchFamily="18" charset="0"/>
              </a:rPr>
              <a:t>Make any needed tweaks for inclusion in 2015 OIG FISMA metrics</a:t>
            </a:r>
          </a:p>
          <a:p>
            <a:pPr>
              <a:spcBef>
                <a:spcPts val="1200"/>
              </a:spcBef>
            </a:pPr>
            <a:r>
              <a:rPr lang="en-US" dirty="0" smtClean="0">
                <a:latin typeface="Times New Roman" pitchFamily="18" charset="0"/>
                <a:cs typeface="Times New Roman" pitchFamily="18" charset="0"/>
              </a:rPr>
              <a:t>Goal of working with DHS to develop a FISMA maturity model reporting framework for all 11 information security areas</a:t>
            </a:r>
          </a:p>
          <a:p>
            <a:pPr>
              <a:spcBef>
                <a:spcPts val="1200"/>
              </a:spcBef>
            </a:pPr>
            <a:endParaRPr lang="en-US" sz="2800" dirty="0" smtClean="0">
              <a:latin typeface="Times New Roman" pitchFamily="18" charset="0"/>
              <a:cs typeface="Times New Roman" pitchFamily="18" charset="0"/>
            </a:endParaRPr>
          </a:p>
        </p:txBody>
      </p:sp>
      <p:pic>
        <p:nvPicPr>
          <p:cNvPr id="6" name="Picture 82" descr="&#10;blue_band.png                                                  000C0F54krm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572252"/>
            <a:ext cx="9156700" cy="30956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7010400" y="6559552"/>
            <a:ext cx="2133600" cy="365125"/>
          </a:xfrm>
          <a:prstGeom prst="rect">
            <a:avLst/>
          </a:prstGeom>
        </p:spPr>
        <p:txBody>
          <a:bodyPr vert="horz" lIns="91440" tIns="45720" rIns="91440" bIns="45720" rtlCol="0" anchor="ctr">
            <a:normAutofit/>
          </a:bodyPr>
          <a:lstStyle>
            <a:defPPr>
              <a:defRPr lang="en-US"/>
            </a:defPPr>
            <a:lvl1pPr marL="0" algn="r" rtl="0" latinLnBrk="0">
              <a:defRPr sz="1200" kern="1200">
                <a:solidFill>
                  <a:schemeClr val="tx1">
                    <a:tint val="75000"/>
                  </a:schemeClr>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D4B5ADC2-7248-4799-8E52-477E151C3EE9}" type="slidenum">
              <a:rPr lang="en-US" sz="1400" b="1" smtClean="0">
                <a:solidFill>
                  <a:schemeClr val="bg1"/>
                </a:solidFill>
              </a:rPr>
              <a:pPr/>
              <a:t>15</a:t>
            </a:fld>
            <a:endParaRPr lang="en-US"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 y="6606396"/>
            <a:ext cx="1155699" cy="241274"/>
          </a:xfrm>
          <a:prstGeom prst="rect">
            <a:avLst/>
          </a:prstGeom>
          <a:solidFill>
            <a:srgbClr val="002060"/>
          </a:solidFill>
        </p:spPr>
      </p:pic>
    </p:spTree>
    <p:extLst>
      <p:ext uri="{BB962C8B-B14F-4D97-AF65-F5344CB8AC3E}">
        <p14:creationId xmlns:p14="http://schemas.microsoft.com/office/powerpoint/2010/main" val="942840486"/>
      </p:ext>
    </p:extLst>
  </p:cSld>
  <p:clrMapOvr>
    <a:masterClrMapping/>
  </p:clrMapOvr>
  <mc:AlternateContent xmlns:mc="http://schemas.openxmlformats.org/markup-compatibility/2006" xmlns:p14="http://schemas.microsoft.com/office/powerpoint/2010/main">
    <mc:Choice Requires="p14">
      <p:transition spd="slow" p14:dur="2000" advTm="56318"/>
    </mc:Choice>
    <mc:Fallback xmlns="">
      <p:transition spd="slow" advTm="5631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p:cNvSpPr>
          <p:nvPr/>
        </p:nvSpPr>
        <p:spPr>
          <a:xfrm>
            <a:off x="177800" y="1219200"/>
            <a:ext cx="8686800" cy="2667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smtClean="0">
              <a:solidFill>
                <a:schemeClr val="tx2">
                  <a:lumMod val="75000"/>
                </a:schemeClr>
              </a:solidFill>
              <a:latin typeface="Times New Roman" pitchFamily="18" charset="0"/>
              <a:cs typeface="Times New Roman" pitchFamily="18" charset="0"/>
            </a:endParaRPr>
          </a:p>
          <a:p>
            <a:endParaRPr lang="en-US" sz="3200" dirty="0">
              <a:solidFill>
                <a:schemeClr val="tx2">
                  <a:lumMod val="75000"/>
                </a:schemeClr>
              </a:solidFill>
              <a:latin typeface="Times New Roman" pitchFamily="18" charset="0"/>
              <a:cs typeface="Times New Roman" pitchFamily="18" charset="0"/>
            </a:endParaRPr>
          </a:p>
          <a:p>
            <a:r>
              <a:rPr lang="en-US" sz="5400" dirty="0" smtClean="0">
                <a:solidFill>
                  <a:schemeClr val="tx2">
                    <a:lumMod val="75000"/>
                  </a:schemeClr>
                </a:solidFill>
                <a:latin typeface="Times New Roman" pitchFamily="18" charset="0"/>
                <a:cs typeface="Times New Roman" pitchFamily="18" charset="0"/>
              </a:rPr>
              <a:t>References</a:t>
            </a:r>
            <a:endParaRPr lang="en-US" sz="5400" dirty="0">
              <a:ln/>
              <a:solidFill>
                <a:schemeClr val="tx2">
                  <a:lumMod val="75000"/>
                </a:schemeClr>
              </a:solidFill>
              <a:latin typeface="Times New Roman" pitchFamily="18" charset="0"/>
              <a:cs typeface="Times New Roman" pitchFamily="18" charset="0"/>
            </a:endParaRPr>
          </a:p>
        </p:txBody>
      </p:sp>
      <p:pic>
        <p:nvPicPr>
          <p:cNvPr id="5" name="Picture 82" descr="&#10;blue_band.png                                                  000C0F54krm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72252"/>
            <a:ext cx="9156700" cy="30956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txBox="1">
            <a:spLocks/>
          </p:cNvSpPr>
          <p:nvPr/>
        </p:nvSpPr>
        <p:spPr>
          <a:xfrm>
            <a:off x="7010400" y="6559552"/>
            <a:ext cx="2133600" cy="365125"/>
          </a:xfrm>
          <a:prstGeom prst="rect">
            <a:avLst/>
          </a:prstGeom>
        </p:spPr>
        <p:txBody>
          <a:bodyPr vert="horz" lIns="91440" tIns="45720" rIns="91440" bIns="45720" rtlCol="0" anchor="ctr">
            <a:normAutofit/>
          </a:bodyPr>
          <a:lstStyle>
            <a:defPPr>
              <a:defRPr lang="en-US"/>
            </a:defPPr>
            <a:lvl1pPr marL="0" algn="r" rtl="0" latinLnBrk="0">
              <a:defRPr sz="1200" kern="1200">
                <a:solidFill>
                  <a:schemeClr val="tx1">
                    <a:tint val="75000"/>
                  </a:schemeClr>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D4B5ADC2-7248-4799-8E52-477E151C3EE9}" type="slidenum">
              <a:rPr lang="en-US" sz="1400" b="1" smtClean="0">
                <a:solidFill>
                  <a:schemeClr val="bg1"/>
                </a:solidFill>
              </a:rPr>
              <a:pPr/>
              <a:t>16</a:t>
            </a:fld>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 y="6606396"/>
            <a:ext cx="1155699" cy="241274"/>
          </a:xfrm>
          <a:prstGeom prst="rect">
            <a:avLst/>
          </a:prstGeom>
          <a:solidFill>
            <a:srgbClr val="002060"/>
          </a:solidFill>
        </p:spPr>
      </p:pic>
    </p:spTree>
    <p:extLst>
      <p:ext uri="{BB962C8B-B14F-4D97-AF65-F5344CB8AC3E}">
        <p14:creationId xmlns:p14="http://schemas.microsoft.com/office/powerpoint/2010/main" val="562375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8600" y="152400"/>
            <a:ext cx="8686800" cy="1143000"/>
          </a:xfrm>
        </p:spPr>
        <p:txBody>
          <a:bodyPr>
            <a:normAutofit/>
          </a:bodyPr>
          <a:lstStyle/>
          <a:p>
            <a:r>
              <a:rPr lang="en-US" sz="3600" b="1" dirty="0" smtClean="0">
                <a:ln/>
                <a:solidFill>
                  <a:schemeClr val="tx2"/>
                </a:solidFill>
                <a:latin typeface="Times New Roman" pitchFamily="18" charset="0"/>
                <a:cs typeface="Times New Roman" pitchFamily="18" charset="0"/>
              </a:rPr>
              <a:t>References</a:t>
            </a:r>
            <a:endParaRPr lang="en-US" sz="3600" b="1" dirty="0">
              <a:ln/>
              <a:solidFill>
                <a:schemeClr val="tx2"/>
              </a:solidFill>
              <a:latin typeface="Times New Roman" pitchFamily="18" charset="0"/>
              <a:cs typeface="Times New Roman" pitchFamily="18" charset="0"/>
            </a:endParaRPr>
          </a:p>
        </p:txBody>
      </p:sp>
      <p:sp>
        <p:nvSpPr>
          <p:cNvPr id="3" name="Rectangle 2"/>
          <p:cNvSpPr>
            <a:spLocks noGrp="1"/>
          </p:cNvSpPr>
          <p:nvPr>
            <p:ph idx="1"/>
          </p:nvPr>
        </p:nvSpPr>
        <p:spPr>
          <a:xfrm>
            <a:off x="304800" y="1676400"/>
            <a:ext cx="8503920" cy="5029200"/>
          </a:xfrm>
        </p:spPr>
        <p:txBody>
          <a:bodyPr>
            <a:normAutofit/>
          </a:bodyPr>
          <a:lstStyle/>
          <a:p>
            <a:pPr>
              <a:spcBef>
                <a:spcPts val="1200"/>
              </a:spcBef>
            </a:pPr>
            <a:r>
              <a:rPr lang="en-US" sz="2000" dirty="0" smtClean="0">
                <a:latin typeface="Times New Roman" pitchFamily="18" charset="0"/>
                <a:cs typeface="Times New Roman" pitchFamily="18" charset="0"/>
              </a:rPr>
              <a:t>NIST Special Publication (SP) 800-53, Rev. 4, </a:t>
            </a:r>
            <a:r>
              <a:rPr lang="en-US" sz="2000" i="1" dirty="0" smtClean="0">
                <a:latin typeface="Times New Roman" pitchFamily="18" charset="0"/>
                <a:cs typeface="Times New Roman" pitchFamily="18" charset="0"/>
              </a:rPr>
              <a:t>Security and Privacy Controls for Federal Information Systems and Organizations</a:t>
            </a:r>
          </a:p>
          <a:p>
            <a:pPr>
              <a:spcBef>
                <a:spcPts val="1200"/>
              </a:spcBef>
            </a:pPr>
            <a:r>
              <a:rPr lang="en-US" sz="2000" dirty="0" smtClean="0">
                <a:latin typeface="Times New Roman" pitchFamily="18" charset="0"/>
                <a:cs typeface="Times New Roman" pitchFamily="18" charset="0"/>
              </a:rPr>
              <a:t>SP 800-137, </a:t>
            </a:r>
            <a:r>
              <a:rPr lang="en-US" sz="2000" i="1" dirty="0" smtClean="0">
                <a:latin typeface="Times New Roman" pitchFamily="18" charset="0"/>
                <a:cs typeface="Times New Roman" pitchFamily="18" charset="0"/>
              </a:rPr>
              <a:t>Information Security Continuous Monitoring for Federal Information Systems and Organizations</a:t>
            </a:r>
          </a:p>
          <a:p>
            <a:pPr>
              <a:spcBef>
                <a:spcPts val="1200"/>
              </a:spcBef>
            </a:pPr>
            <a:r>
              <a:rPr lang="en-US" sz="2000" dirty="0" smtClean="0">
                <a:latin typeface="Times New Roman" pitchFamily="18" charset="0"/>
                <a:cs typeface="Times New Roman" pitchFamily="18" charset="0"/>
              </a:rPr>
              <a:t>OMB Memorandum M-14-03, </a:t>
            </a:r>
            <a:r>
              <a:rPr lang="en-US" sz="2000" i="1" dirty="0" smtClean="0">
                <a:latin typeface="Times New Roman" pitchFamily="18" charset="0"/>
                <a:cs typeface="Times New Roman" pitchFamily="18" charset="0"/>
              </a:rPr>
              <a:t>Enhancing the Security of Federal Information and Information Systems</a:t>
            </a:r>
          </a:p>
          <a:p>
            <a:pPr>
              <a:spcBef>
                <a:spcPts val="1200"/>
              </a:spcBef>
            </a:pPr>
            <a:r>
              <a:rPr lang="en-US" sz="2000" i="1" dirty="0" smtClean="0">
                <a:latin typeface="Times New Roman" pitchFamily="18" charset="0"/>
                <a:cs typeface="Times New Roman" pitchFamily="18" charset="0"/>
              </a:rPr>
              <a:t>United States Government Concept of Operations for Information Security Continuous Monitoring</a:t>
            </a:r>
          </a:p>
          <a:p>
            <a:pPr marL="0" indent="0">
              <a:spcBef>
                <a:spcPts val="1200"/>
              </a:spcBef>
              <a:buNone/>
            </a:pPr>
            <a:endParaRPr lang="en-US" sz="2000" dirty="0" smtClean="0">
              <a:latin typeface="Times New Roman" pitchFamily="18" charset="0"/>
              <a:cs typeface="Times New Roman" pitchFamily="18" charset="0"/>
            </a:endParaRPr>
          </a:p>
        </p:txBody>
      </p:sp>
      <p:pic>
        <p:nvPicPr>
          <p:cNvPr id="6" name="Picture 82" descr="&#10;blue_band.png                                                  000C0F54krm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572252"/>
            <a:ext cx="9156700" cy="30956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7010400" y="6559552"/>
            <a:ext cx="2133600" cy="365125"/>
          </a:xfrm>
          <a:prstGeom prst="rect">
            <a:avLst/>
          </a:prstGeom>
        </p:spPr>
        <p:txBody>
          <a:bodyPr vert="horz" lIns="91440" tIns="45720" rIns="91440" bIns="45720" rtlCol="0" anchor="ctr">
            <a:normAutofit/>
          </a:bodyPr>
          <a:lstStyle>
            <a:defPPr>
              <a:defRPr lang="en-US"/>
            </a:defPPr>
            <a:lvl1pPr marL="0" algn="r" rtl="0" latinLnBrk="0">
              <a:defRPr sz="1200" kern="1200">
                <a:solidFill>
                  <a:schemeClr val="tx1">
                    <a:tint val="75000"/>
                  </a:schemeClr>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D4B5ADC2-7248-4799-8E52-477E151C3EE9}" type="slidenum">
              <a:rPr lang="en-US" sz="1400" b="1" smtClean="0">
                <a:solidFill>
                  <a:schemeClr val="bg1"/>
                </a:solidFill>
              </a:rPr>
              <a:pPr/>
              <a:t>17</a:t>
            </a:fld>
            <a:endParaRPr lang="en-US"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 y="6606396"/>
            <a:ext cx="1155699" cy="241274"/>
          </a:xfrm>
          <a:prstGeom prst="rect">
            <a:avLst/>
          </a:prstGeom>
          <a:solidFill>
            <a:srgbClr val="002060"/>
          </a:solidFill>
        </p:spPr>
      </p:pic>
    </p:spTree>
    <p:extLst>
      <p:ext uri="{BB962C8B-B14F-4D97-AF65-F5344CB8AC3E}">
        <p14:creationId xmlns:p14="http://schemas.microsoft.com/office/powerpoint/2010/main" val="3747783137"/>
      </p:ext>
    </p:extLst>
  </p:cSld>
  <p:clrMapOvr>
    <a:masterClrMapping/>
  </p:clrMapOvr>
  <mc:AlternateContent xmlns:mc="http://schemas.openxmlformats.org/markup-compatibility/2006" xmlns:p14="http://schemas.microsoft.com/office/powerpoint/2010/main">
    <mc:Choice Requires="p14">
      <p:transition spd="slow" p14:dur="2000" advTm="117194"/>
    </mc:Choice>
    <mc:Fallback xmlns="">
      <p:transition spd="slow" advTm="11719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304800"/>
            <a:ext cx="8229600" cy="1143000"/>
          </a:xfrm>
        </p:spPr>
        <p:txBody>
          <a:bodyPr>
            <a:normAutofit fontScale="90000"/>
          </a:bodyPr>
          <a:lstStyle/>
          <a:p>
            <a:r>
              <a:rPr lang="en-US" sz="3600" b="1" dirty="0" smtClean="0">
                <a:solidFill>
                  <a:schemeClr val="tx2"/>
                </a:solidFill>
                <a:latin typeface="Times New Roman" pitchFamily="18" charset="0"/>
                <a:cs typeface="Times New Roman" pitchFamily="18" charset="0"/>
              </a:rPr>
              <a:t>2014 NIST Framework for Improving CyberSecurity</a:t>
            </a:r>
            <a:endParaRPr lang="en-US" sz="3600" b="1" dirty="0">
              <a:ln/>
              <a:solidFill>
                <a:schemeClr val="tx2"/>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54088213"/>
              </p:ext>
            </p:extLst>
          </p:nvPr>
        </p:nvGraphicFramePr>
        <p:xfrm>
          <a:off x="1981200" y="1828800"/>
          <a:ext cx="6400800" cy="2885440"/>
        </p:xfrm>
        <a:graphic>
          <a:graphicData uri="http://schemas.openxmlformats.org/drawingml/2006/table">
            <a:tbl>
              <a:tblPr firstRow="1" bandRow="1">
                <a:tableStyleId>{5C22544A-7EE6-4342-B048-85BDC9FD1C3A}</a:tableStyleId>
              </a:tblPr>
              <a:tblGrid>
                <a:gridCol w="1143000"/>
                <a:gridCol w="2514600"/>
                <a:gridCol w="2743200"/>
              </a:tblGrid>
              <a:tr h="370840">
                <a:tc>
                  <a:txBody>
                    <a:bodyPr/>
                    <a:lstStyle/>
                    <a:p>
                      <a:pPr algn="ctr"/>
                      <a:r>
                        <a:rPr lang="en-US" sz="1600" dirty="0" smtClean="0">
                          <a:latin typeface="Times New Roman" panose="02020603050405020304" pitchFamily="18" charset="0"/>
                          <a:cs typeface="Times New Roman" panose="02020603050405020304" pitchFamily="18" charset="0"/>
                        </a:rPr>
                        <a:t>Functions</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latin typeface="Times New Roman" panose="02020603050405020304" pitchFamily="18" charset="0"/>
                          <a:cs typeface="Times New Roman" panose="02020603050405020304" pitchFamily="18" charset="0"/>
                        </a:rPr>
                        <a:t>Categories</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latin typeface="Times New Roman" panose="02020603050405020304" pitchFamily="18" charset="0"/>
                          <a:cs typeface="Times New Roman" panose="02020603050405020304" pitchFamily="18" charset="0"/>
                        </a:rPr>
                        <a:t>Subcategories</a:t>
                      </a:r>
                      <a:endParaRPr lang="en-US" sz="1600" dirty="0">
                        <a:latin typeface="Times New Roman" panose="02020603050405020304" pitchFamily="18" charset="0"/>
                        <a:cs typeface="Times New Roman" panose="02020603050405020304" pitchFamily="18" charset="0"/>
                      </a:endParaRPr>
                    </a:p>
                  </a:txBody>
                  <a:tcPr/>
                </a:tc>
              </a:tr>
              <a:tr h="370840">
                <a:tc>
                  <a:txBody>
                    <a:bodyPr/>
                    <a:lstStyle/>
                    <a:p>
                      <a:r>
                        <a:rPr lang="en-US" sz="1600" dirty="0" smtClean="0">
                          <a:latin typeface="Times New Roman" panose="02020603050405020304" pitchFamily="18" charset="0"/>
                          <a:cs typeface="Times New Roman" panose="02020603050405020304" pitchFamily="18" charset="0"/>
                        </a:rPr>
                        <a:t>Identify</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Risk Assessment</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System inventory, categorization</a:t>
                      </a:r>
                      <a:endParaRPr lang="en-US" sz="1600" dirty="0">
                        <a:latin typeface="Times New Roman" panose="02020603050405020304" pitchFamily="18" charset="0"/>
                        <a:cs typeface="Times New Roman" panose="02020603050405020304" pitchFamily="18" charset="0"/>
                      </a:endParaRPr>
                    </a:p>
                  </a:txBody>
                  <a:tcPr/>
                </a:tc>
              </a:tr>
              <a:tr h="370840">
                <a:tc>
                  <a:txBody>
                    <a:bodyPr/>
                    <a:lstStyle/>
                    <a:p>
                      <a:r>
                        <a:rPr lang="en-US" sz="1600" dirty="0" smtClean="0">
                          <a:latin typeface="Times New Roman" panose="02020603050405020304" pitchFamily="18" charset="0"/>
                          <a:cs typeface="Times New Roman" panose="02020603050405020304" pitchFamily="18" charset="0"/>
                        </a:rPr>
                        <a:t>Protect</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Identification</a:t>
                      </a:r>
                      <a:r>
                        <a:rPr lang="en-US" sz="1600" baseline="0" dirty="0" smtClean="0">
                          <a:latin typeface="Times New Roman" panose="02020603050405020304" pitchFamily="18" charset="0"/>
                          <a:cs typeface="Times New Roman" panose="02020603050405020304" pitchFamily="18" charset="0"/>
                        </a:rPr>
                        <a:t> &amp; Authentication; Security Awareness and Training</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PIV card</a:t>
                      </a:r>
                      <a:r>
                        <a:rPr lang="en-US" sz="1600" baseline="0" dirty="0" smtClean="0">
                          <a:latin typeface="Times New Roman" panose="02020603050405020304" pitchFamily="18" charset="0"/>
                          <a:cs typeface="Times New Roman" panose="02020603050405020304" pitchFamily="18" charset="0"/>
                        </a:rPr>
                        <a:t>; awareness and role-based training</a:t>
                      </a:r>
                      <a:endParaRPr lang="en-US" sz="1600" dirty="0">
                        <a:latin typeface="Times New Roman" panose="02020603050405020304" pitchFamily="18" charset="0"/>
                        <a:cs typeface="Times New Roman" panose="02020603050405020304" pitchFamily="18" charset="0"/>
                      </a:endParaRPr>
                    </a:p>
                  </a:txBody>
                  <a:tcPr/>
                </a:tc>
              </a:tr>
              <a:tr h="370840">
                <a:tc>
                  <a:txBody>
                    <a:bodyPr/>
                    <a:lstStyle/>
                    <a:p>
                      <a:r>
                        <a:rPr lang="en-US" sz="1600" dirty="0" smtClean="0">
                          <a:latin typeface="Times New Roman" panose="02020603050405020304" pitchFamily="18" charset="0"/>
                          <a:cs typeface="Times New Roman" panose="02020603050405020304" pitchFamily="18" charset="0"/>
                        </a:rPr>
                        <a:t>Detect</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Continuous Monitoring</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Strategy, scanning</a:t>
                      </a:r>
                      <a:endParaRPr lang="en-US" sz="1600" dirty="0">
                        <a:latin typeface="Times New Roman" panose="02020603050405020304" pitchFamily="18" charset="0"/>
                        <a:cs typeface="Times New Roman" panose="02020603050405020304" pitchFamily="18" charset="0"/>
                      </a:endParaRPr>
                    </a:p>
                  </a:txBody>
                  <a:tcPr/>
                </a:tc>
              </a:tr>
              <a:tr h="370840">
                <a:tc>
                  <a:txBody>
                    <a:bodyPr/>
                    <a:lstStyle/>
                    <a:p>
                      <a:r>
                        <a:rPr lang="en-US" sz="1600" dirty="0" smtClean="0">
                          <a:latin typeface="Times New Roman" panose="02020603050405020304" pitchFamily="18" charset="0"/>
                          <a:cs typeface="Times New Roman" panose="02020603050405020304" pitchFamily="18" charset="0"/>
                        </a:rPr>
                        <a:t>Respond</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Incident Response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Detection and reporting</a:t>
                      </a:r>
                      <a:endParaRPr lang="en-US" sz="1600" dirty="0">
                        <a:latin typeface="Times New Roman" panose="02020603050405020304" pitchFamily="18" charset="0"/>
                        <a:cs typeface="Times New Roman" panose="02020603050405020304" pitchFamily="18" charset="0"/>
                      </a:endParaRPr>
                    </a:p>
                  </a:txBody>
                  <a:tcPr/>
                </a:tc>
              </a:tr>
              <a:tr h="370840">
                <a:tc>
                  <a:txBody>
                    <a:bodyPr/>
                    <a:lstStyle/>
                    <a:p>
                      <a:r>
                        <a:rPr lang="en-US" sz="1600" dirty="0" smtClean="0">
                          <a:latin typeface="Times New Roman" panose="02020603050405020304" pitchFamily="18" charset="0"/>
                          <a:cs typeface="Times New Roman" panose="02020603050405020304" pitchFamily="18" charset="0"/>
                        </a:rPr>
                        <a:t>Recover</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Contingency Planning</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BIA, backups</a:t>
                      </a:r>
                      <a:endParaRPr lang="en-US" sz="1600" dirty="0">
                        <a:latin typeface="Times New Roman" panose="02020603050405020304" pitchFamily="18" charset="0"/>
                        <a:cs typeface="Times New Roman" panose="02020603050405020304" pitchFamily="18" charset="0"/>
                      </a:endParaRPr>
                    </a:p>
                  </a:txBody>
                  <a:tcPr/>
                </a:tc>
              </a:tr>
            </a:tbl>
          </a:graphicData>
        </a:graphic>
      </p:graphicFrame>
      <p:sp>
        <p:nvSpPr>
          <p:cNvPr id="5" name="Up Arrow 4"/>
          <p:cNvSpPr/>
          <p:nvPr/>
        </p:nvSpPr>
        <p:spPr>
          <a:xfrm>
            <a:off x="685800" y="2133600"/>
            <a:ext cx="304800" cy="2514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1524000" y="5301049"/>
            <a:ext cx="7162800" cy="323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9050" y="4978568"/>
            <a:ext cx="1762125" cy="646331"/>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Implementation Tiers</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524000" y="5624899"/>
            <a:ext cx="1762125"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Tier 1 - Partial</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343275" y="5610223"/>
            <a:ext cx="1762125" cy="646331"/>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Tier 2 – Risk informed</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181600" y="5610222"/>
            <a:ext cx="1762125" cy="646331"/>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Tier 3 - Repeatable</a:t>
            </a:r>
            <a:endParaRPr lang="en-US"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915150" y="5610221"/>
            <a:ext cx="1762125"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Tier 4 - Adaptive</a:t>
            </a:r>
            <a:endParaRPr lang="en-US" dirty="0">
              <a:latin typeface="Times New Roman" panose="02020603050405020304" pitchFamily="18" charset="0"/>
              <a:cs typeface="Times New Roman" panose="02020603050405020304" pitchFamily="18" charset="0"/>
            </a:endParaRPr>
          </a:p>
        </p:txBody>
      </p:sp>
      <p:pic>
        <p:nvPicPr>
          <p:cNvPr id="13" name="Picture 82" descr="&#10;blue_band.png                                                  000C0F54krm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572252"/>
            <a:ext cx="9156700" cy="309562"/>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3"/>
          <p:cNvSpPr txBox="1">
            <a:spLocks/>
          </p:cNvSpPr>
          <p:nvPr/>
        </p:nvSpPr>
        <p:spPr>
          <a:xfrm>
            <a:off x="7010400" y="6559552"/>
            <a:ext cx="2133600" cy="365125"/>
          </a:xfrm>
          <a:prstGeom prst="rect">
            <a:avLst/>
          </a:prstGeom>
        </p:spPr>
        <p:txBody>
          <a:bodyPr vert="horz" lIns="91440" tIns="45720" rIns="91440" bIns="45720" rtlCol="0" anchor="ctr">
            <a:normAutofit/>
          </a:bodyPr>
          <a:lstStyle>
            <a:defPPr>
              <a:defRPr lang="en-US"/>
            </a:defPPr>
            <a:lvl1pPr marL="0" algn="r" rtl="0" latinLnBrk="0">
              <a:defRPr sz="1200" kern="1200">
                <a:solidFill>
                  <a:schemeClr val="tx1">
                    <a:tint val="75000"/>
                  </a:schemeClr>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D4B5ADC2-7248-4799-8E52-477E151C3EE9}" type="slidenum">
              <a:rPr lang="en-US" sz="1400" b="1" smtClean="0">
                <a:solidFill>
                  <a:schemeClr val="bg1"/>
                </a:solidFill>
              </a:rPr>
              <a:pPr/>
              <a:t>18</a:t>
            </a:fld>
            <a:endParaRPr lang="en-US" dirty="0">
              <a:solidFill>
                <a:schemeClr val="bg1"/>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 y="6606396"/>
            <a:ext cx="1155699" cy="241274"/>
          </a:xfrm>
          <a:prstGeom prst="rect">
            <a:avLst/>
          </a:prstGeom>
          <a:solidFill>
            <a:srgbClr val="002060"/>
          </a:solidFill>
        </p:spPr>
      </p:pic>
    </p:spTree>
    <p:extLst>
      <p:ext uri="{BB962C8B-B14F-4D97-AF65-F5344CB8AC3E}">
        <p14:creationId xmlns:p14="http://schemas.microsoft.com/office/powerpoint/2010/main" val="4270847595"/>
      </p:ext>
    </p:extLst>
  </p:cSld>
  <p:clrMapOvr>
    <a:masterClrMapping/>
  </p:clrMapOvr>
  <mc:AlternateContent xmlns:mc="http://schemas.openxmlformats.org/markup-compatibility/2006" xmlns:p14="http://schemas.microsoft.com/office/powerpoint/2010/main">
    <mc:Choice Requires="p14">
      <p:transition spd="slow" p14:dur="2000" advTm="115262"/>
    </mc:Choice>
    <mc:Fallback xmlns="">
      <p:transition spd="slow" advTm="11526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52400" y="0"/>
            <a:ext cx="8686800" cy="868362"/>
          </a:xfrm>
        </p:spPr>
        <p:txBody>
          <a:bodyPr>
            <a:normAutofit fontScale="90000"/>
          </a:bodyPr>
          <a:lstStyle/>
          <a:p>
            <a:r>
              <a:rPr lang="en-US" sz="3600" b="1" dirty="0" smtClean="0">
                <a:solidFill>
                  <a:schemeClr val="tx2"/>
                </a:solidFill>
                <a:latin typeface="Times New Roman" pitchFamily="18" charset="0"/>
                <a:cs typeface="Times New Roman" pitchFamily="18" charset="0"/>
              </a:rPr>
              <a:t>Additional NIST Guidance on Maturity Models</a:t>
            </a:r>
            <a:endParaRPr lang="en-US" sz="3600" b="1" dirty="0">
              <a:ln/>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a:xfrm>
            <a:off x="415214" y="1070020"/>
            <a:ext cx="8229600" cy="4525963"/>
          </a:xfrm>
        </p:spPr>
        <p:txBody>
          <a:bodyPr>
            <a:normAutofit/>
          </a:bodyPr>
          <a:lstStyle/>
          <a:p>
            <a:r>
              <a:rPr lang="en-US" sz="2000" dirty="0" smtClean="0">
                <a:latin typeface="Times New Roman" panose="02020603050405020304" pitchFamily="18" charset="0"/>
                <a:cs typeface="Times New Roman" panose="02020603050405020304" pitchFamily="18" charset="0"/>
              </a:rPr>
              <a:t>NIST Program Review for Information Security Management Assistance outlines five maturity levels – polices, procedures, implementation, test, and integration</a:t>
            </a:r>
          </a:p>
          <a:p>
            <a:pPr marL="0" indent="0">
              <a:buNone/>
            </a:pP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NIST maturity model for information security performance measurement</a:t>
            </a:r>
          </a:p>
          <a:p>
            <a:endParaRPr lang="en-US" sz="24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918"/>
          <a:stretch/>
        </p:blipFill>
        <p:spPr bwMode="auto">
          <a:xfrm>
            <a:off x="1447801" y="2881314"/>
            <a:ext cx="5969000" cy="362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2" descr="&#10;blue_band.png                                                  000C0F54krm HD                         ABA78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6572252"/>
            <a:ext cx="9156700" cy="30956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a:xfrm>
            <a:off x="7010400" y="6559552"/>
            <a:ext cx="2133600" cy="365125"/>
          </a:xfrm>
          <a:prstGeom prst="rect">
            <a:avLst/>
          </a:prstGeom>
        </p:spPr>
        <p:txBody>
          <a:bodyPr vert="horz" lIns="91440" tIns="45720" rIns="91440" bIns="45720" rtlCol="0" anchor="ctr">
            <a:normAutofit/>
          </a:bodyPr>
          <a:lstStyle>
            <a:defPPr>
              <a:defRPr lang="en-US"/>
            </a:defPPr>
            <a:lvl1pPr marL="0" algn="r" rtl="0" latinLnBrk="0">
              <a:defRPr sz="1200" kern="1200">
                <a:solidFill>
                  <a:schemeClr val="tx1">
                    <a:tint val="75000"/>
                  </a:schemeClr>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D4B5ADC2-7248-4799-8E52-477E151C3EE9}" type="slidenum">
              <a:rPr lang="en-US" sz="1400" b="1" smtClean="0">
                <a:solidFill>
                  <a:schemeClr val="bg1"/>
                </a:solidFill>
              </a:rPr>
              <a:pPr/>
              <a:t>19</a:t>
            </a:fld>
            <a:endParaRPr lang="en-US" dirty="0">
              <a:solidFill>
                <a:schemeClr val="bg1"/>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0" y="6606396"/>
            <a:ext cx="1155699" cy="241274"/>
          </a:xfrm>
          <a:prstGeom prst="rect">
            <a:avLst/>
          </a:prstGeom>
          <a:solidFill>
            <a:srgbClr val="002060"/>
          </a:solidFill>
        </p:spPr>
      </p:pic>
    </p:spTree>
    <p:extLst>
      <p:ext uri="{BB962C8B-B14F-4D97-AF65-F5344CB8AC3E}">
        <p14:creationId xmlns:p14="http://schemas.microsoft.com/office/powerpoint/2010/main" val="362855098"/>
      </p:ext>
    </p:extLst>
  </p:cSld>
  <p:clrMapOvr>
    <a:masterClrMapping/>
  </p:clrMapOvr>
  <mc:AlternateContent xmlns:mc="http://schemas.openxmlformats.org/markup-compatibility/2006" xmlns:p14="http://schemas.microsoft.com/office/powerpoint/2010/main">
    <mc:Choice Requires="p14">
      <p:transition spd="slow" p14:dur="2000" advTm="41629"/>
    </mc:Choice>
    <mc:Fallback xmlns="">
      <p:transition spd="slow" advTm="4162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381000"/>
            <a:ext cx="8229600" cy="1143000"/>
          </a:xfrm>
        </p:spPr>
        <p:txBody>
          <a:bodyPr>
            <a:normAutofit/>
          </a:bodyPr>
          <a:lstStyle/>
          <a:p>
            <a:pPr algn="ctr"/>
            <a:r>
              <a:rPr lang="en-US" sz="3200" b="1" dirty="0" smtClean="0">
                <a:solidFill>
                  <a:srgbClr val="002060"/>
                </a:solidFill>
                <a:latin typeface="Times New Roman" pitchFamily="18" charset="0"/>
                <a:cs typeface="Times New Roman" pitchFamily="18" charset="0"/>
              </a:rPr>
              <a:t>Discussion Points</a:t>
            </a:r>
            <a:endParaRPr lang="en-US" sz="3200" b="1" dirty="0">
              <a:ln/>
              <a:solidFill>
                <a:srgbClr val="002060"/>
              </a:solidFill>
              <a:latin typeface="Times New Roman" pitchFamily="18" charset="0"/>
              <a:cs typeface="Times New Roman" pitchFamily="18" charset="0"/>
            </a:endParaRPr>
          </a:p>
        </p:txBody>
      </p:sp>
      <p:sp>
        <p:nvSpPr>
          <p:cNvPr id="3" name="Rectangle 2"/>
          <p:cNvSpPr>
            <a:spLocks noGrp="1"/>
          </p:cNvSpPr>
          <p:nvPr>
            <p:ph idx="1"/>
          </p:nvPr>
        </p:nvSpPr>
        <p:spPr>
          <a:xfrm>
            <a:off x="381000" y="1524000"/>
            <a:ext cx="8503920" cy="4572000"/>
          </a:xfrm>
        </p:spPr>
        <p:txBody>
          <a:bodyPr>
            <a:normAutofit/>
          </a:bodyPr>
          <a:lstStyle/>
          <a:p>
            <a:pPr>
              <a:spcBef>
                <a:spcPts val="1200"/>
              </a:spcBef>
            </a:pPr>
            <a:r>
              <a:rPr lang="en-US" sz="2400" dirty="0" smtClean="0">
                <a:latin typeface="Times New Roman" pitchFamily="18" charset="0"/>
                <a:cs typeface="Times New Roman" pitchFamily="18" charset="0"/>
              </a:rPr>
              <a:t>Background on FISMA</a:t>
            </a:r>
          </a:p>
          <a:p>
            <a:pPr>
              <a:spcBef>
                <a:spcPts val="1200"/>
              </a:spcBef>
            </a:pPr>
            <a:r>
              <a:rPr lang="en-US" sz="2400" dirty="0" smtClean="0">
                <a:latin typeface="Times New Roman" pitchFamily="18" charset="0"/>
                <a:cs typeface="Times New Roman" pitchFamily="18" charset="0"/>
              </a:rPr>
              <a:t>CIO and OIG FISMA reporting (limitations and inconsistencies)</a:t>
            </a:r>
          </a:p>
          <a:p>
            <a:pPr>
              <a:spcBef>
                <a:spcPts val="1200"/>
              </a:spcBef>
            </a:pPr>
            <a:r>
              <a:rPr lang="en-US" sz="2400" dirty="0" smtClean="0">
                <a:latin typeface="Times New Roman" pitchFamily="18" charset="0"/>
                <a:cs typeface="Times New Roman" pitchFamily="18" charset="0"/>
              </a:rPr>
              <a:t>Increasing cybersecurity attacks </a:t>
            </a:r>
          </a:p>
          <a:p>
            <a:pPr>
              <a:spcBef>
                <a:spcPts val="1200"/>
              </a:spcBef>
            </a:pPr>
            <a:r>
              <a:rPr lang="en-US" sz="2400" dirty="0" smtClean="0">
                <a:latin typeface="Times New Roman" pitchFamily="18" charset="0"/>
                <a:cs typeface="Times New Roman" pitchFamily="18" charset="0"/>
              </a:rPr>
              <a:t>Uses and advantages of maturity models</a:t>
            </a:r>
          </a:p>
          <a:p>
            <a:pPr>
              <a:spcBef>
                <a:spcPts val="1200"/>
              </a:spcBef>
            </a:pPr>
            <a:r>
              <a:rPr lang="en-US" sz="2400" dirty="0" smtClean="0">
                <a:latin typeface="Times New Roman" pitchFamily="18" charset="0"/>
                <a:cs typeface="Times New Roman" pitchFamily="18" charset="0"/>
              </a:rPr>
              <a:t>Proposed maturity model for IGs assessment of agencies’ information security continuous monitoring (ISCM) programs </a:t>
            </a:r>
          </a:p>
          <a:p>
            <a:pPr>
              <a:spcBef>
                <a:spcPts val="1200"/>
              </a:spcBef>
            </a:pPr>
            <a:r>
              <a:rPr lang="en-US" sz="2400" dirty="0">
                <a:latin typeface="Times New Roman" pitchFamily="18" charset="0"/>
                <a:cs typeface="Times New Roman" pitchFamily="18" charset="0"/>
              </a:rPr>
              <a:t>Progress to date and next steps</a:t>
            </a:r>
            <a:endParaRPr lang="en-US" sz="2400" dirty="0">
              <a:solidFill>
                <a:schemeClr val="accent6"/>
              </a:solidFill>
              <a:latin typeface="Times New Roman" pitchFamily="18" charset="0"/>
              <a:cs typeface="Times New Roman" pitchFamily="18" charset="0"/>
            </a:endParaRPr>
          </a:p>
          <a:p>
            <a:pPr>
              <a:spcBef>
                <a:spcPts val="1200"/>
              </a:spcBef>
            </a:pPr>
            <a:r>
              <a:rPr lang="en-US" sz="2400" dirty="0" smtClean="0">
                <a:latin typeface="Times New Roman" pitchFamily="18" charset="0"/>
                <a:cs typeface="Times New Roman" pitchFamily="18" charset="0"/>
              </a:rPr>
              <a:t>References for proposed maturity model</a:t>
            </a:r>
          </a:p>
          <a:p>
            <a:pPr>
              <a:spcBef>
                <a:spcPts val="1200"/>
              </a:spcBef>
            </a:pPr>
            <a:endParaRPr lang="en-US" sz="2000" dirty="0" smtClean="0">
              <a:latin typeface="Times New Roman" pitchFamily="18" charset="0"/>
              <a:cs typeface="Times New Roman" pitchFamily="18" charset="0"/>
            </a:endParaRPr>
          </a:p>
          <a:p>
            <a:pPr lvl="1"/>
            <a:endParaRPr lang="en-US" sz="2000" dirty="0" smtClean="0">
              <a:latin typeface="Times New Roman" pitchFamily="18" charset="0"/>
              <a:cs typeface="Times New Roman" pitchFamily="18" charset="0"/>
            </a:endParaRPr>
          </a:p>
        </p:txBody>
      </p:sp>
      <p:pic>
        <p:nvPicPr>
          <p:cNvPr id="6" name="Picture 82" descr="&#10;blue_band.png                                                  000C0F54krm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578652"/>
            <a:ext cx="9156700" cy="3095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 y="6612796"/>
            <a:ext cx="1155699" cy="241274"/>
          </a:xfrm>
          <a:prstGeom prst="rect">
            <a:avLst/>
          </a:prstGeom>
          <a:solidFill>
            <a:srgbClr val="002060"/>
          </a:solidFill>
        </p:spPr>
      </p:pic>
      <p:sp>
        <p:nvSpPr>
          <p:cNvPr id="4" name="Slide Number Placeholder 3"/>
          <p:cNvSpPr>
            <a:spLocks noGrp="1"/>
          </p:cNvSpPr>
          <p:nvPr>
            <p:ph type="sldNum" sz="quarter" idx="12"/>
          </p:nvPr>
        </p:nvSpPr>
        <p:spPr>
          <a:xfrm>
            <a:off x="6997700" y="6516726"/>
            <a:ext cx="2133600" cy="365125"/>
          </a:xfrm>
        </p:spPr>
        <p:txBody>
          <a:bodyPr>
            <a:normAutofit/>
          </a:bodyPr>
          <a:lstStyle/>
          <a:p>
            <a:fld id="{D4B5ADC2-7248-4799-8E52-477E151C3EE9}" type="slidenum">
              <a:rPr lang="en-US" sz="1400" b="1"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2583272600"/>
      </p:ext>
    </p:extLst>
  </p:cSld>
  <p:clrMapOvr>
    <a:masterClrMapping/>
  </p:clrMapOvr>
  <mc:AlternateContent xmlns:mc="http://schemas.openxmlformats.org/markup-compatibility/2006" xmlns:p14="http://schemas.microsoft.com/office/powerpoint/2010/main">
    <mc:Choice Requires="p14">
      <p:transition spd="slow" p14:dur="2000" advTm="129266"/>
    </mc:Choice>
    <mc:Fallback xmlns="">
      <p:transition spd="slow" advTm="12926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2"/>
                </a:solidFill>
                <a:latin typeface="Times New Roman" panose="02020603050405020304" pitchFamily="18" charset="0"/>
                <a:cs typeface="Times New Roman" panose="02020603050405020304" pitchFamily="18" charset="0"/>
              </a:rPr>
              <a:t>Electricity Subsector Cybersecurity Capability  Maturity Model (ES-CM2)</a:t>
            </a:r>
            <a:endParaRPr lang="en-US" sz="3200" b="1" dirty="0">
              <a:solidFill>
                <a:schemeClr val="tx2"/>
              </a:solidFill>
              <a:latin typeface="Times New Roman" panose="02020603050405020304" pitchFamily="18" charset="0"/>
              <a:cs typeface="Times New Roman" panose="02020603050405020304" pitchFamily="18" charset="0"/>
            </a:endParaRPr>
          </a:p>
        </p:txBody>
      </p:sp>
      <p:sp>
        <p:nvSpPr>
          <p:cNvPr id="4" name="Oval 3"/>
          <p:cNvSpPr/>
          <p:nvPr/>
        </p:nvSpPr>
        <p:spPr>
          <a:xfrm>
            <a:off x="1014406" y="2971800"/>
            <a:ext cx="1576393"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Domains</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838197" y="4267200"/>
            <a:ext cx="2028825"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Continuous Monitoring</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Risk Assessment</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Configuration Management…</a:t>
            </a:r>
            <a:endParaRPr lang="en-US" sz="1400" dirty="0">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flipV="1">
            <a:off x="2514600" y="2640449"/>
            <a:ext cx="990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814762" y="2095500"/>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Domain Specific Objectives</a:t>
            </a:r>
            <a:endParaRPr lang="en-US" dirty="0">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a:off x="2590799" y="3836313"/>
            <a:ext cx="914401" cy="583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795712" y="4127956"/>
            <a:ext cx="1871662" cy="1053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Domain Independent (Management)  Objectives</a:t>
            </a:r>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781423" y="5429250"/>
            <a:ext cx="2028825"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Focuses on process institutionalization</a:t>
            </a:r>
            <a:endParaRPr lang="en-US" sz="14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781422" y="3243590"/>
            <a:ext cx="2028825"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Focuses on control objectives</a:t>
            </a:r>
            <a:endParaRPr lang="en-US" sz="1400" dirty="0">
              <a:latin typeface="Times New Roman" panose="02020603050405020304" pitchFamily="18" charset="0"/>
              <a:cs typeface="Times New Roman" panose="02020603050405020304" pitchFamily="18" charset="0"/>
            </a:endParaRPr>
          </a:p>
        </p:txBody>
      </p:sp>
      <p:sp>
        <p:nvSpPr>
          <p:cNvPr id="12" name="Right Brace 11"/>
          <p:cNvSpPr/>
          <p:nvPr/>
        </p:nvSpPr>
        <p:spPr>
          <a:xfrm>
            <a:off x="6019800" y="1828800"/>
            <a:ext cx="609600" cy="1524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7" name="Right Brace 16"/>
          <p:cNvSpPr/>
          <p:nvPr/>
        </p:nvSpPr>
        <p:spPr>
          <a:xfrm>
            <a:off x="6019800" y="4038600"/>
            <a:ext cx="609600" cy="1524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629400" y="1828800"/>
            <a:ext cx="2286000" cy="1477328"/>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Level 1 – Initiated</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Level 2 – Performed</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Level 3 – Managed </a:t>
            </a:r>
            <a:endParaRPr lang="en-US"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6657975" y="4007048"/>
            <a:ext cx="2286000" cy="1477328"/>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Level 1 – Initiated</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Level 2 – Performed</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Level 3 – Managed </a:t>
            </a:r>
            <a:endParaRPr lang="en-US" dirty="0">
              <a:latin typeface="Times New Roman" panose="02020603050405020304" pitchFamily="18" charset="0"/>
              <a:cs typeface="Times New Roman" panose="02020603050405020304" pitchFamily="18" charset="0"/>
            </a:endParaRPr>
          </a:p>
        </p:txBody>
      </p:sp>
      <p:pic>
        <p:nvPicPr>
          <p:cNvPr id="18" name="Picture 82" descr="&#10;blue_band.png                                                  000C0F54krm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572252"/>
            <a:ext cx="9156700" cy="309562"/>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3"/>
          <p:cNvSpPr txBox="1">
            <a:spLocks/>
          </p:cNvSpPr>
          <p:nvPr/>
        </p:nvSpPr>
        <p:spPr>
          <a:xfrm>
            <a:off x="7010400" y="6559552"/>
            <a:ext cx="2133600" cy="365125"/>
          </a:xfrm>
          <a:prstGeom prst="rect">
            <a:avLst/>
          </a:prstGeom>
        </p:spPr>
        <p:txBody>
          <a:bodyPr vert="horz" lIns="91440" tIns="45720" rIns="91440" bIns="45720" rtlCol="0" anchor="ctr">
            <a:normAutofit/>
          </a:bodyPr>
          <a:lstStyle>
            <a:defPPr>
              <a:defRPr lang="en-US"/>
            </a:defPPr>
            <a:lvl1pPr marL="0" algn="r" rtl="0" latinLnBrk="0">
              <a:defRPr sz="1200" kern="1200">
                <a:solidFill>
                  <a:schemeClr val="tx1">
                    <a:tint val="75000"/>
                  </a:schemeClr>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D4B5ADC2-7248-4799-8E52-477E151C3EE9}" type="slidenum">
              <a:rPr lang="en-US" sz="1400" b="1" smtClean="0">
                <a:solidFill>
                  <a:schemeClr val="bg1"/>
                </a:solidFill>
              </a:rPr>
              <a:pPr/>
              <a:t>20</a:t>
            </a:fld>
            <a:endParaRPr lang="en-US" dirty="0">
              <a:solidFill>
                <a:schemeClr val="bg1"/>
              </a:solidFill>
            </a:endParaRP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 y="6606396"/>
            <a:ext cx="1155699" cy="241274"/>
          </a:xfrm>
          <a:prstGeom prst="rect">
            <a:avLst/>
          </a:prstGeom>
          <a:solidFill>
            <a:srgbClr val="002060"/>
          </a:solidFill>
        </p:spPr>
      </p:pic>
    </p:spTree>
    <p:extLst>
      <p:ext uri="{BB962C8B-B14F-4D97-AF65-F5344CB8AC3E}">
        <p14:creationId xmlns:p14="http://schemas.microsoft.com/office/powerpoint/2010/main" val="1364461215"/>
      </p:ext>
    </p:extLst>
  </p:cSld>
  <p:clrMapOvr>
    <a:masterClrMapping/>
  </p:clrMapOvr>
  <mc:AlternateContent xmlns:mc="http://schemas.openxmlformats.org/markup-compatibility/2006" xmlns:p14="http://schemas.microsoft.com/office/powerpoint/2010/main">
    <mc:Choice Requires="p14">
      <p:transition spd="slow" p14:dur="2000" advTm="82184"/>
    </mc:Choice>
    <mc:Fallback xmlns="">
      <p:transition spd="slow" advTm="8218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12700"/>
            <a:ext cx="8229600" cy="1143000"/>
          </a:xfrm>
        </p:spPr>
        <p:txBody>
          <a:bodyPr>
            <a:normAutofit/>
          </a:bodyPr>
          <a:lstStyle/>
          <a:p>
            <a:r>
              <a:rPr lang="en-US" sz="3200" b="1" dirty="0" smtClean="0">
                <a:solidFill>
                  <a:schemeClr val="tx2"/>
                </a:solidFill>
                <a:latin typeface="Times New Roman" pitchFamily="18" charset="0"/>
                <a:cs typeface="Times New Roman" pitchFamily="18" charset="0"/>
              </a:rPr>
              <a:t>Mapping of Maturity Models</a:t>
            </a:r>
            <a:endParaRPr lang="en-US" sz="3200" b="1" dirty="0">
              <a:ln/>
              <a:solidFill>
                <a:schemeClr val="tx2"/>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17727877"/>
              </p:ext>
            </p:extLst>
          </p:nvPr>
        </p:nvGraphicFramePr>
        <p:xfrm>
          <a:off x="228600" y="990600"/>
          <a:ext cx="8610600" cy="5494937"/>
        </p:xfrm>
        <a:graphic>
          <a:graphicData uri="http://schemas.openxmlformats.org/drawingml/2006/table">
            <a:tbl>
              <a:tblPr firstRow="1" bandRow="1">
                <a:tableStyleId>{5C22544A-7EE6-4342-B048-85BDC9FD1C3A}</a:tableStyleId>
              </a:tblPr>
              <a:tblGrid>
                <a:gridCol w="1722120"/>
                <a:gridCol w="1722120"/>
                <a:gridCol w="1722120"/>
                <a:gridCol w="1722120"/>
                <a:gridCol w="1722120"/>
              </a:tblGrid>
              <a:tr h="740000">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Proposed IG Model</a:t>
                      </a:r>
                      <a:endParaRPr lang="en-US" sz="1800" dirty="0">
                        <a:solidFill>
                          <a:schemeClr val="bg1"/>
                        </a:solidFill>
                        <a:latin typeface="Times New Roman" panose="02020603050405020304" pitchFamily="18" charset="0"/>
                        <a:cs typeface="Times New Roman" panose="02020603050405020304" pitchFamily="18" charset="0"/>
                      </a:endParaRPr>
                    </a:p>
                  </a:txBody>
                  <a:tcPr>
                    <a:solidFill>
                      <a:schemeClr val="tx2">
                        <a:lumMod val="75000"/>
                      </a:schemeClr>
                    </a:solidFill>
                  </a:tcPr>
                </a:tc>
                <a:tc>
                  <a:txBody>
                    <a:bodyPr/>
                    <a:lstStyle/>
                    <a:p>
                      <a:pPr algn="ctr"/>
                      <a:r>
                        <a:rPr lang="en-US" sz="1800" dirty="0" smtClean="0">
                          <a:latin typeface="Times New Roman" panose="02020603050405020304" pitchFamily="18" charset="0"/>
                          <a:cs typeface="Times New Roman" panose="02020603050405020304" pitchFamily="18" charset="0"/>
                        </a:rPr>
                        <a:t>CoBIT</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ISO</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NIST</a:t>
                      </a:r>
                      <a:r>
                        <a:rPr lang="en-US" sz="1800" baseline="0" dirty="0" smtClean="0">
                          <a:latin typeface="Times New Roman" panose="02020603050405020304" pitchFamily="18" charset="0"/>
                          <a:cs typeface="Times New Roman" panose="02020603050405020304" pitchFamily="18" charset="0"/>
                        </a:rPr>
                        <a:t> Framework</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ES-CM2</a:t>
                      </a:r>
                      <a:endParaRPr lang="en-US" sz="1800" dirty="0">
                        <a:latin typeface="Times New Roman" panose="02020603050405020304" pitchFamily="18" charset="0"/>
                        <a:cs typeface="Times New Roman" panose="02020603050405020304" pitchFamily="18" charset="0"/>
                      </a:endParaRPr>
                    </a:p>
                  </a:txBody>
                  <a:tcPr/>
                </a:tc>
              </a:tr>
              <a:tr h="410455">
                <a:tc rowSpan="2">
                  <a:txBody>
                    <a:bodyPr/>
                    <a:lstStyle/>
                    <a:p>
                      <a:r>
                        <a:rPr lang="en-US" sz="1600" dirty="0" smtClean="0">
                          <a:solidFill>
                            <a:schemeClr val="bg1"/>
                          </a:solidFill>
                          <a:latin typeface="Times New Roman" panose="02020603050405020304" pitchFamily="18" charset="0"/>
                          <a:cs typeface="Times New Roman" panose="02020603050405020304" pitchFamily="18" charset="0"/>
                        </a:rPr>
                        <a:t>Initial</a:t>
                      </a:r>
                      <a:endParaRPr lang="en-US" sz="1600" dirty="0">
                        <a:solidFill>
                          <a:schemeClr val="bg1"/>
                        </a:solidFill>
                        <a:latin typeface="Times New Roman" panose="02020603050405020304" pitchFamily="18" charset="0"/>
                        <a:cs typeface="Times New Roman" panose="02020603050405020304" pitchFamily="18" charset="0"/>
                      </a:endParaRPr>
                    </a:p>
                  </a:txBody>
                  <a:tcPr>
                    <a:solidFill>
                      <a:schemeClr val="tx2">
                        <a:lumMod val="75000"/>
                      </a:schemeClr>
                    </a:solidFill>
                  </a:tcPr>
                </a:tc>
                <a:tc rowSpan="2">
                  <a:txBody>
                    <a:bodyPr/>
                    <a:lstStyle/>
                    <a:p>
                      <a:r>
                        <a:rPr lang="en-US" sz="1600" baseline="0" dirty="0" smtClean="0">
                          <a:latin typeface="Times New Roman" panose="02020603050405020304" pitchFamily="18" charset="0"/>
                          <a:cs typeface="Times New Roman" panose="02020603050405020304" pitchFamily="18" charset="0"/>
                        </a:rPr>
                        <a:t>Level 1 – Initial/Ad-hoc</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Level 1 – Performed Informally</a:t>
                      </a:r>
                      <a:endParaRPr lang="en-US" sz="1600" dirty="0">
                        <a:latin typeface="Times New Roman" panose="02020603050405020304" pitchFamily="18" charset="0"/>
                        <a:cs typeface="Times New Roman" panose="02020603050405020304" pitchFamily="18" charset="0"/>
                      </a:endParaRPr>
                    </a:p>
                  </a:txBody>
                  <a:tcPr/>
                </a:tc>
                <a:tc rowSpan="2">
                  <a:txBody>
                    <a:bodyPr/>
                    <a:lstStyle/>
                    <a:p>
                      <a:r>
                        <a:rPr lang="en-US" sz="1600" dirty="0" smtClean="0">
                          <a:latin typeface="Times New Roman" panose="02020603050405020304" pitchFamily="18" charset="0"/>
                          <a:cs typeface="Times New Roman" panose="02020603050405020304" pitchFamily="18" charset="0"/>
                        </a:rPr>
                        <a:t>Level 1 - Partial</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MIL 1 - Initial</a:t>
                      </a:r>
                      <a:endParaRPr lang="en-US" sz="1600" dirty="0">
                        <a:latin typeface="Times New Roman" panose="02020603050405020304" pitchFamily="18" charset="0"/>
                        <a:cs typeface="Times New Roman" panose="02020603050405020304" pitchFamily="18" charset="0"/>
                      </a:endParaRPr>
                    </a:p>
                  </a:txBody>
                  <a:tcPr/>
                </a:tc>
              </a:tr>
              <a:tr h="726190">
                <a:tc vMerge="1">
                  <a:txBody>
                    <a:bodyPr/>
                    <a:lstStyle/>
                    <a:p>
                      <a:endParaRPr lang="en-US" sz="1600" dirty="0">
                        <a:solidFill>
                          <a:schemeClr val="bg1"/>
                        </a:solidFill>
                        <a:latin typeface="Times New Roman" panose="02020603050405020304" pitchFamily="18" charset="0"/>
                        <a:cs typeface="Times New Roman" panose="02020603050405020304" pitchFamily="18" charset="0"/>
                      </a:endParaRPr>
                    </a:p>
                  </a:txBody>
                  <a:tcPr>
                    <a:solidFill>
                      <a:schemeClr val="tx2">
                        <a:lumMod val="75000"/>
                      </a:schemeClr>
                    </a:solidFill>
                  </a:tcPr>
                </a:tc>
                <a:tc vMerge="1">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Level 2 – Planned</a:t>
                      </a:r>
                      <a:r>
                        <a:rPr lang="en-US" sz="1600" baseline="0" dirty="0" smtClean="0">
                          <a:latin typeface="Times New Roman" panose="02020603050405020304" pitchFamily="18" charset="0"/>
                          <a:cs typeface="Times New Roman" panose="02020603050405020304" pitchFamily="18" charset="0"/>
                        </a:rPr>
                        <a:t> and Committed</a:t>
                      </a:r>
                      <a:endParaRPr lang="en-US" sz="1600" dirty="0">
                        <a:latin typeface="Times New Roman" panose="02020603050405020304" pitchFamily="18" charset="0"/>
                        <a:cs typeface="Times New Roman" panose="02020603050405020304" pitchFamily="18" charset="0"/>
                      </a:endParaRPr>
                    </a:p>
                  </a:txBody>
                  <a:tcPr/>
                </a:tc>
                <a:tc vMerge="1">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MIL 2 - Performed</a:t>
                      </a:r>
                    </a:p>
                    <a:p>
                      <a:endParaRPr lang="en-US" sz="1600" dirty="0">
                        <a:latin typeface="Times New Roman" panose="02020603050405020304" pitchFamily="18" charset="0"/>
                        <a:cs typeface="Times New Roman" panose="02020603050405020304" pitchFamily="18" charset="0"/>
                      </a:endParaRPr>
                    </a:p>
                  </a:txBody>
                  <a:tcPr/>
                </a:tc>
              </a:tr>
              <a:tr h="1219257">
                <a:tc>
                  <a:txBody>
                    <a:bodyPr/>
                    <a:lstStyle/>
                    <a:p>
                      <a:r>
                        <a:rPr lang="en-US" sz="1600" dirty="0" smtClean="0">
                          <a:solidFill>
                            <a:schemeClr val="bg1"/>
                          </a:solidFill>
                          <a:latin typeface="Times New Roman" panose="02020603050405020304" pitchFamily="18" charset="0"/>
                          <a:cs typeface="Times New Roman" panose="02020603050405020304" pitchFamily="18" charset="0"/>
                        </a:rPr>
                        <a:t>Consistently Performed</a:t>
                      </a:r>
                      <a:endParaRPr lang="en-US" sz="1600" dirty="0">
                        <a:solidFill>
                          <a:schemeClr val="bg1"/>
                        </a:solidFill>
                        <a:latin typeface="Times New Roman" panose="02020603050405020304" pitchFamily="18" charset="0"/>
                        <a:cs typeface="Times New Roman" panose="02020603050405020304" pitchFamily="18" charset="0"/>
                      </a:endParaRPr>
                    </a:p>
                  </a:txBody>
                  <a:tcPr>
                    <a:solidFill>
                      <a:schemeClr val="tx2">
                        <a:lumMod val="75000"/>
                      </a:schemeClr>
                    </a:solidFill>
                  </a:tcPr>
                </a:tc>
                <a:tc>
                  <a:txBody>
                    <a:bodyPr/>
                    <a:lstStyle/>
                    <a:p>
                      <a:r>
                        <a:rPr lang="en-US" sz="1600" dirty="0" smtClean="0">
                          <a:latin typeface="Times New Roman" panose="02020603050405020304" pitchFamily="18" charset="0"/>
                          <a:cs typeface="Times New Roman" panose="02020603050405020304" pitchFamily="18" charset="0"/>
                        </a:rPr>
                        <a:t>Level 2 – Repeatable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Level 3 – Defined </a:t>
                      </a:r>
                    </a:p>
                    <a:p>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Level 3 - Defined</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Level</a:t>
                      </a:r>
                      <a:r>
                        <a:rPr lang="en-US" sz="1600" baseline="0" dirty="0" smtClean="0">
                          <a:latin typeface="Times New Roman" panose="02020603050405020304" pitchFamily="18" charset="0"/>
                          <a:cs typeface="Times New Roman" panose="02020603050405020304" pitchFamily="18" charset="0"/>
                        </a:rPr>
                        <a:t> 2 – Risk Informed</a:t>
                      </a:r>
                      <a:endParaRPr lang="en-US" sz="1600" dirty="0">
                        <a:latin typeface="Times New Roman" panose="02020603050405020304" pitchFamily="18" charset="0"/>
                        <a:cs typeface="Times New Roman" panose="02020603050405020304" pitchFamily="18" charset="0"/>
                      </a:endParaRPr>
                    </a:p>
                  </a:txBody>
                  <a:tcPr/>
                </a:tc>
                <a:tc rowSpan="2">
                  <a:txBody>
                    <a:bodyPr/>
                    <a:lstStyle/>
                    <a:p>
                      <a:r>
                        <a:rPr lang="en-US" sz="1600" dirty="0" smtClean="0">
                          <a:latin typeface="Times New Roman" panose="02020603050405020304" pitchFamily="18" charset="0"/>
                          <a:cs typeface="Times New Roman" panose="02020603050405020304" pitchFamily="18" charset="0"/>
                        </a:rPr>
                        <a:t>MIL 3 - Managed</a:t>
                      </a:r>
                      <a:endParaRPr lang="en-US" sz="1600" dirty="0">
                        <a:latin typeface="Times New Roman" panose="02020603050405020304" pitchFamily="18" charset="0"/>
                        <a:cs typeface="Times New Roman" panose="02020603050405020304" pitchFamily="18" charset="0"/>
                      </a:endParaRPr>
                    </a:p>
                  </a:txBody>
                  <a:tcPr/>
                </a:tc>
              </a:tr>
              <a:tr h="992418">
                <a:tc>
                  <a:txBody>
                    <a:bodyPr/>
                    <a:lstStyle/>
                    <a:p>
                      <a:r>
                        <a:rPr lang="en-US" sz="1600" dirty="0" smtClean="0">
                          <a:solidFill>
                            <a:schemeClr val="bg1"/>
                          </a:solidFill>
                          <a:latin typeface="Times New Roman" panose="02020603050405020304" pitchFamily="18" charset="0"/>
                          <a:cs typeface="Times New Roman" panose="02020603050405020304" pitchFamily="18" charset="0"/>
                        </a:rPr>
                        <a:t>Managed &amp; Measurable</a:t>
                      </a:r>
                      <a:endParaRPr lang="en-US" sz="1600" dirty="0">
                        <a:solidFill>
                          <a:schemeClr val="bg1"/>
                        </a:solidFill>
                        <a:latin typeface="Times New Roman" panose="02020603050405020304" pitchFamily="18" charset="0"/>
                        <a:cs typeface="Times New Roman" panose="02020603050405020304" pitchFamily="18" charset="0"/>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Level 4 – Managed &amp; Measurable</a:t>
                      </a:r>
                    </a:p>
                    <a:p>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Level 4 – Quantitatively Measured</a:t>
                      </a:r>
                    </a:p>
                    <a:p>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Level</a:t>
                      </a:r>
                      <a:r>
                        <a:rPr lang="en-US" sz="1600" baseline="0" dirty="0" smtClean="0">
                          <a:latin typeface="Times New Roman" panose="02020603050405020304" pitchFamily="18" charset="0"/>
                          <a:cs typeface="Times New Roman" panose="02020603050405020304" pitchFamily="18" charset="0"/>
                        </a:rPr>
                        <a:t> 3 – Repeatable</a:t>
                      </a:r>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txBody>
                  <a:tcPr/>
                </a:tc>
                <a:tc vMerge="1">
                  <a:txBody>
                    <a:bodyPr/>
                    <a:lstStyle/>
                    <a:p>
                      <a:endParaRPr lang="en-US" sz="1600" dirty="0">
                        <a:latin typeface="Times New Roman" panose="02020603050405020304" pitchFamily="18" charset="0"/>
                        <a:cs typeface="Times New Roman" panose="02020603050405020304" pitchFamily="18" charset="0"/>
                      </a:endParaRPr>
                    </a:p>
                  </a:txBody>
                  <a:tcPr/>
                </a:tc>
              </a:tr>
              <a:tr h="726190">
                <a:tc>
                  <a:txBody>
                    <a:bodyPr/>
                    <a:lstStyle/>
                    <a:p>
                      <a:r>
                        <a:rPr lang="en-US" sz="1600" dirty="0" smtClean="0">
                          <a:solidFill>
                            <a:schemeClr val="bg1"/>
                          </a:solidFill>
                          <a:latin typeface="Times New Roman" panose="02020603050405020304" pitchFamily="18" charset="0"/>
                          <a:cs typeface="Times New Roman" panose="02020603050405020304" pitchFamily="18" charset="0"/>
                        </a:rPr>
                        <a:t>Optimized</a:t>
                      </a:r>
                      <a:endParaRPr lang="en-US" sz="1600" dirty="0">
                        <a:solidFill>
                          <a:schemeClr val="bg1"/>
                        </a:solidFill>
                        <a:latin typeface="Times New Roman" panose="02020603050405020304" pitchFamily="18" charset="0"/>
                        <a:cs typeface="Times New Roman" panose="02020603050405020304" pitchFamily="18" charset="0"/>
                      </a:endParaRPr>
                    </a:p>
                  </a:txBody>
                  <a:tcPr>
                    <a:solidFill>
                      <a:schemeClr val="tx2">
                        <a:lumMod val="75000"/>
                      </a:schemeClr>
                    </a:solidFill>
                  </a:tcPr>
                </a:tc>
                <a:tc>
                  <a:txBody>
                    <a:bodyPr/>
                    <a:lstStyle/>
                    <a:p>
                      <a:r>
                        <a:rPr lang="en-US" sz="1600" dirty="0" smtClean="0">
                          <a:latin typeface="Times New Roman" panose="02020603050405020304" pitchFamily="18" charset="0"/>
                          <a:cs typeface="Times New Roman" panose="02020603050405020304" pitchFamily="18" charset="0"/>
                        </a:rPr>
                        <a:t>Level 5</a:t>
                      </a:r>
                      <a:r>
                        <a:rPr lang="en-US" sz="1600" baseline="0" dirty="0" smtClean="0">
                          <a:latin typeface="Times New Roman" panose="02020603050405020304" pitchFamily="18" charset="0"/>
                          <a:cs typeface="Times New Roman" panose="02020603050405020304" pitchFamily="18" charset="0"/>
                        </a:rPr>
                        <a:t> - Optimized</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Level 5 – Continuously</a:t>
                      </a:r>
                      <a:r>
                        <a:rPr lang="en-US" sz="1600" baseline="0" dirty="0" smtClean="0">
                          <a:latin typeface="Times New Roman" panose="02020603050405020304" pitchFamily="18" charset="0"/>
                          <a:cs typeface="Times New Roman" panose="02020603050405020304" pitchFamily="18" charset="0"/>
                        </a:rPr>
                        <a:t> Improving</a:t>
                      </a: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Level</a:t>
                      </a:r>
                      <a:r>
                        <a:rPr lang="en-US" sz="1600" baseline="0" dirty="0" smtClean="0">
                          <a:latin typeface="Times New Roman" panose="02020603050405020304" pitchFamily="18" charset="0"/>
                          <a:cs typeface="Times New Roman" panose="02020603050405020304" pitchFamily="18" charset="0"/>
                        </a:rPr>
                        <a:t> 4 – Adaptive</a:t>
                      </a:r>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MIL X - Reserved</a:t>
                      </a:r>
                      <a:endParaRPr lang="en-US" sz="1600" dirty="0">
                        <a:latin typeface="Times New Roman" panose="02020603050405020304" pitchFamily="18" charset="0"/>
                        <a:cs typeface="Times New Roman" panose="02020603050405020304" pitchFamily="18" charset="0"/>
                      </a:endParaRPr>
                    </a:p>
                  </a:txBody>
                  <a:tcPr/>
                </a:tc>
              </a:tr>
            </a:tbl>
          </a:graphicData>
        </a:graphic>
      </p:graphicFrame>
      <p:pic>
        <p:nvPicPr>
          <p:cNvPr id="6" name="Picture 82" descr="&#10;blue_band.png                                                  000C0F54krm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572252"/>
            <a:ext cx="9156700" cy="30956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a:xfrm>
            <a:off x="7010400" y="6559552"/>
            <a:ext cx="2133600" cy="365125"/>
          </a:xfrm>
          <a:prstGeom prst="rect">
            <a:avLst/>
          </a:prstGeom>
        </p:spPr>
        <p:txBody>
          <a:bodyPr vert="horz" lIns="91440" tIns="45720" rIns="91440" bIns="45720" rtlCol="0" anchor="ctr">
            <a:normAutofit/>
          </a:bodyPr>
          <a:lstStyle>
            <a:defPPr>
              <a:defRPr lang="en-US"/>
            </a:defPPr>
            <a:lvl1pPr marL="0" algn="r" rtl="0" latinLnBrk="0">
              <a:defRPr sz="1200" kern="1200">
                <a:solidFill>
                  <a:schemeClr val="tx1">
                    <a:tint val="75000"/>
                  </a:schemeClr>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D4B5ADC2-7248-4799-8E52-477E151C3EE9}" type="slidenum">
              <a:rPr lang="en-US" sz="1400" b="1" smtClean="0">
                <a:solidFill>
                  <a:schemeClr val="bg1"/>
                </a:solidFill>
              </a:rPr>
              <a:pPr/>
              <a:t>21</a:t>
            </a:fld>
            <a:endParaRPr lang="en-US"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 y="6606396"/>
            <a:ext cx="1155699" cy="241274"/>
          </a:xfrm>
          <a:prstGeom prst="rect">
            <a:avLst/>
          </a:prstGeom>
          <a:solidFill>
            <a:srgbClr val="002060"/>
          </a:solidFill>
        </p:spPr>
      </p:pic>
    </p:spTree>
    <p:extLst>
      <p:ext uri="{BB962C8B-B14F-4D97-AF65-F5344CB8AC3E}">
        <p14:creationId xmlns:p14="http://schemas.microsoft.com/office/powerpoint/2010/main" val="3652574018"/>
      </p:ext>
    </p:extLst>
  </p:cSld>
  <p:clrMapOvr>
    <a:masterClrMapping/>
  </p:clrMapOvr>
  <mc:AlternateContent xmlns:mc="http://schemas.openxmlformats.org/markup-compatibility/2006" xmlns:p14="http://schemas.microsoft.com/office/powerpoint/2010/main">
    <mc:Choice Requires="p14">
      <p:transition spd="slow" p14:dur="2000" advTm="35575"/>
    </mc:Choice>
    <mc:Fallback xmlns="">
      <p:transition spd="slow" advTm="3557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52400" y="152400"/>
            <a:ext cx="8763000" cy="1143000"/>
          </a:xfrm>
        </p:spPr>
        <p:txBody>
          <a:bodyPr>
            <a:normAutofit/>
          </a:bodyPr>
          <a:lstStyle/>
          <a:p>
            <a:r>
              <a:rPr lang="en-US" sz="2800" b="1" dirty="0" smtClean="0">
                <a:solidFill>
                  <a:schemeClr val="tx2"/>
                </a:solidFill>
                <a:latin typeface="Times New Roman" pitchFamily="18" charset="0"/>
                <a:cs typeface="Times New Roman" pitchFamily="18" charset="0"/>
              </a:rPr>
              <a:t>Federal Information Security Management Act of 2002 (FISMA)</a:t>
            </a:r>
            <a:endParaRPr lang="en-US" sz="2800" b="1" dirty="0">
              <a:ln/>
              <a:solidFill>
                <a:schemeClr val="tx2"/>
              </a:solidFill>
              <a:latin typeface="Times New Roman" pitchFamily="18" charset="0"/>
              <a:cs typeface="Times New Roman" pitchFamily="18" charset="0"/>
            </a:endParaRPr>
          </a:p>
        </p:txBody>
      </p:sp>
      <p:sp>
        <p:nvSpPr>
          <p:cNvPr id="5" name="Content Placeholder 4"/>
          <p:cNvSpPr>
            <a:spLocks noGrp="1"/>
          </p:cNvSpPr>
          <p:nvPr>
            <p:ph idx="1"/>
          </p:nvPr>
        </p:nvSpPr>
        <p:spPr>
          <a:xfrm>
            <a:off x="450850" y="1676400"/>
            <a:ext cx="8229600" cy="4525963"/>
          </a:xfrm>
        </p:spPr>
        <p:txBody>
          <a:bodyPr>
            <a:normAutofit fontScale="92500" lnSpcReduction="10000"/>
          </a:bodyPr>
          <a:lstStyle/>
          <a:p>
            <a:pPr>
              <a:lnSpc>
                <a:spcPct val="90000"/>
              </a:lnSpc>
              <a:defRPr/>
            </a:pPr>
            <a:r>
              <a:rPr lang="en-US" sz="2400" dirty="0" smtClean="0">
                <a:latin typeface="Times New Roman" panose="02020603050405020304" pitchFamily="18" charset="0"/>
                <a:cs typeface="Times New Roman" panose="02020603050405020304" pitchFamily="18" charset="0"/>
              </a:rPr>
              <a:t>Requires agencies to develop, document, and implement an agency-wide information security program</a:t>
            </a:r>
          </a:p>
          <a:p>
            <a:pPr>
              <a:lnSpc>
                <a:spcPct val="90000"/>
              </a:lnSpc>
              <a:defRPr/>
            </a:pPr>
            <a:endParaRPr lang="en-US" sz="2400" dirty="0" smtClean="0">
              <a:latin typeface="Times New Roman" panose="02020603050405020304" pitchFamily="18" charset="0"/>
              <a:cs typeface="Times New Roman" panose="02020603050405020304" pitchFamily="18" charset="0"/>
            </a:endParaRPr>
          </a:p>
          <a:p>
            <a:pPr>
              <a:lnSpc>
                <a:spcPct val="90000"/>
              </a:lnSpc>
              <a:defRPr/>
            </a:pPr>
            <a:r>
              <a:rPr lang="en-US" sz="2400" dirty="0" smtClean="0">
                <a:latin typeface="Times New Roman" panose="02020603050405020304" pitchFamily="18" charset="0"/>
                <a:cs typeface="Times New Roman" panose="02020603050405020304" pitchFamily="18" charset="0"/>
              </a:rPr>
              <a:t>Requires IGs to </a:t>
            </a:r>
            <a:r>
              <a:rPr lang="en-US" sz="2400" dirty="0">
                <a:latin typeface="Times New Roman" panose="02020603050405020304" pitchFamily="18" charset="0"/>
                <a:cs typeface="Times New Roman" panose="02020603050405020304" pitchFamily="18" charset="0"/>
              </a:rPr>
              <a:t>conduct an annual independent evaluation of</a:t>
            </a:r>
          </a:p>
          <a:p>
            <a:pPr>
              <a:lnSpc>
                <a:spcPct val="90000"/>
              </a:lnSpc>
              <a:defRPr/>
            </a:pPr>
            <a:endParaRPr lang="en-US" sz="2400" b="1" dirty="0">
              <a:latin typeface="Times New Roman" panose="02020603050405020304" pitchFamily="18" charset="0"/>
              <a:cs typeface="Times New Roman" panose="02020603050405020304" pitchFamily="18" charset="0"/>
            </a:endParaRPr>
          </a:p>
          <a:p>
            <a:pPr lvl="1">
              <a:lnSpc>
                <a:spcPct val="90000"/>
              </a:lnSpc>
              <a:defRPr/>
            </a:pPr>
            <a:r>
              <a:rPr lang="en-US" sz="2400" dirty="0" smtClean="0">
                <a:latin typeface="Times New Roman" panose="02020603050405020304" pitchFamily="18" charset="0"/>
                <a:cs typeface="Times New Roman" panose="02020603050405020304" pitchFamily="18" charset="0"/>
              </a:rPr>
              <a:t>Agencies’ information </a:t>
            </a:r>
            <a:r>
              <a:rPr lang="en-US" sz="2400" dirty="0">
                <a:latin typeface="Times New Roman" panose="02020603050405020304" pitchFamily="18" charset="0"/>
                <a:cs typeface="Times New Roman" panose="02020603050405020304" pitchFamily="18" charset="0"/>
              </a:rPr>
              <a:t>security program and practices</a:t>
            </a:r>
          </a:p>
          <a:p>
            <a:pPr lvl="1">
              <a:lnSpc>
                <a:spcPct val="90000"/>
              </a:lnSpc>
              <a:defRPr/>
            </a:pPr>
            <a:r>
              <a:rPr lang="en-US" sz="2400" dirty="0">
                <a:latin typeface="Times New Roman" panose="02020603050405020304" pitchFamily="18" charset="0"/>
                <a:cs typeface="Times New Roman" panose="02020603050405020304" pitchFamily="18" charset="0"/>
              </a:rPr>
              <a:t>The effectiveness of security controls and techniques for </a:t>
            </a:r>
            <a:r>
              <a:rPr lang="en-US" sz="2400" dirty="0" smtClean="0">
                <a:latin typeface="Times New Roman" panose="02020603050405020304" pitchFamily="18" charset="0"/>
                <a:cs typeface="Times New Roman" panose="02020603050405020304" pitchFamily="18" charset="0"/>
              </a:rPr>
              <a:t>select information </a:t>
            </a:r>
            <a:r>
              <a:rPr lang="en-US" sz="2400" dirty="0">
                <a:latin typeface="Times New Roman" panose="02020603050405020304" pitchFamily="18" charset="0"/>
                <a:cs typeface="Times New Roman" panose="02020603050405020304" pitchFamily="18" charset="0"/>
              </a:rPr>
              <a:t>systems</a:t>
            </a:r>
          </a:p>
          <a:p>
            <a:pPr lvl="1">
              <a:lnSpc>
                <a:spcPct val="90000"/>
              </a:lnSpc>
              <a:defRPr/>
            </a:pPr>
            <a:r>
              <a:rPr lang="en-US" sz="2400" dirty="0">
                <a:latin typeface="Times New Roman" panose="02020603050405020304" pitchFamily="18" charset="0"/>
                <a:cs typeface="Times New Roman" panose="02020603050405020304" pitchFamily="18" charset="0"/>
              </a:rPr>
              <a:t>Compliance with FISMA and related policies and guidelines</a:t>
            </a:r>
          </a:p>
          <a:p>
            <a:pPr marL="0" indent="0">
              <a:lnSpc>
                <a:spcPct val="90000"/>
              </a:lnSpc>
              <a:buNone/>
              <a:defRPr/>
            </a:pP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nSpc>
                <a:spcPct val="90000"/>
              </a:lnSpc>
              <a:defRPr/>
            </a:pPr>
            <a:r>
              <a:rPr lang="en-US" sz="2400" dirty="0">
                <a:latin typeface="Times New Roman" panose="02020603050405020304" pitchFamily="18" charset="0"/>
                <a:cs typeface="Times New Roman" panose="02020603050405020304" pitchFamily="18" charset="0"/>
              </a:rPr>
              <a:t>The Department of Homeland Security (DHS) also requires </a:t>
            </a:r>
            <a:r>
              <a:rPr lang="en-US" sz="2400" dirty="0" smtClean="0">
                <a:latin typeface="Times New Roman" panose="02020603050405020304" pitchFamily="18" charset="0"/>
                <a:cs typeface="Times New Roman" panose="02020603050405020304" pitchFamily="18" charset="0"/>
              </a:rPr>
              <a:t>IGs to </a:t>
            </a:r>
            <a:r>
              <a:rPr lang="en-US" sz="2400" dirty="0">
                <a:latin typeface="Times New Roman" panose="02020603050405020304" pitchFamily="18" charset="0"/>
                <a:cs typeface="Times New Roman" panose="02020603050405020304" pitchFamily="18" charset="0"/>
              </a:rPr>
              <a:t>answer specific questions on the performance of agency information security </a:t>
            </a:r>
            <a:r>
              <a:rPr lang="en-US" sz="2400" dirty="0" smtClean="0">
                <a:latin typeface="Times New Roman" panose="02020603050405020304" pitchFamily="18" charset="0"/>
                <a:cs typeface="Times New Roman" panose="02020603050405020304" pitchFamily="18" charset="0"/>
              </a:rPr>
              <a:t>programs in 11 areas</a:t>
            </a: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6" name="Picture 82" descr="&#10;blue_band.png                                                  000C0F54krm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572252"/>
            <a:ext cx="9156700" cy="30956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7010400" y="6559552"/>
            <a:ext cx="2133600" cy="365125"/>
          </a:xfrm>
        </p:spPr>
        <p:txBody>
          <a:bodyPr>
            <a:normAutofit/>
          </a:bodyPr>
          <a:lstStyle/>
          <a:p>
            <a:fld id="{D4B5ADC2-7248-4799-8E52-477E151C3EE9}" type="slidenum">
              <a:rPr lang="en-US" sz="1400" b="1" smtClean="0">
                <a:solidFill>
                  <a:schemeClr val="bg1"/>
                </a:solidFill>
              </a:rPr>
              <a:pPr/>
              <a:t>3</a:t>
            </a:fld>
            <a:endParaRPr lang="en-US" dirty="0">
              <a:solidFill>
                <a:schemeClr val="bg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 y="6606396"/>
            <a:ext cx="1155699" cy="241274"/>
          </a:xfrm>
          <a:prstGeom prst="rect">
            <a:avLst/>
          </a:prstGeom>
          <a:solidFill>
            <a:srgbClr val="002060"/>
          </a:solidFill>
        </p:spPr>
      </p:pic>
    </p:spTree>
    <p:extLst>
      <p:ext uri="{BB962C8B-B14F-4D97-AF65-F5344CB8AC3E}">
        <p14:creationId xmlns:p14="http://schemas.microsoft.com/office/powerpoint/2010/main" val="3949996279"/>
      </p:ext>
    </p:extLst>
  </p:cSld>
  <p:clrMapOvr>
    <a:masterClrMapping/>
  </p:clrMapOvr>
  <mc:AlternateContent xmlns:mc="http://schemas.openxmlformats.org/markup-compatibility/2006" xmlns:p14="http://schemas.microsoft.com/office/powerpoint/2010/main">
    <mc:Choice Requires="p14">
      <p:transition spd="slow" p14:dur="2000" advTm="129266"/>
    </mc:Choice>
    <mc:Fallback xmlns="">
      <p:transition spd="slow" advTm="12926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152400"/>
            <a:ext cx="8229600" cy="1143000"/>
          </a:xfrm>
          <a:ln>
            <a:solidFill>
              <a:schemeClr val="bg1"/>
            </a:solidFill>
          </a:ln>
        </p:spPr>
        <p:txBody>
          <a:bodyPr>
            <a:normAutofit/>
          </a:bodyPr>
          <a:lstStyle/>
          <a:p>
            <a:r>
              <a:rPr lang="en-US" sz="3200" b="1" dirty="0" smtClean="0">
                <a:solidFill>
                  <a:schemeClr val="tx2"/>
                </a:solidFill>
                <a:latin typeface="Times New Roman" pitchFamily="18" charset="0"/>
                <a:cs typeface="Times New Roman" pitchFamily="18" charset="0"/>
              </a:rPr>
              <a:t>IG FISMA Metric Results (2011-2013)</a:t>
            </a:r>
            <a:br>
              <a:rPr lang="en-US" sz="3200" b="1" dirty="0" smtClean="0">
                <a:solidFill>
                  <a:schemeClr val="tx2"/>
                </a:solidFill>
                <a:latin typeface="Times New Roman" pitchFamily="18" charset="0"/>
                <a:cs typeface="Times New Roman" pitchFamily="18" charset="0"/>
              </a:rPr>
            </a:br>
            <a:r>
              <a:rPr lang="en-US" sz="1800" b="1" dirty="0" smtClean="0">
                <a:solidFill>
                  <a:schemeClr val="tx2"/>
                </a:solidFill>
                <a:latin typeface="Times New Roman" pitchFamily="18" charset="0"/>
                <a:cs typeface="Times New Roman" pitchFamily="18" charset="0"/>
              </a:rPr>
              <a:t>(% of Agencies with programs in place)</a:t>
            </a:r>
            <a:endParaRPr lang="en-US" sz="1800" b="1" dirty="0">
              <a:ln/>
              <a:solidFill>
                <a:schemeClr val="tx2"/>
              </a:solidFill>
              <a:latin typeface="Times New Roman" pitchFamily="18" charset="0"/>
              <a:cs typeface="Times New Roman" pitchFamily="18"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798598734"/>
              </p:ext>
            </p:extLst>
          </p:nvPr>
        </p:nvGraphicFramePr>
        <p:xfrm>
          <a:off x="381000" y="1371600"/>
          <a:ext cx="8515351" cy="5059680"/>
        </p:xfrm>
        <a:graphic>
          <a:graphicData uri="http://schemas.openxmlformats.org/drawingml/2006/table">
            <a:tbl>
              <a:tblPr firstRow="1" bandRow="1">
                <a:tableStyleId>{5C22544A-7EE6-4342-B048-85BDC9FD1C3A}</a:tableStyleId>
              </a:tblPr>
              <a:tblGrid>
                <a:gridCol w="3390371"/>
                <a:gridCol w="1655763"/>
                <a:gridCol w="1813454"/>
                <a:gridCol w="1655763"/>
              </a:tblGrid>
              <a:tr h="387350">
                <a:tc>
                  <a:txBody>
                    <a:bodyPr/>
                    <a:lstStyle/>
                    <a:p>
                      <a:endParaRPr lang="en-US" sz="2000" dirty="0">
                        <a:latin typeface="Times New Roman" panose="02020603050405020304" pitchFamily="18" charset="0"/>
                        <a:cs typeface="Times New Roman" panose="02020603050405020304" pitchFamily="18" charset="0"/>
                      </a:endParaRPr>
                    </a:p>
                  </a:txBody>
                  <a:tcPr>
                    <a:solidFill>
                      <a:srgbClr val="002060"/>
                    </a:solidFill>
                  </a:tcPr>
                </a:tc>
                <a:tc>
                  <a:txBody>
                    <a:bodyPr/>
                    <a:lstStyle/>
                    <a:p>
                      <a:pPr algn="ctr"/>
                      <a:r>
                        <a:rPr lang="en-US" sz="2000" dirty="0" smtClean="0">
                          <a:latin typeface="Times New Roman" panose="02020603050405020304" pitchFamily="18" charset="0"/>
                          <a:cs typeface="Times New Roman" panose="02020603050405020304" pitchFamily="18" charset="0"/>
                        </a:rPr>
                        <a:t>2011</a:t>
                      </a:r>
                      <a:endParaRPr lang="en-US" sz="2000" baseline="30000" dirty="0">
                        <a:latin typeface="Times New Roman" panose="02020603050405020304" pitchFamily="18" charset="0"/>
                        <a:cs typeface="Times New Roman" panose="02020603050405020304" pitchFamily="18" charset="0"/>
                      </a:endParaRPr>
                    </a:p>
                  </a:txBody>
                  <a:tcPr>
                    <a:solidFill>
                      <a:srgbClr val="002060"/>
                    </a:solidFill>
                  </a:tcPr>
                </a:tc>
                <a:tc>
                  <a:txBody>
                    <a:bodyPr/>
                    <a:lstStyle/>
                    <a:p>
                      <a:pPr algn="ctr"/>
                      <a:r>
                        <a:rPr lang="en-US" sz="2000" dirty="0" smtClean="0">
                          <a:latin typeface="Times New Roman" panose="02020603050405020304" pitchFamily="18" charset="0"/>
                          <a:cs typeface="Times New Roman" panose="02020603050405020304" pitchFamily="18" charset="0"/>
                        </a:rPr>
                        <a:t>2012</a:t>
                      </a:r>
                      <a:endParaRPr lang="en-US" sz="2000" strike="noStrike" baseline="30000" dirty="0">
                        <a:latin typeface="Times New Roman" panose="02020603050405020304" pitchFamily="18" charset="0"/>
                        <a:cs typeface="Times New Roman" panose="02020603050405020304" pitchFamily="18" charset="0"/>
                      </a:endParaRPr>
                    </a:p>
                  </a:txBody>
                  <a:tcPr>
                    <a:solidFill>
                      <a:srgbClr val="002060"/>
                    </a:solidFill>
                  </a:tcPr>
                </a:tc>
                <a:tc>
                  <a:txBody>
                    <a:bodyPr/>
                    <a:lstStyle/>
                    <a:p>
                      <a:pPr algn="ctr"/>
                      <a:r>
                        <a:rPr lang="en-US" sz="2000" dirty="0" smtClean="0">
                          <a:latin typeface="Times New Roman" panose="02020603050405020304" pitchFamily="18" charset="0"/>
                          <a:cs typeface="Times New Roman" panose="02020603050405020304" pitchFamily="18" charset="0"/>
                        </a:rPr>
                        <a:t>2013</a:t>
                      </a:r>
                      <a:endParaRPr lang="en-US" sz="2000" baseline="30000" dirty="0">
                        <a:latin typeface="Times New Roman" panose="02020603050405020304" pitchFamily="18" charset="0"/>
                        <a:cs typeface="Times New Roman" panose="02020603050405020304" pitchFamily="18" charset="0"/>
                      </a:endParaRPr>
                    </a:p>
                  </a:txBody>
                  <a:tcPr>
                    <a:solidFill>
                      <a:srgbClr val="002060"/>
                    </a:solidFill>
                  </a:tcPr>
                </a:tc>
              </a:tr>
              <a:tr h="387350">
                <a:tc>
                  <a:txBody>
                    <a:bodyPr/>
                    <a:lstStyle/>
                    <a:p>
                      <a:r>
                        <a:rPr lang="en-US" sz="2000" dirty="0" smtClean="0">
                          <a:latin typeface="Times New Roman" panose="02020603050405020304" pitchFamily="18" charset="0"/>
                          <a:cs typeface="Times New Roman" panose="02020603050405020304" pitchFamily="18" charset="0"/>
                        </a:rPr>
                        <a:t>Continuous Monitoring</a:t>
                      </a: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37%</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71%</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74%</a:t>
                      </a:r>
                      <a:endParaRPr lang="en-US" sz="2000" dirty="0">
                        <a:latin typeface="Times New Roman" panose="02020603050405020304" pitchFamily="18" charset="0"/>
                        <a:cs typeface="Times New Roman" panose="02020603050405020304" pitchFamily="18" charset="0"/>
                      </a:endParaRPr>
                    </a:p>
                  </a:txBody>
                  <a:tcPr/>
                </a:tc>
              </a:tr>
              <a:tr h="387350">
                <a:tc>
                  <a:txBody>
                    <a:bodyPr/>
                    <a:lstStyle/>
                    <a:p>
                      <a:r>
                        <a:rPr lang="en-US" sz="2000" dirty="0" smtClean="0">
                          <a:latin typeface="Times New Roman" panose="02020603050405020304" pitchFamily="18" charset="0"/>
                          <a:cs typeface="Times New Roman" panose="02020603050405020304" pitchFamily="18" charset="0"/>
                        </a:rPr>
                        <a:t>Configuration</a:t>
                      </a:r>
                      <a:r>
                        <a:rPr lang="en-US" sz="2000" baseline="0" dirty="0" smtClean="0">
                          <a:latin typeface="Times New Roman" panose="02020603050405020304" pitchFamily="18" charset="0"/>
                          <a:cs typeface="Times New Roman" panose="02020603050405020304" pitchFamily="18" charset="0"/>
                        </a:rPr>
                        <a:t> Management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25%</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75%</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63%</a:t>
                      </a:r>
                      <a:endParaRPr lang="en-US" sz="2000" dirty="0">
                        <a:latin typeface="Times New Roman" panose="02020603050405020304" pitchFamily="18" charset="0"/>
                        <a:cs typeface="Times New Roman" panose="02020603050405020304" pitchFamily="18" charset="0"/>
                      </a:endParaRPr>
                    </a:p>
                  </a:txBody>
                  <a:tcPr/>
                </a:tc>
              </a:tr>
              <a:tr h="387350">
                <a:tc>
                  <a:txBody>
                    <a:bodyPr/>
                    <a:lstStyle/>
                    <a:p>
                      <a:r>
                        <a:rPr lang="en-US" sz="1800" dirty="0" smtClean="0">
                          <a:latin typeface="Times New Roman" panose="02020603050405020304" pitchFamily="18" charset="0"/>
                          <a:cs typeface="Times New Roman" panose="02020603050405020304" pitchFamily="18" charset="0"/>
                        </a:rPr>
                        <a:t>Identity</a:t>
                      </a:r>
                      <a:r>
                        <a:rPr lang="en-US" sz="2000" dirty="0" smtClean="0">
                          <a:latin typeface="Times New Roman" panose="02020603050405020304" pitchFamily="18" charset="0"/>
                          <a:cs typeface="Times New Roman" panose="02020603050405020304" pitchFamily="18" charset="0"/>
                        </a:rPr>
                        <a:t> and Access Management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25%</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83%</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78%</a:t>
                      </a:r>
                      <a:endParaRPr lang="en-US" sz="2000" dirty="0">
                        <a:latin typeface="Times New Roman" panose="02020603050405020304" pitchFamily="18" charset="0"/>
                        <a:cs typeface="Times New Roman" panose="02020603050405020304" pitchFamily="18" charset="0"/>
                      </a:endParaRPr>
                    </a:p>
                  </a:txBody>
                  <a:tcPr/>
                </a:tc>
              </a:tr>
              <a:tr h="387350">
                <a:tc>
                  <a:txBody>
                    <a:bodyPr/>
                    <a:lstStyle/>
                    <a:p>
                      <a:r>
                        <a:rPr lang="en-US" sz="2000" dirty="0" smtClean="0">
                          <a:latin typeface="Times New Roman" panose="02020603050405020304" pitchFamily="18" charset="0"/>
                          <a:cs typeface="Times New Roman" panose="02020603050405020304" pitchFamily="18" charset="0"/>
                        </a:rPr>
                        <a:t>Incident Response &amp; Reporting</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67%</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83%</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96%</a:t>
                      </a:r>
                      <a:endParaRPr lang="en-US" sz="2000" dirty="0">
                        <a:latin typeface="Times New Roman" panose="02020603050405020304" pitchFamily="18" charset="0"/>
                        <a:cs typeface="Times New Roman" panose="02020603050405020304" pitchFamily="18" charset="0"/>
                      </a:endParaRPr>
                    </a:p>
                  </a:txBody>
                  <a:tcPr/>
                </a:tc>
              </a:tr>
              <a:tr h="387350">
                <a:tc>
                  <a:txBody>
                    <a:bodyPr/>
                    <a:lstStyle/>
                    <a:p>
                      <a:r>
                        <a:rPr lang="en-US" sz="2000" dirty="0" smtClean="0">
                          <a:latin typeface="Times New Roman" panose="02020603050405020304" pitchFamily="18" charset="0"/>
                          <a:cs typeface="Times New Roman" panose="02020603050405020304" pitchFamily="18" charset="0"/>
                        </a:rPr>
                        <a:t>Risk Management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33%</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75%</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74%</a:t>
                      </a:r>
                      <a:endParaRPr lang="en-US" sz="2000" dirty="0">
                        <a:latin typeface="Times New Roman" panose="02020603050405020304" pitchFamily="18" charset="0"/>
                        <a:cs typeface="Times New Roman" panose="02020603050405020304" pitchFamily="18" charset="0"/>
                      </a:endParaRPr>
                    </a:p>
                  </a:txBody>
                  <a:tcPr/>
                </a:tc>
              </a:tr>
              <a:tr h="387350">
                <a:tc>
                  <a:txBody>
                    <a:bodyPr/>
                    <a:lstStyle/>
                    <a:p>
                      <a:r>
                        <a:rPr lang="en-US" sz="2000" dirty="0" smtClean="0">
                          <a:latin typeface="Times New Roman" panose="02020603050405020304" pitchFamily="18" charset="0"/>
                          <a:cs typeface="Times New Roman" panose="02020603050405020304" pitchFamily="18" charset="0"/>
                        </a:rPr>
                        <a:t>Security Training</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50%</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92%</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91%</a:t>
                      </a:r>
                      <a:endParaRPr lang="en-US" sz="2000" dirty="0">
                        <a:latin typeface="Times New Roman" panose="02020603050405020304" pitchFamily="18" charset="0"/>
                        <a:cs typeface="Times New Roman" panose="02020603050405020304" pitchFamily="18" charset="0"/>
                      </a:endParaRPr>
                    </a:p>
                  </a:txBody>
                  <a:tcPr/>
                </a:tc>
              </a:tr>
              <a:tr h="387350">
                <a:tc>
                  <a:txBody>
                    <a:bodyPr/>
                    <a:lstStyle/>
                    <a:p>
                      <a:r>
                        <a:rPr lang="en-US" sz="2000" dirty="0" smtClean="0">
                          <a:latin typeface="Times New Roman" panose="02020603050405020304" pitchFamily="18" charset="0"/>
                          <a:cs typeface="Times New Roman" panose="02020603050405020304" pitchFamily="18" charset="0"/>
                        </a:rPr>
                        <a:t>Plan of</a:t>
                      </a:r>
                      <a:r>
                        <a:rPr lang="en-US" sz="2000" baseline="0" dirty="0" smtClean="0">
                          <a:latin typeface="Times New Roman" panose="02020603050405020304" pitchFamily="18" charset="0"/>
                          <a:cs typeface="Times New Roman" panose="02020603050405020304" pitchFamily="18" charset="0"/>
                        </a:rPr>
                        <a:t> Action and Milestones</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25%</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79%</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87%</a:t>
                      </a:r>
                      <a:endParaRPr lang="en-US" sz="2000" dirty="0">
                        <a:latin typeface="Times New Roman" panose="02020603050405020304" pitchFamily="18" charset="0"/>
                        <a:cs typeface="Times New Roman" panose="02020603050405020304" pitchFamily="18" charset="0"/>
                      </a:endParaRPr>
                    </a:p>
                  </a:txBody>
                  <a:tcPr/>
                </a:tc>
              </a:tr>
              <a:tr h="387350">
                <a:tc>
                  <a:txBody>
                    <a:bodyPr/>
                    <a:lstStyle/>
                    <a:p>
                      <a:r>
                        <a:rPr lang="en-US" sz="2000" dirty="0" smtClean="0">
                          <a:latin typeface="Times New Roman" panose="02020603050405020304" pitchFamily="18" charset="0"/>
                          <a:cs typeface="Times New Roman" panose="02020603050405020304" pitchFamily="18" charset="0"/>
                        </a:rPr>
                        <a:t>Remote Access Management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54%</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83%</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96%</a:t>
                      </a:r>
                      <a:endParaRPr lang="en-US" sz="2000" dirty="0">
                        <a:latin typeface="Times New Roman" panose="02020603050405020304" pitchFamily="18" charset="0"/>
                        <a:cs typeface="Times New Roman" panose="02020603050405020304" pitchFamily="18" charset="0"/>
                      </a:endParaRPr>
                    </a:p>
                  </a:txBody>
                  <a:tcPr/>
                </a:tc>
              </a:tr>
              <a:tr h="387350">
                <a:tc>
                  <a:txBody>
                    <a:bodyPr/>
                    <a:lstStyle/>
                    <a:p>
                      <a:r>
                        <a:rPr lang="en-US" sz="2000" dirty="0" smtClean="0">
                          <a:latin typeface="Times New Roman" panose="02020603050405020304" pitchFamily="18" charset="0"/>
                          <a:cs typeface="Times New Roman" panose="02020603050405020304" pitchFamily="18" charset="0"/>
                        </a:rPr>
                        <a:t>Contingency Planning</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33%</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75%</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78%</a:t>
                      </a:r>
                      <a:endParaRPr lang="en-US" sz="2000" dirty="0">
                        <a:latin typeface="Times New Roman" panose="02020603050405020304" pitchFamily="18" charset="0"/>
                        <a:cs typeface="Times New Roman" panose="02020603050405020304" pitchFamily="18" charset="0"/>
                      </a:endParaRPr>
                    </a:p>
                  </a:txBody>
                  <a:tcPr/>
                </a:tc>
              </a:tr>
              <a:tr h="387350">
                <a:tc>
                  <a:txBody>
                    <a:bodyPr/>
                    <a:lstStyle/>
                    <a:p>
                      <a:r>
                        <a:rPr lang="en-US" sz="2000" dirty="0" smtClean="0">
                          <a:latin typeface="Times New Roman" panose="02020603050405020304" pitchFamily="18" charset="0"/>
                          <a:cs typeface="Times New Roman" panose="02020603050405020304" pitchFamily="18" charset="0"/>
                        </a:rPr>
                        <a:t>Contractor Systems</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42%</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75%</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74%</a:t>
                      </a:r>
                      <a:endParaRPr lang="en-US" sz="2000" dirty="0">
                        <a:latin typeface="Times New Roman" panose="02020603050405020304" pitchFamily="18" charset="0"/>
                        <a:cs typeface="Times New Roman" panose="02020603050405020304" pitchFamily="18" charset="0"/>
                      </a:endParaRPr>
                    </a:p>
                  </a:txBody>
                  <a:tcPr/>
                </a:tc>
              </a:tr>
              <a:tr h="387350">
                <a:tc>
                  <a:txBody>
                    <a:bodyPr/>
                    <a:lstStyle/>
                    <a:p>
                      <a:r>
                        <a:rPr lang="en-US" sz="2000" dirty="0" smtClean="0">
                          <a:latin typeface="Times New Roman" panose="02020603050405020304" pitchFamily="18" charset="0"/>
                          <a:cs typeface="Times New Roman" panose="02020603050405020304" pitchFamily="18" charset="0"/>
                        </a:rPr>
                        <a:t>Security Capital Planning</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67%</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79%</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91%</a:t>
                      </a:r>
                      <a:endParaRPr lang="en-US" sz="2000" dirty="0">
                        <a:latin typeface="Times New Roman" panose="02020603050405020304" pitchFamily="18" charset="0"/>
                        <a:cs typeface="Times New Roman" panose="02020603050405020304" pitchFamily="18" charset="0"/>
                      </a:endParaRPr>
                    </a:p>
                  </a:txBody>
                  <a:tcPr/>
                </a:tc>
              </a:tr>
            </a:tbl>
          </a:graphicData>
        </a:graphic>
      </p:graphicFrame>
      <p:sp>
        <p:nvSpPr>
          <p:cNvPr id="4" name="Slide Number Placeholder 3"/>
          <p:cNvSpPr>
            <a:spLocks noGrp="1"/>
          </p:cNvSpPr>
          <p:nvPr>
            <p:ph type="sldNum" sz="quarter" idx="12"/>
          </p:nvPr>
        </p:nvSpPr>
        <p:spPr/>
        <p:txBody>
          <a:bodyPr>
            <a:normAutofit/>
          </a:bodyPr>
          <a:lstStyle/>
          <a:p>
            <a:fld id="{D4B5ADC2-7248-4799-8E52-477E151C3EE9}" type="slidenum">
              <a:rPr lang="en-US" sz="1400" b="1" smtClean="0">
                <a:solidFill>
                  <a:srgbClr val="FFFFFF"/>
                </a:solidFill>
              </a:rPr>
              <a:pPr/>
              <a:t>4</a:t>
            </a:fld>
            <a:endParaRPr lang="en-US" dirty="0"/>
          </a:p>
        </p:txBody>
      </p:sp>
      <p:sp>
        <p:nvSpPr>
          <p:cNvPr id="5" name="Slide Number Placeholder 3"/>
          <p:cNvSpPr txBox="1">
            <a:spLocks/>
          </p:cNvSpPr>
          <p:nvPr/>
        </p:nvSpPr>
        <p:spPr>
          <a:xfrm>
            <a:off x="6705600" y="6508750"/>
            <a:ext cx="2133600" cy="365125"/>
          </a:xfrm>
          <a:prstGeom prst="rect">
            <a:avLst/>
          </a:prstGeom>
        </p:spPr>
        <p:txBody>
          <a:bodyPr vert="horz" lIns="91440" tIns="45720" rIns="91440" bIns="45720" rtlCol="0" anchor="ctr">
            <a:normAutofit/>
          </a:bodyPr>
          <a:lstStyle>
            <a:defPPr>
              <a:defRPr lang="en-US"/>
            </a:defPPr>
            <a:lvl1pPr marL="0" algn="r" rtl="0" latinLnBrk="0">
              <a:defRPr sz="1200" kern="1200">
                <a:solidFill>
                  <a:schemeClr val="tx1">
                    <a:tint val="75000"/>
                  </a:schemeClr>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D4B5ADC2-7248-4799-8E52-477E151C3EE9}" type="slidenum">
              <a:rPr lang="en-US" sz="1400" b="1" smtClean="0">
                <a:solidFill>
                  <a:srgbClr val="002060"/>
                </a:solidFill>
              </a:rPr>
              <a:pPr/>
              <a:t>4</a:t>
            </a:fld>
            <a:endParaRPr lang="en-US" dirty="0">
              <a:solidFill>
                <a:srgbClr val="002060"/>
              </a:solidFill>
            </a:endParaRPr>
          </a:p>
        </p:txBody>
      </p:sp>
      <p:pic>
        <p:nvPicPr>
          <p:cNvPr id="6" name="Picture 82" descr="&#10;blue_band.png                                                  000C0F54krm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572252"/>
            <a:ext cx="9156700" cy="3095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 y="6606396"/>
            <a:ext cx="1155699" cy="241274"/>
          </a:xfrm>
          <a:prstGeom prst="rect">
            <a:avLst/>
          </a:prstGeom>
          <a:solidFill>
            <a:srgbClr val="002060"/>
          </a:solidFill>
        </p:spPr>
      </p:pic>
      <p:sp>
        <p:nvSpPr>
          <p:cNvPr id="8" name="Slide Number Placeholder 3"/>
          <p:cNvSpPr txBox="1">
            <a:spLocks/>
          </p:cNvSpPr>
          <p:nvPr/>
        </p:nvSpPr>
        <p:spPr>
          <a:xfrm>
            <a:off x="7010400" y="6559552"/>
            <a:ext cx="2133600" cy="365125"/>
          </a:xfrm>
          <a:prstGeom prst="rect">
            <a:avLst/>
          </a:prstGeom>
        </p:spPr>
        <p:txBody>
          <a:bodyPr vert="horz" lIns="91440" tIns="45720" rIns="91440" bIns="45720" rtlCol="0" anchor="ctr">
            <a:normAutofit/>
          </a:bodyPr>
          <a:lstStyle>
            <a:defPPr>
              <a:defRPr lang="en-US"/>
            </a:defPPr>
            <a:lvl1pPr marL="0" algn="r" rtl="0" latinLnBrk="0">
              <a:defRPr sz="1200" kern="1200">
                <a:solidFill>
                  <a:schemeClr val="tx1">
                    <a:tint val="75000"/>
                  </a:schemeClr>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D4B5ADC2-7248-4799-8E52-477E151C3EE9}" type="slidenum">
              <a:rPr lang="en-US" sz="1400" b="1"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2017878477"/>
      </p:ext>
    </p:extLst>
  </p:cSld>
  <p:clrMapOvr>
    <a:masterClrMapping/>
  </p:clrMapOvr>
  <mc:AlternateContent xmlns:mc="http://schemas.openxmlformats.org/markup-compatibility/2006" xmlns:p14="http://schemas.microsoft.com/office/powerpoint/2010/main">
    <mc:Choice Requires="p14">
      <p:transition spd="slow" p14:dur="2000" advTm="129266"/>
    </mc:Choice>
    <mc:Fallback xmlns="">
      <p:transition spd="slow" advTm="12926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12700"/>
            <a:ext cx="8229600" cy="1143000"/>
          </a:xfrm>
        </p:spPr>
        <p:txBody>
          <a:bodyPr>
            <a:normAutofit/>
          </a:bodyPr>
          <a:lstStyle/>
          <a:p>
            <a:r>
              <a:rPr lang="en-US" sz="3200" b="1" dirty="0" smtClean="0">
                <a:solidFill>
                  <a:srgbClr val="002060"/>
                </a:solidFill>
                <a:latin typeface="Times New Roman" pitchFamily="18" charset="0"/>
                <a:cs typeface="Times New Roman" pitchFamily="18" charset="0"/>
              </a:rPr>
              <a:t>CIO FISMA Metric Results (2011-2013)</a:t>
            </a:r>
            <a:br>
              <a:rPr lang="en-US" sz="3200" b="1" dirty="0" smtClean="0">
                <a:solidFill>
                  <a:srgbClr val="002060"/>
                </a:solidFill>
                <a:latin typeface="Times New Roman" pitchFamily="18" charset="0"/>
                <a:cs typeface="Times New Roman" pitchFamily="18" charset="0"/>
              </a:rPr>
            </a:br>
            <a:r>
              <a:rPr lang="en-US" sz="1800" dirty="0" smtClean="0">
                <a:solidFill>
                  <a:srgbClr val="002060"/>
                </a:solidFill>
                <a:latin typeface="Times New Roman" pitchFamily="18" charset="0"/>
                <a:cs typeface="Times New Roman" pitchFamily="18" charset="0"/>
              </a:rPr>
              <a:t>(% compliance)</a:t>
            </a:r>
            <a:endParaRPr lang="en-US" sz="1800" dirty="0">
              <a:ln/>
              <a:solidFill>
                <a:srgbClr val="002060"/>
              </a:solidFill>
              <a:latin typeface="Times New Roman" pitchFamily="18" charset="0"/>
              <a:cs typeface="Times New Roman" pitchFamily="18"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033976356"/>
              </p:ext>
            </p:extLst>
          </p:nvPr>
        </p:nvGraphicFramePr>
        <p:xfrm>
          <a:off x="533401" y="1219200"/>
          <a:ext cx="8305798" cy="5194546"/>
        </p:xfrm>
        <a:graphic>
          <a:graphicData uri="http://schemas.openxmlformats.org/drawingml/2006/table">
            <a:tbl>
              <a:tblPr firstRow="1" bandRow="1">
                <a:tableStyleId>{5C22544A-7EE6-4342-B048-85BDC9FD1C3A}</a:tableStyleId>
              </a:tblPr>
              <a:tblGrid>
                <a:gridCol w="3920635"/>
                <a:gridCol w="1412171"/>
                <a:gridCol w="1560821"/>
                <a:gridCol w="1412171"/>
              </a:tblGrid>
              <a:tr h="356829">
                <a:tc>
                  <a:txBody>
                    <a:bodyPr/>
                    <a:lstStyle/>
                    <a:p>
                      <a:endParaRPr lang="en-US" sz="1800" dirty="0">
                        <a:latin typeface="Times New Roman" panose="02020603050405020304" pitchFamily="18" charset="0"/>
                        <a:cs typeface="Times New Roman" panose="02020603050405020304" pitchFamily="18" charset="0"/>
                      </a:endParaRPr>
                    </a:p>
                  </a:txBody>
                  <a:tcPr>
                    <a:solidFill>
                      <a:srgbClr val="002060"/>
                    </a:solidFill>
                  </a:tcPr>
                </a:tc>
                <a:tc>
                  <a:txBody>
                    <a:bodyPr/>
                    <a:lstStyle/>
                    <a:p>
                      <a:pPr algn="ctr"/>
                      <a:r>
                        <a:rPr lang="en-US" sz="1800" dirty="0" smtClean="0">
                          <a:latin typeface="Times New Roman" panose="02020603050405020304" pitchFamily="18" charset="0"/>
                          <a:cs typeface="Times New Roman" panose="02020603050405020304" pitchFamily="18" charset="0"/>
                        </a:rPr>
                        <a:t>2011</a:t>
                      </a:r>
                      <a:endParaRPr lang="en-US" sz="1800" baseline="30000" dirty="0">
                        <a:latin typeface="Times New Roman" panose="02020603050405020304" pitchFamily="18" charset="0"/>
                        <a:cs typeface="Times New Roman" panose="02020603050405020304" pitchFamily="18" charset="0"/>
                      </a:endParaRPr>
                    </a:p>
                  </a:txBody>
                  <a:tcPr>
                    <a:solidFill>
                      <a:srgbClr val="002060"/>
                    </a:solidFill>
                  </a:tcPr>
                </a:tc>
                <a:tc>
                  <a:txBody>
                    <a:bodyPr/>
                    <a:lstStyle/>
                    <a:p>
                      <a:pPr algn="ctr"/>
                      <a:r>
                        <a:rPr lang="en-US" sz="1800" dirty="0" smtClean="0">
                          <a:latin typeface="Times New Roman" panose="02020603050405020304" pitchFamily="18" charset="0"/>
                          <a:cs typeface="Times New Roman" panose="02020603050405020304" pitchFamily="18" charset="0"/>
                        </a:rPr>
                        <a:t>2012</a:t>
                      </a:r>
                      <a:endParaRPr lang="en-US" sz="1800" strike="noStrike" baseline="30000" dirty="0">
                        <a:latin typeface="Times New Roman" panose="02020603050405020304" pitchFamily="18" charset="0"/>
                        <a:cs typeface="Times New Roman" panose="02020603050405020304" pitchFamily="18" charset="0"/>
                      </a:endParaRPr>
                    </a:p>
                  </a:txBody>
                  <a:tcPr>
                    <a:solidFill>
                      <a:srgbClr val="002060"/>
                    </a:solidFill>
                  </a:tcPr>
                </a:tc>
                <a:tc>
                  <a:txBody>
                    <a:bodyPr/>
                    <a:lstStyle/>
                    <a:p>
                      <a:pPr algn="ctr"/>
                      <a:r>
                        <a:rPr lang="en-US" sz="1800" dirty="0" smtClean="0">
                          <a:latin typeface="Times New Roman" panose="02020603050405020304" pitchFamily="18" charset="0"/>
                          <a:cs typeface="Times New Roman" panose="02020603050405020304" pitchFamily="18" charset="0"/>
                        </a:rPr>
                        <a:t>2013</a:t>
                      </a:r>
                      <a:endParaRPr lang="en-US" sz="1800" baseline="30000" dirty="0">
                        <a:latin typeface="Times New Roman" panose="02020603050405020304" pitchFamily="18" charset="0"/>
                        <a:cs typeface="Times New Roman" panose="02020603050405020304" pitchFamily="18" charset="0"/>
                      </a:endParaRPr>
                    </a:p>
                  </a:txBody>
                  <a:tcPr>
                    <a:solidFill>
                      <a:srgbClr val="002060"/>
                    </a:solidFill>
                  </a:tcPr>
                </a:tc>
              </a:tr>
              <a:tr h="356829">
                <a:tc>
                  <a:txBody>
                    <a:bodyPr/>
                    <a:lstStyle/>
                    <a:p>
                      <a:r>
                        <a:rPr lang="en-US" sz="1800" dirty="0" smtClean="0">
                          <a:latin typeface="Times New Roman" panose="02020603050405020304" pitchFamily="18" charset="0"/>
                          <a:cs typeface="Times New Roman" panose="02020603050405020304" pitchFamily="18" charset="0"/>
                        </a:rPr>
                        <a:t>Automated Asset Management</a:t>
                      </a:r>
                      <a:endParaRPr lang="en-US"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80%</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86%</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83%</a:t>
                      </a:r>
                      <a:endParaRPr lang="en-US" sz="1800" dirty="0">
                        <a:latin typeface="Times New Roman" panose="02020603050405020304" pitchFamily="18" charset="0"/>
                        <a:cs typeface="Times New Roman" panose="02020603050405020304" pitchFamily="18" charset="0"/>
                      </a:endParaRPr>
                    </a:p>
                  </a:txBody>
                  <a:tcPr/>
                </a:tc>
              </a:tr>
              <a:tr h="631313">
                <a:tc>
                  <a:txBody>
                    <a:bodyPr/>
                    <a:lstStyle/>
                    <a:p>
                      <a:r>
                        <a:rPr lang="en-US" sz="1800" dirty="0" smtClean="0">
                          <a:latin typeface="Times New Roman" panose="02020603050405020304" pitchFamily="18" charset="0"/>
                          <a:cs typeface="Times New Roman" panose="02020603050405020304" pitchFamily="18" charset="0"/>
                        </a:rPr>
                        <a:t>Automated Configuration</a:t>
                      </a:r>
                      <a:r>
                        <a:rPr lang="en-US" sz="1800" baseline="0" dirty="0" smtClean="0">
                          <a:latin typeface="Times New Roman" panose="02020603050405020304" pitchFamily="18" charset="0"/>
                          <a:cs typeface="Times New Roman" panose="02020603050405020304" pitchFamily="18" charset="0"/>
                        </a:rPr>
                        <a:t> Management</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78%</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70%</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79%</a:t>
                      </a:r>
                      <a:endParaRPr lang="en-US" sz="1800" dirty="0">
                        <a:latin typeface="Times New Roman" panose="02020603050405020304" pitchFamily="18" charset="0"/>
                        <a:cs typeface="Times New Roman" panose="02020603050405020304" pitchFamily="18" charset="0"/>
                      </a:endParaRPr>
                    </a:p>
                  </a:txBody>
                  <a:tcPr/>
                </a:tc>
              </a:tr>
              <a:tr h="631313">
                <a:tc>
                  <a:txBody>
                    <a:bodyPr/>
                    <a:lstStyle/>
                    <a:p>
                      <a:r>
                        <a:rPr lang="en-US" sz="1800" dirty="0" smtClean="0">
                          <a:latin typeface="Times New Roman" panose="02020603050405020304" pitchFamily="18" charset="0"/>
                          <a:cs typeface="Times New Roman" panose="02020603050405020304" pitchFamily="18" charset="0"/>
                        </a:rPr>
                        <a:t>Automated Vulnerability Management</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77%</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83%</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81%</a:t>
                      </a:r>
                      <a:endParaRPr lang="en-US" sz="1800" dirty="0">
                        <a:latin typeface="Times New Roman" panose="02020603050405020304" pitchFamily="18" charset="0"/>
                        <a:cs typeface="Times New Roman" panose="02020603050405020304" pitchFamily="18" charset="0"/>
                      </a:endParaRPr>
                    </a:p>
                  </a:txBody>
                  <a:tcPr/>
                </a:tc>
              </a:tr>
              <a:tr h="356829">
                <a:tc>
                  <a:txBody>
                    <a:bodyPr/>
                    <a:lstStyle/>
                    <a:p>
                      <a:r>
                        <a:rPr lang="en-US" sz="1800" dirty="0" smtClean="0">
                          <a:latin typeface="Times New Roman" panose="02020603050405020304" pitchFamily="18" charset="0"/>
                          <a:cs typeface="Times New Roman" panose="02020603050405020304" pitchFamily="18" charset="0"/>
                        </a:rPr>
                        <a:t>TIC Traffic Consolidation</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65%</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81%</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86%</a:t>
                      </a:r>
                      <a:endParaRPr lang="en-US" sz="1800" dirty="0">
                        <a:latin typeface="Times New Roman" panose="02020603050405020304" pitchFamily="18" charset="0"/>
                        <a:cs typeface="Times New Roman" panose="02020603050405020304" pitchFamily="18" charset="0"/>
                      </a:endParaRPr>
                    </a:p>
                  </a:txBody>
                  <a:tcPr/>
                </a:tc>
              </a:tr>
              <a:tr h="356829">
                <a:tc>
                  <a:txBody>
                    <a:bodyPr/>
                    <a:lstStyle/>
                    <a:p>
                      <a:r>
                        <a:rPr lang="en-US" sz="1800" dirty="0" smtClean="0">
                          <a:latin typeface="Times New Roman" panose="02020603050405020304" pitchFamily="18" charset="0"/>
                          <a:cs typeface="Times New Roman" panose="02020603050405020304" pitchFamily="18" charset="0"/>
                        </a:rPr>
                        <a:t>TIC</a:t>
                      </a:r>
                      <a:r>
                        <a:rPr lang="en-US" sz="1800" baseline="0" dirty="0" smtClean="0">
                          <a:latin typeface="Times New Roman" panose="02020603050405020304" pitchFamily="18" charset="0"/>
                          <a:cs typeface="Times New Roman" panose="02020603050405020304" pitchFamily="18" charset="0"/>
                        </a:rPr>
                        <a:t> Capabilities</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72%</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84%</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87%</a:t>
                      </a:r>
                      <a:endParaRPr lang="en-US" sz="1800" dirty="0">
                        <a:latin typeface="Times New Roman" panose="02020603050405020304" pitchFamily="18" charset="0"/>
                        <a:cs typeface="Times New Roman" panose="02020603050405020304" pitchFamily="18" charset="0"/>
                      </a:endParaRPr>
                    </a:p>
                  </a:txBody>
                  <a:tcPr/>
                </a:tc>
              </a:tr>
              <a:tr h="356829">
                <a:tc>
                  <a:txBody>
                    <a:bodyPr/>
                    <a:lstStyle/>
                    <a:p>
                      <a:r>
                        <a:rPr lang="en-US" sz="1800" dirty="0" smtClean="0">
                          <a:latin typeface="Times New Roman" panose="02020603050405020304" pitchFamily="18" charset="0"/>
                          <a:cs typeface="Times New Roman" panose="02020603050405020304" pitchFamily="18" charset="0"/>
                        </a:rPr>
                        <a:t>PIV Logical Access</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66%</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57%</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67%</a:t>
                      </a:r>
                      <a:endParaRPr lang="en-US" sz="1800" dirty="0">
                        <a:latin typeface="Times New Roman" panose="02020603050405020304" pitchFamily="18" charset="0"/>
                        <a:cs typeface="Times New Roman" panose="02020603050405020304" pitchFamily="18" charset="0"/>
                      </a:endParaRPr>
                    </a:p>
                  </a:txBody>
                  <a:tcPr/>
                </a:tc>
              </a:tr>
              <a:tr h="356829">
                <a:tc>
                  <a:txBody>
                    <a:bodyPr/>
                    <a:lstStyle/>
                    <a:p>
                      <a:r>
                        <a:rPr lang="en-US" sz="1800" dirty="0" smtClean="0">
                          <a:latin typeface="Times New Roman" panose="02020603050405020304" pitchFamily="18" charset="0"/>
                          <a:cs typeface="Times New Roman" panose="02020603050405020304" pitchFamily="18" charset="0"/>
                        </a:rPr>
                        <a:t>Portable Device Encryption</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83%</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90%</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84%</a:t>
                      </a:r>
                      <a:endParaRPr lang="en-US" sz="1800" dirty="0">
                        <a:latin typeface="Times New Roman" panose="02020603050405020304" pitchFamily="18" charset="0"/>
                        <a:cs typeface="Times New Roman" panose="02020603050405020304" pitchFamily="18" charset="0"/>
                      </a:endParaRPr>
                    </a:p>
                  </a:txBody>
                  <a:tcPr/>
                </a:tc>
              </a:tr>
              <a:tr h="631313">
                <a:tc>
                  <a:txBody>
                    <a:bodyPr/>
                    <a:lstStyle/>
                    <a:p>
                      <a:r>
                        <a:rPr lang="en-US" sz="1800" dirty="0" smtClean="0">
                          <a:latin typeface="Times New Roman" panose="02020603050405020304" pitchFamily="18" charset="0"/>
                          <a:cs typeface="Times New Roman" panose="02020603050405020304" pitchFamily="18" charset="0"/>
                        </a:rPr>
                        <a:t>Domain Name System Security Extensions</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65%</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74%</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93%</a:t>
                      </a:r>
                      <a:endParaRPr lang="en-US" sz="1800" dirty="0">
                        <a:latin typeface="Times New Roman" panose="02020603050405020304" pitchFamily="18" charset="0"/>
                        <a:cs typeface="Times New Roman" panose="02020603050405020304" pitchFamily="18" charset="0"/>
                      </a:endParaRPr>
                    </a:p>
                  </a:txBody>
                  <a:tcPr/>
                </a:tc>
              </a:tr>
              <a:tr h="356829">
                <a:tc>
                  <a:txBody>
                    <a:bodyPr/>
                    <a:lstStyle/>
                    <a:p>
                      <a:r>
                        <a:rPr lang="en-US" sz="1800" dirty="0" smtClean="0">
                          <a:latin typeface="Times New Roman" panose="02020603050405020304" pitchFamily="18" charset="0"/>
                          <a:cs typeface="Times New Roman" panose="02020603050405020304" pitchFamily="18" charset="0"/>
                        </a:rPr>
                        <a:t>Remote Access Authentication</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52%</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53%</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79%</a:t>
                      </a:r>
                      <a:endParaRPr lang="en-US" sz="1800" dirty="0">
                        <a:latin typeface="Times New Roman" panose="02020603050405020304" pitchFamily="18" charset="0"/>
                        <a:cs typeface="Times New Roman" panose="02020603050405020304" pitchFamily="18" charset="0"/>
                      </a:endParaRPr>
                    </a:p>
                  </a:txBody>
                  <a:tcPr/>
                </a:tc>
              </a:tr>
              <a:tr h="356829">
                <a:tc>
                  <a:txBody>
                    <a:bodyPr/>
                    <a:lstStyle/>
                    <a:p>
                      <a:r>
                        <a:rPr lang="en-US" sz="1800" dirty="0" smtClean="0">
                          <a:latin typeface="Times New Roman" panose="02020603050405020304" pitchFamily="18" charset="0"/>
                          <a:cs typeface="Times New Roman" panose="02020603050405020304" pitchFamily="18" charset="0"/>
                        </a:rPr>
                        <a:t>Remote Access Encryption</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83%</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82%</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98%</a:t>
                      </a:r>
                      <a:endParaRPr lang="en-US" sz="1800" dirty="0">
                        <a:latin typeface="Times New Roman" panose="02020603050405020304" pitchFamily="18" charset="0"/>
                        <a:cs typeface="Times New Roman" panose="02020603050405020304" pitchFamily="18" charset="0"/>
                      </a:endParaRPr>
                    </a:p>
                  </a:txBody>
                  <a:tcPr/>
                </a:tc>
              </a:tr>
              <a:tr h="356829">
                <a:tc>
                  <a:txBody>
                    <a:bodyPr/>
                    <a:lstStyle/>
                    <a:p>
                      <a:r>
                        <a:rPr lang="en-US" sz="1800" dirty="0" smtClean="0">
                          <a:latin typeface="Times New Roman" panose="02020603050405020304" pitchFamily="18" charset="0"/>
                          <a:cs typeface="Times New Roman" panose="02020603050405020304" pitchFamily="18" charset="0"/>
                        </a:rPr>
                        <a:t>User Security Training</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99%</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88%</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94%</a:t>
                      </a:r>
                      <a:endParaRPr lang="en-US" sz="1800" dirty="0">
                        <a:latin typeface="Times New Roman" panose="02020603050405020304" pitchFamily="18" charset="0"/>
                        <a:cs typeface="Times New Roman" panose="02020603050405020304" pitchFamily="18" charset="0"/>
                      </a:endParaRPr>
                    </a:p>
                  </a:txBody>
                  <a:tcPr/>
                </a:tc>
              </a:tr>
            </a:tbl>
          </a:graphicData>
        </a:graphic>
      </p:graphicFrame>
      <p:sp>
        <p:nvSpPr>
          <p:cNvPr id="5" name="Slide Number Placeholder 3"/>
          <p:cNvSpPr>
            <a:spLocks noGrp="1"/>
          </p:cNvSpPr>
          <p:nvPr>
            <p:ph type="sldNum" sz="quarter" idx="12"/>
          </p:nvPr>
        </p:nvSpPr>
        <p:spPr>
          <a:xfrm>
            <a:off x="6705600" y="6492875"/>
            <a:ext cx="2133600" cy="365125"/>
          </a:xfrm>
        </p:spPr>
        <p:txBody>
          <a:bodyPr>
            <a:normAutofit/>
          </a:bodyPr>
          <a:lstStyle/>
          <a:p>
            <a:fld id="{D4B5ADC2-7248-4799-8E52-477E151C3EE9}" type="slidenum">
              <a:rPr lang="en-US" sz="1400" b="1" smtClean="0">
                <a:solidFill>
                  <a:srgbClr val="002060"/>
                </a:solidFill>
              </a:rPr>
              <a:pPr/>
              <a:t>5</a:t>
            </a:fld>
            <a:endParaRPr lang="en-US" dirty="0">
              <a:solidFill>
                <a:srgbClr val="002060"/>
              </a:solidFill>
            </a:endParaRPr>
          </a:p>
        </p:txBody>
      </p:sp>
      <p:pic>
        <p:nvPicPr>
          <p:cNvPr id="6" name="Picture 82" descr="&#10;blue_band.png                                                  000C0F54krm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572252"/>
            <a:ext cx="9156700" cy="3095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 y="6606396"/>
            <a:ext cx="1155699" cy="241274"/>
          </a:xfrm>
          <a:prstGeom prst="rect">
            <a:avLst/>
          </a:prstGeom>
          <a:solidFill>
            <a:srgbClr val="002060"/>
          </a:solidFill>
        </p:spPr>
      </p:pic>
      <p:sp>
        <p:nvSpPr>
          <p:cNvPr id="8" name="Slide Number Placeholder 3"/>
          <p:cNvSpPr txBox="1">
            <a:spLocks/>
          </p:cNvSpPr>
          <p:nvPr/>
        </p:nvSpPr>
        <p:spPr>
          <a:xfrm>
            <a:off x="7010400" y="6559552"/>
            <a:ext cx="2133600" cy="365125"/>
          </a:xfrm>
          <a:prstGeom prst="rect">
            <a:avLst/>
          </a:prstGeom>
        </p:spPr>
        <p:txBody>
          <a:bodyPr vert="horz" lIns="91440" tIns="45720" rIns="91440" bIns="45720" rtlCol="0" anchor="ctr">
            <a:normAutofit/>
          </a:bodyPr>
          <a:lstStyle>
            <a:defPPr>
              <a:defRPr lang="en-US"/>
            </a:defPPr>
            <a:lvl1pPr marL="0" algn="r" rtl="0" latinLnBrk="0">
              <a:defRPr sz="1200" kern="1200">
                <a:solidFill>
                  <a:schemeClr val="tx1">
                    <a:tint val="75000"/>
                  </a:schemeClr>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D4B5ADC2-7248-4799-8E52-477E151C3EE9}" type="slidenum">
              <a:rPr lang="en-US" sz="1400" b="1"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3767655414"/>
      </p:ext>
    </p:extLst>
  </p:cSld>
  <p:clrMapOvr>
    <a:masterClrMapping/>
  </p:clrMapOvr>
  <mc:AlternateContent xmlns:mc="http://schemas.openxmlformats.org/markup-compatibility/2006" xmlns:p14="http://schemas.microsoft.com/office/powerpoint/2010/main">
    <mc:Choice Requires="p14">
      <p:transition spd="slow" p14:dur="2000" advTm="129266"/>
    </mc:Choice>
    <mc:Fallback xmlns="">
      <p:transition spd="slow" advTm="12926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12700"/>
            <a:ext cx="8229600" cy="1143000"/>
          </a:xfrm>
        </p:spPr>
        <p:txBody>
          <a:bodyPr>
            <a:normAutofit/>
          </a:bodyPr>
          <a:lstStyle/>
          <a:p>
            <a:r>
              <a:rPr lang="en-US" sz="3200" b="1" dirty="0" smtClean="0">
                <a:solidFill>
                  <a:srgbClr val="002060"/>
                </a:solidFill>
                <a:latin typeface="Times New Roman" pitchFamily="18" charset="0"/>
                <a:cs typeface="Times New Roman" pitchFamily="18" charset="0"/>
              </a:rPr>
              <a:t>FISMA Compliance Scores (2011-2013)</a:t>
            </a:r>
            <a:br>
              <a:rPr lang="en-US" sz="3200" b="1" dirty="0" smtClean="0">
                <a:solidFill>
                  <a:srgbClr val="002060"/>
                </a:solidFill>
                <a:latin typeface="Times New Roman" pitchFamily="18" charset="0"/>
                <a:cs typeface="Times New Roman" pitchFamily="18" charset="0"/>
              </a:rPr>
            </a:br>
            <a:endParaRPr lang="en-US" sz="1800" dirty="0">
              <a:ln/>
              <a:solidFill>
                <a:srgbClr val="00206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fld id="{D4B5ADC2-7248-4799-8E52-477E151C3EE9}" type="slidenum">
              <a:rPr lang="en-US" sz="1400" b="1" smtClean="0">
                <a:solidFill>
                  <a:srgbClr val="FFFFFF"/>
                </a:solidFill>
              </a:rPr>
              <a:pPr/>
              <a:t>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23413274"/>
              </p:ext>
            </p:extLst>
          </p:nvPr>
        </p:nvGraphicFramePr>
        <p:xfrm>
          <a:off x="990600" y="1066800"/>
          <a:ext cx="7162801" cy="5383085"/>
        </p:xfrm>
        <a:graphic>
          <a:graphicData uri="http://schemas.openxmlformats.org/drawingml/2006/table">
            <a:tbl>
              <a:tblPr firstRow="1" firstCol="1" bandRow="1"/>
              <a:tblGrid>
                <a:gridCol w="2203606"/>
                <a:gridCol w="1791033"/>
                <a:gridCol w="1652954"/>
                <a:gridCol w="1515208"/>
              </a:tblGrid>
              <a:tr h="228600">
                <a:tc>
                  <a:txBody>
                    <a:bodyPr/>
                    <a:lstStyle/>
                    <a:p>
                      <a:pPr marL="0" marR="0">
                        <a:lnSpc>
                          <a:spcPct val="115000"/>
                        </a:lnSpc>
                        <a:spcBef>
                          <a:spcPts val="0"/>
                        </a:spcBef>
                        <a:spcAft>
                          <a:spcPts val="0"/>
                        </a:spcAft>
                      </a:pPr>
                      <a:r>
                        <a:rPr lang="en-US" sz="1300" dirty="0">
                          <a:effectLst/>
                          <a:latin typeface="Times New Roman"/>
                          <a:ea typeface="Calibri"/>
                          <a:cs typeface="Times New Roman"/>
                        </a:rPr>
                        <a:t> </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effectLst/>
                          <a:latin typeface="Times New Roman"/>
                          <a:ea typeface="Calibri"/>
                          <a:cs typeface="Times New Roman"/>
                        </a:rPr>
                        <a:t>FY2013 %</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effectLst/>
                          <a:latin typeface="Times New Roman"/>
                          <a:ea typeface="Calibri"/>
                          <a:cs typeface="Times New Roman"/>
                        </a:rPr>
                        <a:t>FY2012 %</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effectLst/>
                          <a:latin typeface="Times New Roman"/>
                          <a:ea typeface="Calibri"/>
                          <a:cs typeface="Times New Roman"/>
                        </a:rPr>
                        <a:t>FY2011 %</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668">
                <a:tc>
                  <a:txBody>
                    <a:bodyPr/>
                    <a:lstStyle/>
                    <a:p>
                      <a:pPr marL="0" marR="0">
                        <a:lnSpc>
                          <a:spcPct val="115000"/>
                        </a:lnSpc>
                        <a:spcBef>
                          <a:spcPts val="0"/>
                        </a:spcBef>
                        <a:spcAft>
                          <a:spcPts val="0"/>
                        </a:spcAft>
                      </a:pPr>
                      <a:r>
                        <a:rPr lang="en-US" sz="1300" dirty="0">
                          <a:effectLst/>
                          <a:latin typeface="Times New Roman"/>
                          <a:ea typeface="Calibri"/>
                          <a:cs typeface="Times New Roman"/>
                        </a:rPr>
                        <a:t>DHS</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99</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99</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93.4</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4668">
                <a:tc>
                  <a:txBody>
                    <a:bodyPr/>
                    <a:lstStyle/>
                    <a:p>
                      <a:pPr marL="0" marR="0">
                        <a:lnSpc>
                          <a:spcPct val="115000"/>
                        </a:lnSpc>
                        <a:spcBef>
                          <a:spcPts val="0"/>
                        </a:spcBef>
                        <a:spcAft>
                          <a:spcPts val="0"/>
                        </a:spcAft>
                      </a:pPr>
                      <a:r>
                        <a:rPr lang="en-US" sz="1300" dirty="0">
                          <a:effectLst/>
                          <a:latin typeface="Times New Roman"/>
                          <a:ea typeface="Calibri"/>
                          <a:cs typeface="Times New Roman"/>
                        </a:rPr>
                        <a:t>GSA</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98</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99</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84.2</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4668">
                <a:tc>
                  <a:txBody>
                    <a:bodyPr/>
                    <a:lstStyle/>
                    <a:p>
                      <a:pPr marL="0" marR="0">
                        <a:lnSpc>
                          <a:spcPct val="115000"/>
                        </a:lnSpc>
                        <a:spcBef>
                          <a:spcPts val="0"/>
                        </a:spcBef>
                        <a:spcAft>
                          <a:spcPts val="0"/>
                        </a:spcAft>
                      </a:pPr>
                      <a:r>
                        <a:rPr lang="en-US" sz="1300" dirty="0">
                          <a:effectLst/>
                          <a:latin typeface="Times New Roman"/>
                          <a:ea typeface="Calibri"/>
                          <a:cs typeface="Times New Roman"/>
                        </a:rPr>
                        <a:t>DOJ</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98</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94</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91.2</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4668">
                <a:tc>
                  <a:txBody>
                    <a:bodyPr/>
                    <a:lstStyle/>
                    <a:p>
                      <a:pPr marL="0" marR="0">
                        <a:lnSpc>
                          <a:spcPct val="115000"/>
                        </a:lnSpc>
                        <a:spcBef>
                          <a:spcPts val="0"/>
                        </a:spcBef>
                        <a:spcAft>
                          <a:spcPts val="0"/>
                        </a:spcAft>
                      </a:pPr>
                      <a:r>
                        <a:rPr lang="en-US" sz="1300" dirty="0">
                          <a:effectLst/>
                          <a:latin typeface="Times New Roman"/>
                          <a:ea typeface="Calibri"/>
                          <a:cs typeface="Times New Roman"/>
                        </a:rPr>
                        <a:t>NRC</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98</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99</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94.8</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4668">
                <a:tc>
                  <a:txBody>
                    <a:bodyPr/>
                    <a:lstStyle/>
                    <a:p>
                      <a:pPr marL="0" marR="0">
                        <a:lnSpc>
                          <a:spcPct val="115000"/>
                        </a:lnSpc>
                        <a:spcBef>
                          <a:spcPts val="0"/>
                        </a:spcBef>
                        <a:spcAft>
                          <a:spcPts val="0"/>
                        </a:spcAft>
                      </a:pPr>
                      <a:r>
                        <a:rPr lang="en-US" sz="1300" dirty="0">
                          <a:effectLst/>
                          <a:latin typeface="Times New Roman"/>
                          <a:ea typeface="Calibri"/>
                          <a:cs typeface="Times New Roman"/>
                        </a:rPr>
                        <a:t>SSA</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96</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98</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96.9</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4668">
                <a:tc>
                  <a:txBody>
                    <a:bodyPr/>
                    <a:lstStyle/>
                    <a:p>
                      <a:pPr marL="0" marR="0">
                        <a:lnSpc>
                          <a:spcPct val="115000"/>
                        </a:lnSpc>
                        <a:spcBef>
                          <a:spcPts val="0"/>
                        </a:spcBef>
                        <a:spcAft>
                          <a:spcPts val="0"/>
                        </a:spcAft>
                      </a:pPr>
                      <a:r>
                        <a:rPr lang="en-US" sz="1300" dirty="0">
                          <a:effectLst/>
                          <a:latin typeface="Times New Roman"/>
                          <a:ea typeface="Calibri"/>
                          <a:cs typeface="Times New Roman"/>
                        </a:rPr>
                        <a:t>NASA</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91</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92</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92.9</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4668">
                <a:tc>
                  <a:txBody>
                    <a:bodyPr/>
                    <a:lstStyle/>
                    <a:p>
                      <a:pPr marL="0" marR="0">
                        <a:lnSpc>
                          <a:spcPct val="115000"/>
                        </a:lnSpc>
                        <a:spcBef>
                          <a:spcPts val="0"/>
                        </a:spcBef>
                        <a:spcAft>
                          <a:spcPts val="0"/>
                        </a:spcAft>
                      </a:pPr>
                      <a:r>
                        <a:rPr lang="en-US" sz="1300" dirty="0">
                          <a:effectLst/>
                          <a:latin typeface="Times New Roman"/>
                          <a:ea typeface="Calibri"/>
                          <a:cs typeface="Times New Roman"/>
                        </a:rPr>
                        <a:t>Education</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89</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79</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57.5</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4668">
                <a:tc>
                  <a:txBody>
                    <a:bodyPr/>
                    <a:lstStyle/>
                    <a:p>
                      <a:pPr marL="0" marR="0">
                        <a:lnSpc>
                          <a:spcPct val="115000"/>
                        </a:lnSpc>
                        <a:spcBef>
                          <a:spcPts val="0"/>
                        </a:spcBef>
                        <a:spcAft>
                          <a:spcPts val="0"/>
                        </a:spcAft>
                      </a:pPr>
                      <a:r>
                        <a:rPr lang="en-US" sz="1300" dirty="0">
                          <a:effectLst/>
                          <a:latin typeface="Times New Roman"/>
                          <a:ea typeface="Calibri"/>
                          <a:cs typeface="Times New Roman"/>
                        </a:rPr>
                        <a:t>NSF</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88</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90</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98.8</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4668">
                <a:tc>
                  <a:txBody>
                    <a:bodyPr/>
                    <a:lstStyle/>
                    <a:p>
                      <a:pPr marL="0" marR="0">
                        <a:lnSpc>
                          <a:spcPct val="115000"/>
                        </a:lnSpc>
                        <a:spcBef>
                          <a:spcPts val="0"/>
                        </a:spcBef>
                        <a:spcAft>
                          <a:spcPts val="0"/>
                        </a:spcAft>
                      </a:pPr>
                      <a:r>
                        <a:rPr lang="en-US" sz="1300" dirty="0">
                          <a:effectLst/>
                          <a:latin typeface="Times New Roman"/>
                          <a:ea typeface="Calibri"/>
                          <a:cs typeface="Times New Roman"/>
                        </a:rPr>
                        <a:t>Commerce</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87</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61</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81.4</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4668">
                <a:tc>
                  <a:txBody>
                    <a:bodyPr/>
                    <a:lstStyle/>
                    <a:p>
                      <a:pPr marL="0" marR="0">
                        <a:lnSpc>
                          <a:spcPct val="115000"/>
                        </a:lnSpc>
                        <a:spcBef>
                          <a:spcPts val="0"/>
                        </a:spcBef>
                        <a:spcAft>
                          <a:spcPts val="0"/>
                        </a:spcAft>
                      </a:pPr>
                      <a:r>
                        <a:rPr lang="en-US" sz="1300" dirty="0">
                          <a:effectLst/>
                          <a:latin typeface="Times New Roman"/>
                          <a:ea typeface="Calibri"/>
                          <a:cs typeface="Times New Roman"/>
                        </a:rPr>
                        <a:t>USAID</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83</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66</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53.8</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74668">
                <a:tc>
                  <a:txBody>
                    <a:bodyPr/>
                    <a:lstStyle/>
                    <a:p>
                      <a:pPr marL="0" marR="0">
                        <a:lnSpc>
                          <a:spcPct val="115000"/>
                        </a:lnSpc>
                        <a:spcBef>
                          <a:spcPts val="0"/>
                        </a:spcBef>
                        <a:spcAft>
                          <a:spcPts val="0"/>
                        </a:spcAft>
                      </a:pPr>
                      <a:r>
                        <a:rPr lang="en-US" sz="1300" dirty="0">
                          <a:effectLst/>
                          <a:latin typeface="Times New Roman"/>
                          <a:ea typeface="Calibri"/>
                          <a:cs typeface="Times New Roman"/>
                        </a:rPr>
                        <a:t>OPM</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83</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77</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78.6</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4668">
                <a:tc>
                  <a:txBody>
                    <a:bodyPr/>
                    <a:lstStyle/>
                    <a:p>
                      <a:pPr marL="0" marR="0">
                        <a:lnSpc>
                          <a:spcPct val="115000"/>
                        </a:lnSpc>
                        <a:spcBef>
                          <a:spcPts val="0"/>
                        </a:spcBef>
                        <a:spcAft>
                          <a:spcPts val="0"/>
                        </a:spcAft>
                      </a:pPr>
                      <a:r>
                        <a:rPr lang="en-US" sz="1300" dirty="0">
                          <a:effectLst/>
                          <a:latin typeface="Times New Roman"/>
                          <a:ea typeface="Calibri"/>
                          <a:cs typeface="Times New Roman"/>
                        </a:rPr>
                        <a:t>VA</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81</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81</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52.8</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74668">
                <a:tc>
                  <a:txBody>
                    <a:bodyPr/>
                    <a:lstStyle/>
                    <a:p>
                      <a:pPr marL="0" marR="0">
                        <a:lnSpc>
                          <a:spcPct val="115000"/>
                        </a:lnSpc>
                        <a:spcBef>
                          <a:spcPts val="0"/>
                        </a:spcBef>
                        <a:spcAft>
                          <a:spcPts val="0"/>
                        </a:spcAft>
                      </a:pPr>
                      <a:r>
                        <a:rPr lang="en-US" sz="1300" dirty="0">
                          <a:effectLst/>
                          <a:latin typeface="Times New Roman"/>
                          <a:ea typeface="Calibri"/>
                          <a:cs typeface="Times New Roman"/>
                        </a:rPr>
                        <a:t>Interior</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79</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92</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42.2</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74668">
                <a:tc>
                  <a:txBody>
                    <a:bodyPr/>
                    <a:lstStyle/>
                    <a:p>
                      <a:pPr marL="0" marR="0">
                        <a:lnSpc>
                          <a:spcPct val="115000"/>
                        </a:lnSpc>
                        <a:spcBef>
                          <a:spcPts val="0"/>
                        </a:spcBef>
                        <a:spcAft>
                          <a:spcPts val="0"/>
                        </a:spcAft>
                      </a:pPr>
                      <a:r>
                        <a:rPr lang="en-US" sz="1300" dirty="0">
                          <a:effectLst/>
                          <a:latin typeface="Times New Roman"/>
                          <a:ea typeface="Calibri"/>
                          <a:cs typeface="Times New Roman"/>
                        </a:rPr>
                        <a:t>EPA</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77</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77</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94.9</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4668">
                <a:tc>
                  <a:txBody>
                    <a:bodyPr/>
                    <a:lstStyle/>
                    <a:p>
                      <a:pPr marL="0" marR="0">
                        <a:lnSpc>
                          <a:spcPct val="115000"/>
                        </a:lnSpc>
                        <a:spcBef>
                          <a:spcPts val="0"/>
                        </a:spcBef>
                        <a:spcAft>
                          <a:spcPts val="0"/>
                        </a:spcAft>
                      </a:pPr>
                      <a:r>
                        <a:rPr lang="en-US" sz="1300" dirty="0">
                          <a:effectLst/>
                          <a:latin typeface="Times New Roman"/>
                          <a:ea typeface="Calibri"/>
                          <a:cs typeface="Times New Roman"/>
                        </a:rPr>
                        <a:t>Labor</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76</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82</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71.6</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4668">
                <a:tc>
                  <a:txBody>
                    <a:bodyPr/>
                    <a:lstStyle/>
                    <a:p>
                      <a:pPr marL="0" marR="0">
                        <a:lnSpc>
                          <a:spcPct val="115000"/>
                        </a:lnSpc>
                        <a:spcBef>
                          <a:spcPts val="0"/>
                        </a:spcBef>
                        <a:spcAft>
                          <a:spcPts val="0"/>
                        </a:spcAft>
                      </a:pPr>
                      <a:r>
                        <a:rPr lang="en-US" sz="1300" dirty="0">
                          <a:effectLst/>
                          <a:latin typeface="Times New Roman"/>
                          <a:ea typeface="Calibri"/>
                          <a:cs typeface="Times New Roman"/>
                        </a:rPr>
                        <a:t>Treasury</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76</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76</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79.4</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4668">
                <a:tc>
                  <a:txBody>
                    <a:bodyPr/>
                    <a:lstStyle/>
                    <a:p>
                      <a:pPr marL="0" marR="0">
                        <a:lnSpc>
                          <a:spcPct val="115000"/>
                        </a:lnSpc>
                        <a:spcBef>
                          <a:spcPts val="0"/>
                        </a:spcBef>
                        <a:spcAft>
                          <a:spcPts val="0"/>
                        </a:spcAft>
                      </a:pPr>
                      <a:r>
                        <a:rPr lang="en-US" sz="1300" dirty="0">
                          <a:effectLst/>
                          <a:latin typeface="Times New Roman"/>
                          <a:ea typeface="Calibri"/>
                          <a:cs typeface="Times New Roman"/>
                        </a:rPr>
                        <a:t>Energy</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75</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72</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84.3</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7205">
                <a:tc>
                  <a:txBody>
                    <a:bodyPr/>
                    <a:lstStyle/>
                    <a:p>
                      <a:pPr marL="0" marR="0">
                        <a:lnSpc>
                          <a:spcPct val="115000"/>
                        </a:lnSpc>
                        <a:spcBef>
                          <a:spcPts val="0"/>
                        </a:spcBef>
                        <a:spcAft>
                          <a:spcPts val="0"/>
                        </a:spcAft>
                      </a:pPr>
                      <a:r>
                        <a:rPr lang="en-US" sz="1300" dirty="0">
                          <a:effectLst/>
                          <a:latin typeface="Times New Roman"/>
                          <a:ea typeface="Calibri"/>
                          <a:cs typeface="Times New Roman"/>
                        </a:rPr>
                        <a:t>Transportation</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61</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53</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44.2</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74668">
                <a:tc>
                  <a:txBody>
                    <a:bodyPr/>
                    <a:lstStyle/>
                    <a:p>
                      <a:pPr marL="0" marR="0">
                        <a:lnSpc>
                          <a:spcPct val="115000"/>
                        </a:lnSpc>
                        <a:spcBef>
                          <a:spcPts val="0"/>
                        </a:spcBef>
                        <a:spcAft>
                          <a:spcPts val="0"/>
                        </a:spcAft>
                      </a:pPr>
                      <a:r>
                        <a:rPr lang="en-US" sz="1300" dirty="0">
                          <a:effectLst/>
                          <a:latin typeface="Times New Roman"/>
                          <a:ea typeface="Calibri"/>
                          <a:cs typeface="Times New Roman"/>
                        </a:rPr>
                        <a:t>SBA</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55</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57</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68.7</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4668">
                <a:tc>
                  <a:txBody>
                    <a:bodyPr/>
                    <a:lstStyle/>
                    <a:p>
                      <a:pPr marL="0" marR="0">
                        <a:lnSpc>
                          <a:spcPct val="115000"/>
                        </a:lnSpc>
                        <a:spcBef>
                          <a:spcPts val="0"/>
                        </a:spcBef>
                        <a:spcAft>
                          <a:spcPts val="0"/>
                        </a:spcAft>
                      </a:pPr>
                      <a:r>
                        <a:rPr lang="en-US" sz="1300" dirty="0">
                          <a:effectLst/>
                          <a:latin typeface="Times New Roman"/>
                          <a:ea typeface="Calibri"/>
                          <a:cs typeface="Times New Roman"/>
                        </a:rPr>
                        <a:t>State</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51</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53</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63.2</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74668">
                <a:tc>
                  <a:txBody>
                    <a:bodyPr/>
                    <a:lstStyle/>
                    <a:p>
                      <a:pPr marL="0" marR="0">
                        <a:lnSpc>
                          <a:spcPct val="115000"/>
                        </a:lnSpc>
                        <a:spcBef>
                          <a:spcPts val="0"/>
                        </a:spcBef>
                        <a:spcAft>
                          <a:spcPts val="0"/>
                        </a:spcAft>
                      </a:pPr>
                      <a:r>
                        <a:rPr lang="en-US" sz="1300" dirty="0">
                          <a:effectLst/>
                          <a:latin typeface="Times New Roman"/>
                          <a:ea typeface="Calibri"/>
                          <a:cs typeface="Times New Roman"/>
                        </a:rPr>
                        <a:t>HHS</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43</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50</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50.9</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74668">
                <a:tc>
                  <a:txBody>
                    <a:bodyPr/>
                    <a:lstStyle/>
                    <a:p>
                      <a:pPr marL="0" marR="0">
                        <a:lnSpc>
                          <a:spcPct val="115000"/>
                        </a:lnSpc>
                        <a:spcBef>
                          <a:spcPts val="0"/>
                        </a:spcBef>
                        <a:spcAft>
                          <a:spcPts val="0"/>
                        </a:spcAft>
                      </a:pPr>
                      <a:r>
                        <a:rPr lang="en-US" sz="1300" dirty="0">
                          <a:effectLst/>
                          <a:latin typeface="Times New Roman"/>
                          <a:ea typeface="Calibri"/>
                          <a:cs typeface="Times New Roman"/>
                        </a:rPr>
                        <a:t>USDA</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37</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34</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32.5</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74668">
                <a:tc>
                  <a:txBody>
                    <a:bodyPr/>
                    <a:lstStyle/>
                    <a:p>
                      <a:pPr marL="0" marR="0">
                        <a:lnSpc>
                          <a:spcPct val="115000"/>
                        </a:lnSpc>
                        <a:spcBef>
                          <a:spcPts val="0"/>
                        </a:spcBef>
                        <a:spcAft>
                          <a:spcPts val="0"/>
                        </a:spcAft>
                      </a:pPr>
                      <a:r>
                        <a:rPr lang="en-US" sz="1300" dirty="0">
                          <a:effectLst/>
                          <a:latin typeface="Times New Roman"/>
                          <a:ea typeface="Calibri"/>
                          <a:cs typeface="Times New Roman"/>
                        </a:rPr>
                        <a:t>HUD</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29</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66</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66.1</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4668">
                <a:tc>
                  <a:txBody>
                    <a:bodyPr/>
                    <a:lstStyle/>
                    <a:p>
                      <a:pPr marL="0" marR="0">
                        <a:lnSpc>
                          <a:spcPct val="115000"/>
                        </a:lnSpc>
                        <a:spcBef>
                          <a:spcPts val="0"/>
                        </a:spcBef>
                        <a:spcAft>
                          <a:spcPts val="0"/>
                        </a:spcAft>
                      </a:pPr>
                      <a:r>
                        <a:rPr lang="en-US" sz="1300" dirty="0">
                          <a:effectLst/>
                          <a:latin typeface="Times New Roman"/>
                          <a:ea typeface="Calibri"/>
                          <a:cs typeface="Times New Roman"/>
                        </a:rPr>
                        <a:t>DOD</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NA</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NA</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effectLst/>
                          <a:latin typeface="Times New Roman"/>
                          <a:ea typeface="Calibri"/>
                          <a:cs typeface="Times New Roman"/>
                        </a:rPr>
                        <a:t>NA</a:t>
                      </a:r>
                      <a:endParaRPr lang="en-US" sz="1300" dirty="0">
                        <a:effectLst/>
                        <a:latin typeface="Calibri"/>
                        <a:ea typeface="Calibri"/>
                        <a:cs typeface="Times New Roman"/>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Slide Number Placeholder 3"/>
          <p:cNvSpPr txBox="1">
            <a:spLocks/>
          </p:cNvSpPr>
          <p:nvPr/>
        </p:nvSpPr>
        <p:spPr>
          <a:xfrm>
            <a:off x="6705600" y="6508750"/>
            <a:ext cx="2133600" cy="365125"/>
          </a:xfrm>
          <a:prstGeom prst="rect">
            <a:avLst/>
          </a:prstGeom>
        </p:spPr>
        <p:txBody>
          <a:bodyPr vert="horz" lIns="91440" tIns="45720" rIns="91440" bIns="45720" rtlCol="0" anchor="ctr">
            <a:normAutofit/>
          </a:bodyPr>
          <a:lstStyle>
            <a:defPPr>
              <a:defRPr lang="en-US"/>
            </a:defPPr>
            <a:lvl1pPr marL="0" algn="r" rtl="0" latinLnBrk="0">
              <a:defRPr sz="1200" kern="1200">
                <a:solidFill>
                  <a:schemeClr val="tx1">
                    <a:tint val="75000"/>
                  </a:schemeClr>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D4B5ADC2-7248-4799-8E52-477E151C3EE9}" type="slidenum">
              <a:rPr lang="en-US" sz="1400" b="1" smtClean="0">
                <a:solidFill>
                  <a:srgbClr val="002060"/>
                </a:solidFill>
              </a:rPr>
              <a:pPr/>
              <a:t>6</a:t>
            </a:fld>
            <a:endParaRPr lang="en-US" dirty="0">
              <a:solidFill>
                <a:srgbClr val="002060"/>
              </a:solidFill>
            </a:endParaRPr>
          </a:p>
        </p:txBody>
      </p:sp>
      <p:pic>
        <p:nvPicPr>
          <p:cNvPr id="7" name="Picture 82" descr="&#10;blue_band.png                                                  000C0F54krm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572252"/>
            <a:ext cx="9156700" cy="3095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 y="6606396"/>
            <a:ext cx="1155699" cy="241274"/>
          </a:xfrm>
          <a:prstGeom prst="rect">
            <a:avLst/>
          </a:prstGeom>
          <a:solidFill>
            <a:srgbClr val="002060"/>
          </a:solidFill>
        </p:spPr>
      </p:pic>
      <p:sp>
        <p:nvSpPr>
          <p:cNvPr id="10" name="Slide Number Placeholder 3"/>
          <p:cNvSpPr txBox="1">
            <a:spLocks/>
          </p:cNvSpPr>
          <p:nvPr/>
        </p:nvSpPr>
        <p:spPr>
          <a:xfrm>
            <a:off x="7010400" y="6559552"/>
            <a:ext cx="2133600" cy="365125"/>
          </a:xfrm>
          <a:prstGeom prst="rect">
            <a:avLst/>
          </a:prstGeom>
        </p:spPr>
        <p:txBody>
          <a:bodyPr vert="horz" lIns="91440" tIns="45720" rIns="91440" bIns="45720" rtlCol="0" anchor="ctr">
            <a:normAutofit/>
          </a:bodyPr>
          <a:lstStyle>
            <a:defPPr>
              <a:defRPr lang="en-US"/>
            </a:defPPr>
            <a:lvl1pPr marL="0" algn="r" rtl="0" latinLnBrk="0">
              <a:defRPr sz="1200" kern="1200">
                <a:solidFill>
                  <a:schemeClr val="tx1">
                    <a:tint val="75000"/>
                  </a:schemeClr>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D4B5ADC2-7248-4799-8E52-477E151C3EE9}" type="slidenum">
              <a:rPr lang="en-US" sz="1400" b="1"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763016653"/>
      </p:ext>
    </p:extLst>
  </p:cSld>
  <p:clrMapOvr>
    <a:masterClrMapping/>
  </p:clrMapOvr>
  <mc:AlternateContent xmlns:mc="http://schemas.openxmlformats.org/markup-compatibility/2006" xmlns:p14="http://schemas.microsoft.com/office/powerpoint/2010/main">
    <mc:Choice Requires="p14">
      <p:transition spd="slow" p14:dur="2000" advTm="129266"/>
    </mc:Choice>
    <mc:Fallback xmlns="">
      <p:transition spd="slow" advTm="12926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Information Security Incidents Reported to US-CERT by all Federal Agencies </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normAutofit/>
          </a:bodyPr>
          <a:lstStyle/>
          <a:p>
            <a:fld id="{D4B5ADC2-7248-4799-8E52-477E151C3EE9}" type="slidenum">
              <a:rPr lang="en-US" sz="1400" b="1" smtClean="0">
                <a:solidFill>
                  <a:srgbClr val="FFFFFF"/>
                </a:solidFill>
              </a:rPr>
              <a:pPr/>
              <a:t>7</a:t>
            </a:fld>
            <a:endParaRPr lang="en-US" dirty="0"/>
          </a:p>
        </p:txBody>
      </p:sp>
      <p:graphicFrame>
        <p:nvGraphicFramePr>
          <p:cNvPr id="383" name="Chart 382"/>
          <p:cNvGraphicFramePr>
            <a:graphicFrameLocks/>
          </p:cNvGraphicFramePr>
          <p:nvPr>
            <p:extLst>
              <p:ext uri="{D42A27DB-BD31-4B8C-83A1-F6EECF244321}">
                <p14:modId xmlns:p14="http://schemas.microsoft.com/office/powerpoint/2010/main" val="534704323"/>
              </p:ext>
            </p:extLst>
          </p:nvPr>
        </p:nvGraphicFramePr>
        <p:xfrm>
          <a:off x="609600" y="1371600"/>
          <a:ext cx="7696200" cy="50292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82" descr="&#10;blue_band.png                                                  000C0F54krm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572252"/>
            <a:ext cx="9156700" cy="3095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 y="6606396"/>
            <a:ext cx="1155699" cy="241274"/>
          </a:xfrm>
          <a:prstGeom prst="rect">
            <a:avLst/>
          </a:prstGeom>
          <a:solidFill>
            <a:srgbClr val="002060"/>
          </a:solidFill>
        </p:spPr>
      </p:pic>
      <p:sp>
        <p:nvSpPr>
          <p:cNvPr id="9" name="Slide Number Placeholder 3"/>
          <p:cNvSpPr txBox="1">
            <a:spLocks/>
          </p:cNvSpPr>
          <p:nvPr/>
        </p:nvSpPr>
        <p:spPr>
          <a:xfrm>
            <a:off x="7010400" y="6559552"/>
            <a:ext cx="2133600" cy="365125"/>
          </a:xfrm>
          <a:prstGeom prst="rect">
            <a:avLst/>
          </a:prstGeom>
        </p:spPr>
        <p:txBody>
          <a:bodyPr vert="horz" lIns="91440" tIns="45720" rIns="91440" bIns="45720" rtlCol="0" anchor="ctr">
            <a:normAutofit/>
          </a:bodyPr>
          <a:lstStyle>
            <a:defPPr>
              <a:defRPr lang="en-US"/>
            </a:defPPr>
            <a:lvl1pPr marL="0" algn="r" rtl="0" latinLnBrk="0">
              <a:defRPr sz="1200" kern="1200">
                <a:solidFill>
                  <a:schemeClr val="tx1">
                    <a:tint val="75000"/>
                  </a:schemeClr>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D4B5ADC2-7248-4799-8E52-477E151C3EE9}" type="slidenum">
              <a:rPr lang="en-US" sz="1400" b="1"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118779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fld id="{147C1B20-DEF4-46E3-B77F-0FB6B8193D90}" type="slidenum">
              <a:rPr lang="en-US" smtClean="0"/>
              <a:pPr/>
              <a:t>8</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70" t="28244" r="20849" b="30025"/>
          <a:stretch/>
        </p:blipFill>
        <p:spPr bwMode="auto">
          <a:xfrm>
            <a:off x="0" y="0"/>
            <a:ext cx="4700588"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853" t="24621" r="40285" b="7198"/>
          <a:stretch/>
        </p:blipFill>
        <p:spPr bwMode="auto">
          <a:xfrm>
            <a:off x="4229100" y="0"/>
            <a:ext cx="2991649"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7825" t="24901" r="23132" b="8905"/>
          <a:stretch/>
        </p:blipFill>
        <p:spPr bwMode="auto">
          <a:xfrm>
            <a:off x="0" y="3505200"/>
            <a:ext cx="42291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4734" t="16130" r="39331" b="6239"/>
          <a:stretch/>
        </p:blipFill>
        <p:spPr bwMode="auto">
          <a:xfrm>
            <a:off x="4323551" y="3924300"/>
            <a:ext cx="30861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33972" r="44677" b="5334"/>
          <a:stretch/>
        </p:blipFill>
        <p:spPr bwMode="auto">
          <a:xfrm>
            <a:off x="7315201" y="50800"/>
            <a:ext cx="1828799" cy="674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71800" y="1143000"/>
            <a:ext cx="1447800" cy="2057400"/>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2295924" y="1143000"/>
            <a:ext cx="3429000" cy="2554545"/>
          </a:xfrm>
          <a:prstGeom prst="rect">
            <a:avLst/>
          </a:prstGeom>
          <a:solidFill>
            <a:srgbClr val="002060"/>
          </a:solidFill>
        </p:spPr>
        <p:txBody>
          <a:bodyPr wrap="squar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What is the Status of Information Security?</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12" name="Picture 82" descr="&#10;blue_band.png                                                  000C0F54krm HD                         ABA781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00" y="6572252"/>
            <a:ext cx="9156700" cy="3095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0500" y="6606396"/>
            <a:ext cx="1155699" cy="241274"/>
          </a:xfrm>
          <a:prstGeom prst="rect">
            <a:avLst/>
          </a:prstGeom>
          <a:solidFill>
            <a:srgbClr val="002060"/>
          </a:solidFill>
        </p:spPr>
      </p:pic>
      <p:sp>
        <p:nvSpPr>
          <p:cNvPr id="14" name="Slide Number Placeholder 3"/>
          <p:cNvSpPr txBox="1">
            <a:spLocks/>
          </p:cNvSpPr>
          <p:nvPr/>
        </p:nvSpPr>
        <p:spPr>
          <a:xfrm>
            <a:off x="7010400" y="6559552"/>
            <a:ext cx="2133600" cy="365125"/>
          </a:xfrm>
          <a:prstGeom prst="rect">
            <a:avLst/>
          </a:prstGeom>
        </p:spPr>
        <p:txBody>
          <a:bodyPr vert="horz" lIns="91440" tIns="45720" rIns="91440" bIns="45720" rtlCol="0" anchor="ctr">
            <a:normAutofit/>
          </a:bodyPr>
          <a:lstStyle>
            <a:defPPr>
              <a:defRPr lang="en-US"/>
            </a:defPPr>
            <a:lvl1pPr marL="0" algn="r" rtl="0" latinLnBrk="0">
              <a:defRPr sz="1200" kern="1200">
                <a:solidFill>
                  <a:schemeClr val="tx1">
                    <a:tint val="75000"/>
                  </a:schemeClr>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D4B5ADC2-7248-4799-8E52-477E151C3EE9}" type="slidenum">
              <a:rPr lang="en-US" sz="1400" b="1" smtClean="0">
                <a:solidFill>
                  <a:schemeClr val="bg1"/>
                </a:solidFill>
              </a:rPr>
              <a:pPr/>
              <a:t>8</a:t>
            </a:fld>
            <a:endParaRPr lang="en-US" dirty="0">
              <a:solidFill>
                <a:schemeClr val="bg1"/>
              </a:solidFill>
            </a:endParaRPr>
          </a:p>
        </p:txBody>
      </p:sp>
      <p:sp>
        <p:nvSpPr>
          <p:cNvPr id="5" name="TextBox 4"/>
          <p:cNvSpPr txBox="1"/>
          <p:nvPr/>
        </p:nvSpPr>
        <p:spPr>
          <a:xfrm>
            <a:off x="2895600" y="4648200"/>
            <a:ext cx="1670050" cy="369332"/>
          </a:xfrm>
          <a:prstGeom prst="rect">
            <a:avLst/>
          </a:prstGeom>
          <a:solidFill>
            <a:schemeClr val="bg1"/>
          </a:solidFill>
        </p:spPr>
        <p:txBody>
          <a:bodyPr wrap="square" rtlCol="0">
            <a:spAutoFit/>
          </a:bodyPr>
          <a:lstStyle/>
          <a:p>
            <a:endParaRPr lang="en-US" dirty="0"/>
          </a:p>
        </p:txBody>
      </p:sp>
      <p:sp>
        <p:nvSpPr>
          <p:cNvPr id="15" name="TextBox 14"/>
          <p:cNvSpPr txBox="1"/>
          <p:nvPr/>
        </p:nvSpPr>
        <p:spPr>
          <a:xfrm>
            <a:off x="2971800" y="4996934"/>
            <a:ext cx="1517650" cy="369332"/>
          </a:xfrm>
          <a:prstGeom prst="rect">
            <a:avLst/>
          </a:prstGeom>
          <a:solidFill>
            <a:schemeClr val="bg1"/>
          </a:solidFill>
        </p:spPr>
        <p:txBody>
          <a:bodyPr wrap="square" rtlCol="0">
            <a:spAutoFit/>
          </a:bodyPr>
          <a:lstStyle/>
          <a:p>
            <a:endParaRPr lang="en-US" dirty="0"/>
          </a:p>
        </p:txBody>
      </p:sp>
      <p:sp>
        <p:nvSpPr>
          <p:cNvPr id="16" name="TextBox 15"/>
          <p:cNvSpPr txBox="1"/>
          <p:nvPr/>
        </p:nvSpPr>
        <p:spPr>
          <a:xfrm>
            <a:off x="3082925" y="5206484"/>
            <a:ext cx="1517650" cy="369332"/>
          </a:xfrm>
          <a:prstGeom prst="rect">
            <a:avLst/>
          </a:prstGeom>
          <a:solidFill>
            <a:schemeClr val="bg1"/>
          </a:solidFill>
        </p:spPr>
        <p:txBody>
          <a:bodyPr wrap="square" rtlCol="0">
            <a:spAutoFit/>
          </a:bodyPr>
          <a:lstStyle/>
          <a:p>
            <a:endParaRPr lang="en-US" dirty="0"/>
          </a:p>
        </p:txBody>
      </p:sp>
      <p:sp>
        <p:nvSpPr>
          <p:cNvPr id="17" name="TextBox 16"/>
          <p:cNvSpPr txBox="1"/>
          <p:nvPr/>
        </p:nvSpPr>
        <p:spPr>
          <a:xfrm>
            <a:off x="3082925" y="5423416"/>
            <a:ext cx="1517650" cy="369332"/>
          </a:xfrm>
          <a:prstGeom prst="rect">
            <a:avLst/>
          </a:prstGeom>
          <a:solidFill>
            <a:schemeClr val="bg1"/>
          </a:solidFill>
        </p:spPr>
        <p:txBody>
          <a:bodyPr wrap="square" rtlCol="0">
            <a:spAutoFit/>
          </a:bodyPr>
          <a:lstStyle/>
          <a:p>
            <a:endParaRPr lang="en-US" dirty="0"/>
          </a:p>
        </p:txBody>
      </p:sp>
      <p:sp>
        <p:nvSpPr>
          <p:cNvPr id="18" name="TextBox 17"/>
          <p:cNvSpPr txBox="1"/>
          <p:nvPr/>
        </p:nvSpPr>
        <p:spPr>
          <a:xfrm>
            <a:off x="3082925" y="5665748"/>
            <a:ext cx="1517650" cy="369332"/>
          </a:xfrm>
          <a:prstGeom prst="rect">
            <a:avLst/>
          </a:prstGeom>
          <a:solidFill>
            <a:schemeClr val="bg1"/>
          </a:solidFill>
        </p:spPr>
        <p:txBody>
          <a:bodyPr wrap="square" rtlCol="0">
            <a:spAutoFit/>
          </a:bodyPr>
          <a:lstStyle/>
          <a:p>
            <a:endParaRPr lang="en-US" dirty="0"/>
          </a:p>
        </p:txBody>
      </p:sp>
      <p:sp>
        <p:nvSpPr>
          <p:cNvPr id="19" name="TextBox 18"/>
          <p:cNvSpPr txBox="1"/>
          <p:nvPr/>
        </p:nvSpPr>
        <p:spPr>
          <a:xfrm>
            <a:off x="3024188" y="5850414"/>
            <a:ext cx="1517650" cy="369332"/>
          </a:xfrm>
          <a:prstGeom prst="rect">
            <a:avLst/>
          </a:prstGeom>
          <a:solidFill>
            <a:schemeClr val="bg1"/>
          </a:solidFill>
        </p:spPr>
        <p:txBody>
          <a:bodyPr wrap="square" rtlCol="0">
            <a:spAutoFit/>
          </a:bodyPr>
          <a:lstStyle/>
          <a:p>
            <a:endParaRPr lang="en-US" dirty="0"/>
          </a:p>
        </p:txBody>
      </p:sp>
      <p:sp>
        <p:nvSpPr>
          <p:cNvPr id="20" name="TextBox 19"/>
          <p:cNvSpPr txBox="1"/>
          <p:nvPr/>
        </p:nvSpPr>
        <p:spPr>
          <a:xfrm>
            <a:off x="3024188" y="6170138"/>
            <a:ext cx="151765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287640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8600" y="152400"/>
            <a:ext cx="8686800" cy="1143000"/>
          </a:xfrm>
        </p:spPr>
        <p:txBody>
          <a:bodyPr>
            <a:normAutofit/>
          </a:bodyPr>
          <a:lstStyle/>
          <a:p>
            <a:r>
              <a:rPr lang="en-US" sz="3600" b="1" dirty="0" smtClean="0">
                <a:ln/>
                <a:solidFill>
                  <a:schemeClr val="tx2"/>
                </a:solidFill>
                <a:latin typeface="Times New Roman" pitchFamily="18" charset="0"/>
                <a:cs typeface="Times New Roman" pitchFamily="18" charset="0"/>
              </a:rPr>
              <a:t>Maturity Models</a:t>
            </a:r>
            <a:endParaRPr lang="en-US" sz="3600" b="1" dirty="0">
              <a:ln/>
              <a:solidFill>
                <a:schemeClr val="tx2"/>
              </a:solidFill>
              <a:latin typeface="Times New Roman" pitchFamily="18" charset="0"/>
              <a:cs typeface="Times New Roman" pitchFamily="18" charset="0"/>
            </a:endParaRPr>
          </a:p>
        </p:txBody>
      </p:sp>
      <p:sp>
        <p:nvSpPr>
          <p:cNvPr id="3" name="Rectangle 2"/>
          <p:cNvSpPr>
            <a:spLocks noGrp="1"/>
          </p:cNvSpPr>
          <p:nvPr>
            <p:ph idx="1"/>
          </p:nvPr>
        </p:nvSpPr>
        <p:spPr>
          <a:xfrm>
            <a:off x="304800" y="1676400"/>
            <a:ext cx="8503920" cy="5029200"/>
          </a:xfrm>
        </p:spPr>
        <p:txBody>
          <a:bodyPr>
            <a:normAutofit/>
          </a:bodyPr>
          <a:lstStyle/>
          <a:p>
            <a:pPr>
              <a:spcBef>
                <a:spcPts val="1200"/>
              </a:spcBef>
            </a:pPr>
            <a:r>
              <a:rPr lang="en-US" sz="2000" dirty="0" smtClean="0">
                <a:latin typeface="Times New Roman" pitchFamily="18" charset="0"/>
                <a:cs typeface="Times New Roman" pitchFamily="18" charset="0"/>
              </a:rPr>
              <a:t>A maturity model refers to a set </a:t>
            </a:r>
            <a:r>
              <a:rPr lang="en-US" sz="2000" dirty="0">
                <a:latin typeface="Times New Roman" pitchFamily="18" charset="0"/>
                <a:cs typeface="Times New Roman" pitchFamily="18" charset="0"/>
              </a:rPr>
              <a:t>of characteristics, attributes, indicators, or patterns that represent capability and progression in </a:t>
            </a:r>
            <a:r>
              <a:rPr lang="en-US" sz="2000" dirty="0" smtClean="0">
                <a:latin typeface="Times New Roman" pitchFamily="18" charset="0"/>
                <a:cs typeface="Times New Roman" pitchFamily="18" charset="0"/>
              </a:rPr>
              <a:t>a certain discipline</a:t>
            </a:r>
          </a:p>
          <a:p>
            <a:pPr>
              <a:spcBef>
                <a:spcPts val="1200"/>
              </a:spcBef>
            </a:pPr>
            <a:r>
              <a:rPr lang="en-US" sz="2000" dirty="0" smtClean="0">
                <a:latin typeface="Times New Roman" pitchFamily="18" charset="0"/>
                <a:cs typeface="Times New Roman" pitchFamily="18" charset="0"/>
              </a:rPr>
              <a:t>Can be used to identify current status of information security against set of requirements</a:t>
            </a:r>
          </a:p>
          <a:p>
            <a:pPr>
              <a:spcBef>
                <a:spcPts val="1200"/>
              </a:spcBef>
            </a:pPr>
            <a:r>
              <a:rPr lang="en-US" sz="2000" dirty="0" smtClean="0">
                <a:latin typeface="Times New Roman" pitchFamily="18" charset="0"/>
                <a:cs typeface="Times New Roman" pitchFamily="18" charset="0"/>
              </a:rPr>
              <a:t>Cold reader can understand the status of an organization’s information security against specified requirements and in relation to other organizations</a:t>
            </a:r>
            <a:endParaRPr lang="en-US" sz="2000" dirty="0">
              <a:latin typeface="Times New Roman" pitchFamily="18" charset="0"/>
              <a:cs typeface="Times New Roman" pitchFamily="18" charset="0"/>
            </a:endParaRPr>
          </a:p>
          <a:p>
            <a:pPr>
              <a:spcBef>
                <a:spcPts val="1200"/>
              </a:spcBef>
            </a:pPr>
            <a:r>
              <a:rPr lang="en-US" sz="2000" dirty="0" smtClean="0">
                <a:latin typeface="Times New Roman" pitchFamily="18" charset="0"/>
                <a:cs typeface="Times New Roman" pitchFamily="18" charset="0"/>
              </a:rPr>
              <a:t>NIST has developed approaches for information security maturity models</a:t>
            </a:r>
          </a:p>
          <a:p>
            <a:pPr>
              <a:spcBef>
                <a:spcPts val="1200"/>
              </a:spcBef>
            </a:pPr>
            <a:r>
              <a:rPr lang="en-US" sz="2000" dirty="0" smtClean="0">
                <a:latin typeface="Times New Roman" pitchFamily="18" charset="0"/>
                <a:cs typeface="Times New Roman" pitchFamily="18" charset="0"/>
              </a:rPr>
              <a:t>Maturity models used in IT organizations and electric industry</a:t>
            </a:r>
          </a:p>
          <a:p>
            <a:pPr marL="0" indent="0">
              <a:spcBef>
                <a:spcPts val="1200"/>
              </a:spcBef>
              <a:buNone/>
            </a:pPr>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fld id="{D4B5ADC2-7248-4799-8E52-477E151C3EE9}" type="slidenum">
              <a:rPr lang="en-US" sz="1400" b="1" smtClean="0">
                <a:solidFill>
                  <a:srgbClr val="FFFFFF"/>
                </a:solidFill>
              </a:rPr>
              <a:pPr/>
              <a:t>9</a:t>
            </a:fld>
            <a:endParaRPr lang="en-US" dirty="0"/>
          </a:p>
        </p:txBody>
      </p:sp>
      <p:pic>
        <p:nvPicPr>
          <p:cNvPr id="7" name="Picture 82" descr="&#10;blue_band.png                                                  000C0F54krm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572252"/>
            <a:ext cx="9156700" cy="3095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 y="6606396"/>
            <a:ext cx="1155699" cy="241274"/>
          </a:xfrm>
          <a:prstGeom prst="rect">
            <a:avLst/>
          </a:prstGeom>
          <a:solidFill>
            <a:srgbClr val="002060"/>
          </a:solidFill>
        </p:spPr>
      </p:pic>
      <p:sp>
        <p:nvSpPr>
          <p:cNvPr id="9" name="Slide Number Placeholder 3"/>
          <p:cNvSpPr txBox="1">
            <a:spLocks/>
          </p:cNvSpPr>
          <p:nvPr/>
        </p:nvSpPr>
        <p:spPr>
          <a:xfrm>
            <a:off x="7010400" y="6559552"/>
            <a:ext cx="2133600" cy="365125"/>
          </a:xfrm>
          <a:prstGeom prst="rect">
            <a:avLst/>
          </a:prstGeom>
        </p:spPr>
        <p:txBody>
          <a:bodyPr vert="horz" lIns="91440" tIns="45720" rIns="91440" bIns="45720" rtlCol="0" anchor="ctr">
            <a:normAutofit/>
          </a:bodyPr>
          <a:lstStyle>
            <a:defPPr>
              <a:defRPr lang="en-US"/>
            </a:defPPr>
            <a:lvl1pPr marL="0" algn="r" rtl="0" latinLnBrk="0">
              <a:defRPr sz="1200" kern="1200">
                <a:solidFill>
                  <a:schemeClr val="tx1">
                    <a:tint val="75000"/>
                  </a:schemeClr>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fld id="{D4B5ADC2-7248-4799-8E52-477E151C3EE9}" type="slidenum">
              <a:rPr lang="en-US" sz="1400" b="1"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2191021758"/>
      </p:ext>
    </p:extLst>
  </p:cSld>
  <p:clrMapOvr>
    <a:masterClrMapping/>
  </p:clrMapOvr>
  <mc:AlternateContent xmlns:mc="http://schemas.openxmlformats.org/markup-compatibility/2006" xmlns:p14="http://schemas.microsoft.com/office/powerpoint/2010/main">
    <mc:Choice Requires="p14">
      <p:transition spd="slow" p14:dur="2000" advTm="117194"/>
    </mc:Choice>
    <mc:Fallback xmlns="">
      <p:transition spd="slow" advTm="117194"/>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7663390-1AD8-4488-A23F-16904AB097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Executive</Template>
  <TotalTime>0</TotalTime>
  <Words>1450</Words>
  <Application>Microsoft Office PowerPoint</Application>
  <PresentationFormat>On-screen Show (4:3)</PresentationFormat>
  <Paragraphs>412</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Andy Patchan Associate IG for Information Technology  Federal Reserve Board &amp; Consumer Financial Protection Bureau Chair, FAEC IT Committee   Louis King Assistant Inspector General for Financial and IT Audits Department of Transportation   </vt:lpstr>
      <vt:lpstr>Discussion Points</vt:lpstr>
      <vt:lpstr>Federal Information Security Management Act of 2002 (FISMA)</vt:lpstr>
      <vt:lpstr>IG FISMA Metric Results (2011-2013) (% of Agencies with programs in place)</vt:lpstr>
      <vt:lpstr>CIO FISMA Metric Results (2011-2013) (% compliance)</vt:lpstr>
      <vt:lpstr>FISMA Compliance Scores (2011-2013) </vt:lpstr>
      <vt:lpstr>Information Security Incidents Reported to US-CERT by all Federal Agencies </vt:lpstr>
      <vt:lpstr>PowerPoint Presentation</vt:lpstr>
      <vt:lpstr>Maturity Models</vt:lpstr>
      <vt:lpstr>OIG Approach for Development of a Maturity Model for Information Security Continuous Monitoring (ISCM)</vt:lpstr>
      <vt:lpstr>Current FY 2014 IG FISMA Metrics for ISCM</vt:lpstr>
      <vt:lpstr>Proposed IG Maturity Model for ISCM</vt:lpstr>
      <vt:lpstr>Example Dashboard for IG ISCM Maturity Model</vt:lpstr>
      <vt:lpstr>Progress to Date</vt:lpstr>
      <vt:lpstr>Next Steps</vt:lpstr>
      <vt:lpstr>PowerPoint Presentation</vt:lpstr>
      <vt:lpstr>References</vt:lpstr>
      <vt:lpstr>2014 NIST Framework for Improving CyberSecurity</vt:lpstr>
      <vt:lpstr>Additional NIST Guidance on Maturity Models</vt:lpstr>
      <vt:lpstr>Electricity Subsector Cybersecurity Capability  Maturity Model (ES-CM2)</vt:lpstr>
      <vt:lpstr>Mapping of Maturity Models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2011-09-06T18:41:29Z</dcterms:created>
  <dcterms:modified xsi:type="dcterms:W3CDTF">2014-09-02T21:03:43Z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TC101671269990</vt:lpwstr>
  </property>
</Properties>
</file>