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38"/>
  </p:notesMasterIdLst>
  <p:handoutMasterIdLst>
    <p:handoutMasterId r:id="rId39"/>
  </p:handoutMasterIdLst>
  <p:sldIdLst>
    <p:sldId id="736" r:id="rId2"/>
    <p:sldId id="1141" r:id="rId3"/>
    <p:sldId id="1142" r:id="rId4"/>
    <p:sldId id="1116" r:id="rId5"/>
    <p:sldId id="1157" r:id="rId6"/>
    <p:sldId id="1158" r:id="rId7"/>
    <p:sldId id="1169" r:id="rId8"/>
    <p:sldId id="1149" r:id="rId9"/>
    <p:sldId id="1175" r:id="rId10"/>
    <p:sldId id="1156" r:id="rId11"/>
    <p:sldId id="1176" r:id="rId12"/>
    <p:sldId id="1153" r:id="rId13"/>
    <p:sldId id="1155" r:id="rId14"/>
    <p:sldId id="1084" r:id="rId15"/>
    <p:sldId id="1154" r:id="rId16"/>
    <p:sldId id="1150" r:id="rId17"/>
    <p:sldId id="1177" r:id="rId18"/>
    <p:sldId id="1087" r:id="rId19"/>
    <p:sldId id="1114" r:id="rId20"/>
    <p:sldId id="1148" r:id="rId21"/>
    <p:sldId id="1152" r:id="rId22"/>
    <p:sldId id="1147" r:id="rId23"/>
    <p:sldId id="1146" r:id="rId24"/>
    <p:sldId id="1163" r:id="rId25"/>
    <p:sldId id="1171" r:id="rId26"/>
    <p:sldId id="1164" r:id="rId27"/>
    <p:sldId id="1172" r:id="rId28"/>
    <p:sldId id="1167" r:id="rId29"/>
    <p:sldId id="1173" r:id="rId30"/>
    <p:sldId id="1174" r:id="rId31"/>
    <p:sldId id="1165" r:id="rId32"/>
    <p:sldId id="1166" r:id="rId33"/>
    <p:sldId id="1170" r:id="rId34"/>
    <p:sldId id="1168" r:id="rId35"/>
    <p:sldId id="1108" r:id="rId36"/>
    <p:sldId id="1110" r:id="rId37"/>
  </p:sldIdLst>
  <p:sldSz cx="9144000" cy="6858000" type="screen4x3"/>
  <p:notesSz cx="6985000" cy="9283700"/>
  <p:defaultTextStyle>
    <a:defPPr>
      <a:defRPr lang="en-US"/>
    </a:defPPr>
    <a:lvl1pPr algn="l" rtl="0" fontAlgn="base">
      <a:spcBef>
        <a:spcPct val="0"/>
      </a:spcBef>
      <a:spcAft>
        <a:spcPct val="0"/>
      </a:spcAft>
      <a:defRPr sz="1400" kern="1200">
        <a:solidFill>
          <a:srgbClr val="000080"/>
        </a:solidFill>
        <a:latin typeface="Arial" pitchFamily="34" charset="0"/>
        <a:ea typeface="ＭＳ Ｐゴシック" pitchFamily="80" charset="-128"/>
        <a:cs typeface="+mn-cs"/>
      </a:defRPr>
    </a:lvl1pPr>
    <a:lvl2pPr marL="457200" algn="l" rtl="0" fontAlgn="base">
      <a:spcBef>
        <a:spcPct val="0"/>
      </a:spcBef>
      <a:spcAft>
        <a:spcPct val="0"/>
      </a:spcAft>
      <a:defRPr sz="1400" kern="1200">
        <a:solidFill>
          <a:srgbClr val="000080"/>
        </a:solidFill>
        <a:latin typeface="Arial" pitchFamily="34" charset="0"/>
        <a:ea typeface="ＭＳ Ｐゴシック" pitchFamily="80" charset="-128"/>
        <a:cs typeface="+mn-cs"/>
      </a:defRPr>
    </a:lvl2pPr>
    <a:lvl3pPr marL="914400" algn="l" rtl="0" fontAlgn="base">
      <a:spcBef>
        <a:spcPct val="0"/>
      </a:spcBef>
      <a:spcAft>
        <a:spcPct val="0"/>
      </a:spcAft>
      <a:defRPr sz="1400" kern="1200">
        <a:solidFill>
          <a:srgbClr val="000080"/>
        </a:solidFill>
        <a:latin typeface="Arial" pitchFamily="34" charset="0"/>
        <a:ea typeface="ＭＳ Ｐゴシック" pitchFamily="80" charset="-128"/>
        <a:cs typeface="+mn-cs"/>
      </a:defRPr>
    </a:lvl3pPr>
    <a:lvl4pPr marL="1371600" algn="l" rtl="0" fontAlgn="base">
      <a:spcBef>
        <a:spcPct val="0"/>
      </a:spcBef>
      <a:spcAft>
        <a:spcPct val="0"/>
      </a:spcAft>
      <a:defRPr sz="1400" kern="1200">
        <a:solidFill>
          <a:srgbClr val="000080"/>
        </a:solidFill>
        <a:latin typeface="Arial" pitchFamily="34" charset="0"/>
        <a:ea typeface="ＭＳ Ｐゴシック" pitchFamily="80" charset="-128"/>
        <a:cs typeface="+mn-cs"/>
      </a:defRPr>
    </a:lvl4pPr>
    <a:lvl5pPr marL="1828800" algn="l" rtl="0" fontAlgn="base">
      <a:spcBef>
        <a:spcPct val="0"/>
      </a:spcBef>
      <a:spcAft>
        <a:spcPct val="0"/>
      </a:spcAft>
      <a:defRPr sz="1400" kern="1200">
        <a:solidFill>
          <a:srgbClr val="000080"/>
        </a:solidFill>
        <a:latin typeface="Arial" pitchFamily="34" charset="0"/>
        <a:ea typeface="ＭＳ Ｐゴシック" pitchFamily="80" charset="-128"/>
        <a:cs typeface="+mn-cs"/>
      </a:defRPr>
    </a:lvl5pPr>
    <a:lvl6pPr marL="2286000" algn="l" defTabSz="914400" rtl="0" eaLnBrk="1" latinLnBrk="0" hangingPunct="1">
      <a:defRPr sz="1400" kern="1200">
        <a:solidFill>
          <a:srgbClr val="000080"/>
        </a:solidFill>
        <a:latin typeface="Arial" pitchFamily="34" charset="0"/>
        <a:ea typeface="ＭＳ Ｐゴシック" pitchFamily="80" charset="-128"/>
        <a:cs typeface="+mn-cs"/>
      </a:defRPr>
    </a:lvl6pPr>
    <a:lvl7pPr marL="2743200" algn="l" defTabSz="914400" rtl="0" eaLnBrk="1" latinLnBrk="0" hangingPunct="1">
      <a:defRPr sz="1400" kern="1200">
        <a:solidFill>
          <a:srgbClr val="000080"/>
        </a:solidFill>
        <a:latin typeface="Arial" pitchFamily="34" charset="0"/>
        <a:ea typeface="ＭＳ Ｐゴシック" pitchFamily="80" charset="-128"/>
        <a:cs typeface="+mn-cs"/>
      </a:defRPr>
    </a:lvl7pPr>
    <a:lvl8pPr marL="3200400" algn="l" defTabSz="914400" rtl="0" eaLnBrk="1" latinLnBrk="0" hangingPunct="1">
      <a:defRPr sz="1400" kern="1200">
        <a:solidFill>
          <a:srgbClr val="000080"/>
        </a:solidFill>
        <a:latin typeface="Arial" pitchFamily="34" charset="0"/>
        <a:ea typeface="ＭＳ Ｐゴシック" pitchFamily="80" charset="-128"/>
        <a:cs typeface="+mn-cs"/>
      </a:defRPr>
    </a:lvl8pPr>
    <a:lvl9pPr marL="3657600" algn="l" defTabSz="914400" rtl="0" eaLnBrk="1" latinLnBrk="0" hangingPunct="1">
      <a:defRPr sz="1400" kern="1200">
        <a:solidFill>
          <a:srgbClr val="000080"/>
        </a:solidFill>
        <a:latin typeface="Arial" pitchFamily="34" charset="0"/>
        <a:ea typeface="ＭＳ Ｐゴシック"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600"/>
    <a:srgbClr val="009700"/>
    <a:srgbClr val="5F82B7"/>
    <a:srgbClr val="195FA5"/>
    <a:srgbClr val="005C8F"/>
    <a:srgbClr val="16165D"/>
    <a:srgbClr val="FC06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7738" autoAdjust="0"/>
  </p:normalViewPr>
  <p:slideViewPr>
    <p:cSldViewPr snapToGrid="0">
      <p:cViewPr>
        <p:scale>
          <a:sx n="66" d="100"/>
          <a:sy n="66" d="100"/>
        </p:scale>
        <p:origin x="-1176" y="-246"/>
      </p:cViewPr>
      <p:guideLst>
        <p:guide orient="horz" pos="1603"/>
        <p:guide orient="horz" pos="4155"/>
        <p:guide orient="horz" pos="1117"/>
        <p:guide orient="horz" pos="2682"/>
        <p:guide orient="horz" pos="3182"/>
        <p:guide orient="horz" pos="2072"/>
        <p:guide pos="2834"/>
        <p:guide pos="642"/>
        <p:guide pos="19"/>
        <p:guide pos="20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90"/>
    </p:cViewPr>
  </p:sorterViewPr>
  <p:notesViewPr>
    <p:cSldViewPr snapToGrid="0">
      <p:cViewPr varScale="1">
        <p:scale>
          <a:sx n="58" d="100"/>
          <a:sy n="58" d="100"/>
        </p:scale>
        <p:origin x="-2508" y="-96"/>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2" y="1"/>
            <a:ext cx="3027466" cy="464503"/>
          </a:xfrm>
          <a:prstGeom prst="rect">
            <a:avLst/>
          </a:prstGeom>
          <a:noFill/>
          <a:ln w="9525">
            <a:noFill/>
            <a:miter lim="800000"/>
            <a:headEnd/>
            <a:tailEnd/>
          </a:ln>
          <a:effectLst/>
        </p:spPr>
        <p:txBody>
          <a:bodyPr vert="horz" wrap="square" lIns="92834" tIns="46417" rIns="92834" bIns="46417" numCol="1" anchor="t" anchorCtr="0" compatLnSpc="1">
            <a:prstTxWarp prst="textNoShape">
              <a:avLst/>
            </a:prstTxWarp>
          </a:bodyPr>
          <a:lstStyle>
            <a:lvl1pPr defTabSz="926361" eaLnBrk="0" hangingPunct="0">
              <a:defRPr sz="1200">
                <a:solidFill>
                  <a:schemeClr val="tx1"/>
                </a:solidFill>
                <a:latin typeface="Times" pitchFamily="80" charset="0"/>
              </a:defRPr>
            </a:lvl1pPr>
          </a:lstStyle>
          <a:p>
            <a:endParaRPr lang="en-US"/>
          </a:p>
        </p:txBody>
      </p:sp>
      <p:sp>
        <p:nvSpPr>
          <p:cNvPr id="27651" name="Rectangle 3"/>
          <p:cNvSpPr>
            <a:spLocks noGrp="1" noChangeArrowheads="1"/>
          </p:cNvSpPr>
          <p:nvPr>
            <p:ph type="dt" sz="quarter" idx="1"/>
          </p:nvPr>
        </p:nvSpPr>
        <p:spPr bwMode="auto">
          <a:xfrm>
            <a:off x="3957534" y="1"/>
            <a:ext cx="3027466" cy="464503"/>
          </a:xfrm>
          <a:prstGeom prst="rect">
            <a:avLst/>
          </a:prstGeom>
          <a:noFill/>
          <a:ln w="9525">
            <a:noFill/>
            <a:miter lim="800000"/>
            <a:headEnd/>
            <a:tailEnd/>
          </a:ln>
          <a:effectLst/>
        </p:spPr>
        <p:txBody>
          <a:bodyPr vert="horz" wrap="square" lIns="92834" tIns="46417" rIns="92834" bIns="46417" numCol="1" anchor="t" anchorCtr="0" compatLnSpc="1">
            <a:prstTxWarp prst="textNoShape">
              <a:avLst/>
            </a:prstTxWarp>
          </a:bodyPr>
          <a:lstStyle>
            <a:lvl1pPr algn="r" defTabSz="926361" eaLnBrk="0" hangingPunct="0">
              <a:defRPr sz="1200">
                <a:solidFill>
                  <a:schemeClr val="tx1"/>
                </a:solidFill>
                <a:latin typeface="Times" pitchFamily="80" charset="0"/>
              </a:defRPr>
            </a:lvl1pPr>
          </a:lstStyle>
          <a:p>
            <a:endParaRPr lang="en-US"/>
          </a:p>
        </p:txBody>
      </p:sp>
      <p:sp>
        <p:nvSpPr>
          <p:cNvPr id="27652" name="Rectangle 4"/>
          <p:cNvSpPr>
            <a:spLocks noGrp="1" noChangeArrowheads="1"/>
          </p:cNvSpPr>
          <p:nvPr>
            <p:ph type="ftr" sz="quarter" idx="2"/>
          </p:nvPr>
        </p:nvSpPr>
        <p:spPr bwMode="auto">
          <a:xfrm>
            <a:off x="2" y="8819200"/>
            <a:ext cx="3027466" cy="464502"/>
          </a:xfrm>
          <a:prstGeom prst="rect">
            <a:avLst/>
          </a:prstGeom>
          <a:noFill/>
          <a:ln w="9525">
            <a:noFill/>
            <a:miter lim="800000"/>
            <a:headEnd/>
            <a:tailEnd/>
          </a:ln>
          <a:effectLst/>
        </p:spPr>
        <p:txBody>
          <a:bodyPr vert="horz" wrap="square" lIns="92834" tIns="46417" rIns="92834" bIns="46417" numCol="1" anchor="b" anchorCtr="0" compatLnSpc="1">
            <a:prstTxWarp prst="textNoShape">
              <a:avLst/>
            </a:prstTxWarp>
          </a:bodyPr>
          <a:lstStyle>
            <a:lvl1pPr defTabSz="926361" eaLnBrk="0" hangingPunct="0">
              <a:defRPr sz="1200">
                <a:solidFill>
                  <a:schemeClr val="tx1"/>
                </a:solidFill>
                <a:latin typeface="Times" pitchFamily="80" charset="0"/>
              </a:defRPr>
            </a:lvl1pPr>
          </a:lstStyle>
          <a:p>
            <a:endParaRPr lang="en-US"/>
          </a:p>
        </p:txBody>
      </p:sp>
      <p:sp>
        <p:nvSpPr>
          <p:cNvPr id="27653" name="Rectangle 5"/>
          <p:cNvSpPr>
            <a:spLocks noGrp="1" noChangeArrowheads="1"/>
          </p:cNvSpPr>
          <p:nvPr>
            <p:ph type="sldNum" sz="quarter" idx="3"/>
          </p:nvPr>
        </p:nvSpPr>
        <p:spPr bwMode="auto">
          <a:xfrm>
            <a:off x="3957534" y="8819200"/>
            <a:ext cx="3027466" cy="464502"/>
          </a:xfrm>
          <a:prstGeom prst="rect">
            <a:avLst/>
          </a:prstGeom>
          <a:noFill/>
          <a:ln w="9525">
            <a:noFill/>
            <a:miter lim="800000"/>
            <a:headEnd/>
            <a:tailEnd/>
          </a:ln>
          <a:effectLst/>
        </p:spPr>
        <p:txBody>
          <a:bodyPr vert="horz" wrap="square" lIns="92834" tIns="46417" rIns="92834" bIns="46417" numCol="1" anchor="b" anchorCtr="0" compatLnSpc="1">
            <a:prstTxWarp prst="textNoShape">
              <a:avLst/>
            </a:prstTxWarp>
          </a:bodyPr>
          <a:lstStyle>
            <a:lvl1pPr algn="r" defTabSz="926361" eaLnBrk="0" hangingPunct="0">
              <a:defRPr sz="1200">
                <a:solidFill>
                  <a:schemeClr val="tx1"/>
                </a:solidFill>
                <a:latin typeface="Times" pitchFamily="80" charset="0"/>
              </a:defRPr>
            </a:lvl1pPr>
          </a:lstStyle>
          <a:p>
            <a:fld id="{98A7245C-52B4-4C06-857E-2023C6BC65F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1"/>
            <a:ext cx="3027466" cy="464503"/>
          </a:xfrm>
          <a:prstGeom prst="rect">
            <a:avLst/>
          </a:prstGeom>
          <a:noFill/>
          <a:ln w="9525">
            <a:noFill/>
            <a:miter lim="800000"/>
            <a:headEnd/>
            <a:tailEnd/>
          </a:ln>
          <a:effectLst/>
        </p:spPr>
        <p:txBody>
          <a:bodyPr vert="horz" wrap="square" lIns="92834" tIns="46417" rIns="92834" bIns="46417" numCol="1" anchor="t" anchorCtr="0" compatLnSpc="1">
            <a:prstTxWarp prst="textNoShape">
              <a:avLst/>
            </a:prstTxWarp>
          </a:bodyPr>
          <a:lstStyle>
            <a:lvl1pPr defTabSz="926361" eaLnBrk="0" hangingPunct="0">
              <a:defRPr sz="1200">
                <a:solidFill>
                  <a:schemeClr val="tx1"/>
                </a:solidFill>
                <a:latin typeface="Times" pitchFamily="80" charset="0"/>
              </a:defRPr>
            </a:lvl1pPr>
          </a:lstStyle>
          <a:p>
            <a:endParaRPr lang="en-US"/>
          </a:p>
        </p:txBody>
      </p:sp>
      <p:sp>
        <p:nvSpPr>
          <p:cNvPr id="16387" name="Rectangle 3"/>
          <p:cNvSpPr>
            <a:spLocks noGrp="1" noChangeArrowheads="1"/>
          </p:cNvSpPr>
          <p:nvPr>
            <p:ph type="dt" idx="1"/>
          </p:nvPr>
        </p:nvSpPr>
        <p:spPr bwMode="auto">
          <a:xfrm>
            <a:off x="3957534" y="1"/>
            <a:ext cx="3027466" cy="464503"/>
          </a:xfrm>
          <a:prstGeom prst="rect">
            <a:avLst/>
          </a:prstGeom>
          <a:noFill/>
          <a:ln w="9525">
            <a:noFill/>
            <a:miter lim="800000"/>
            <a:headEnd/>
            <a:tailEnd/>
          </a:ln>
          <a:effectLst/>
        </p:spPr>
        <p:txBody>
          <a:bodyPr vert="horz" wrap="square" lIns="92834" tIns="46417" rIns="92834" bIns="46417" numCol="1" anchor="t" anchorCtr="0" compatLnSpc="1">
            <a:prstTxWarp prst="textNoShape">
              <a:avLst/>
            </a:prstTxWarp>
          </a:bodyPr>
          <a:lstStyle>
            <a:lvl1pPr algn="r" defTabSz="926361" eaLnBrk="0" hangingPunct="0">
              <a:defRPr sz="1200">
                <a:solidFill>
                  <a:schemeClr val="tx1"/>
                </a:solidFill>
                <a:latin typeface="Times" pitchFamily="80" charset="0"/>
              </a:defRPr>
            </a:lvl1pPr>
          </a:lstStyle>
          <a:p>
            <a:endParaRPr lang="en-US"/>
          </a:p>
        </p:txBody>
      </p:sp>
      <p:sp>
        <p:nvSpPr>
          <p:cNvPr id="13316" name="Placeholder 4"/>
          <p:cNvSpPr>
            <a:spLocks noGrp="1" noRot="1" noChangeAspect="1" noChangeArrowheads="1" noTextEdit="1"/>
          </p:cNvSpPr>
          <p:nvPr>
            <p:ph type="sldImg" idx="2"/>
          </p:nvPr>
        </p:nvSpPr>
        <p:spPr bwMode="auto">
          <a:xfrm>
            <a:off x="1174750" y="695325"/>
            <a:ext cx="4637088" cy="34798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30068" y="4410392"/>
            <a:ext cx="5124864" cy="4177348"/>
          </a:xfrm>
          <a:prstGeom prst="rect">
            <a:avLst/>
          </a:prstGeom>
          <a:noFill/>
          <a:ln w="9525">
            <a:noFill/>
            <a:miter lim="800000"/>
            <a:headEnd/>
            <a:tailEnd/>
          </a:ln>
          <a:effectLst/>
        </p:spPr>
        <p:txBody>
          <a:bodyPr vert="horz" wrap="square" lIns="92834" tIns="46417" rIns="92834" bIns="464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2" y="8819200"/>
            <a:ext cx="3027466" cy="464502"/>
          </a:xfrm>
          <a:prstGeom prst="rect">
            <a:avLst/>
          </a:prstGeom>
          <a:noFill/>
          <a:ln w="9525">
            <a:noFill/>
            <a:miter lim="800000"/>
            <a:headEnd/>
            <a:tailEnd/>
          </a:ln>
          <a:effectLst/>
        </p:spPr>
        <p:txBody>
          <a:bodyPr vert="horz" wrap="square" lIns="92834" tIns="46417" rIns="92834" bIns="46417" numCol="1" anchor="b" anchorCtr="0" compatLnSpc="1">
            <a:prstTxWarp prst="textNoShape">
              <a:avLst/>
            </a:prstTxWarp>
          </a:bodyPr>
          <a:lstStyle>
            <a:lvl1pPr defTabSz="926361" eaLnBrk="0" hangingPunct="0">
              <a:defRPr sz="1200">
                <a:solidFill>
                  <a:schemeClr val="tx1"/>
                </a:solidFill>
                <a:latin typeface="Times" pitchFamily="80" charset="0"/>
              </a:defRPr>
            </a:lvl1pPr>
          </a:lstStyle>
          <a:p>
            <a:endParaRPr lang="en-US"/>
          </a:p>
        </p:txBody>
      </p:sp>
      <p:sp>
        <p:nvSpPr>
          <p:cNvPr id="16391" name="Rectangle 7"/>
          <p:cNvSpPr>
            <a:spLocks noGrp="1" noChangeArrowheads="1"/>
          </p:cNvSpPr>
          <p:nvPr>
            <p:ph type="sldNum" sz="quarter" idx="5"/>
          </p:nvPr>
        </p:nvSpPr>
        <p:spPr bwMode="auto">
          <a:xfrm>
            <a:off x="3957534" y="8819200"/>
            <a:ext cx="3027466" cy="464502"/>
          </a:xfrm>
          <a:prstGeom prst="rect">
            <a:avLst/>
          </a:prstGeom>
          <a:noFill/>
          <a:ln w="9525">
            <a:noFill/>
            <a:miter lim="800000"/>
            <a:headEnd/>
            <a:tailEnd/>
          </a:ln>
          <a:effectLst/>
        </p:spPr>
        <p:txBody>
          <a:bodyPr vert="horz" wrap="square" lIns="92834" tIns="46417" rIns="92834" bIns="46417" numCol="1" anchor="b" anchorCtr="0" compatLnSpc="1">
            <a:prstTxWarp prst="textNoShape">
              <a:avLst/>
            </a:prstTxWarp>
          </a:bodyPr>
          <a:lstStyle>
            <a:lvl1pPr algn="r" defTabSz="926361" eaLnBrk="0" hangingPunct="0">
              <a:defRPr sz="1200">
                <a:solidFill>
                  <a:schemeClr val="tx1"/>
                </a:solidFill>
                <a:latin typeface="Times" pitchFamily="80" charset="0"/>
              </a:defRPr>
            </a:lvl1pPr>
          </a:lstStyle>
          <a:p>
            <a:fld id="{ED746EFA-9AD2-4161-B66C-2F98D93FB99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4" charset="0"/>
        <a:ea typeface="ＭＳ Ｐゴシック" pitchFamily="64" charset="-128"/>
        <a:cs typeface="ＭＳ Ｐゴシック" pitchFamily="64" charset="-128"/>
      </a:defRPr>
    </a:lvl1pPr>
    <a:lvl2pPr marL="457200" algn="l" rtl="0" eaLnBrk="0" fontAlgn="base" hangingPunct="0">
      <a:spcBef>
        <a:spcPct val="30000"/>
      </a:spcBef>
      <a:spcAft>
        <a:spcPct val="0"/>
      </a:spcAft>
      <a:defRPr sz="1200" kern="1200">
        <a:solidFill>
          <a:schemeClr val="tx1"/>
        </a:solidFill>
        <a:latin typeface="Times" pitchFamily="64"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Times" pitchFamily="64"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Times" pitchFamily="64"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Times" pitchFamily="64" charset="0"/>
        <a:ea typeface="ＭＳ Ｐゴシック" pitchFamily="6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F696C63-C06C-40FE-A695-4A671104714D}" type="slidenum">
              <a:rPr lang="en-US"/>
              <a:pPr/>
              <a:t>1</a:t>
            </a:fld>
            <a:endParaRPr lang="en-US"/>
          </a:p>
        </p:txBody>
      </p:sp>
      <p:sp>
        <p:nvSpPr>
          <p:cNvPr id="16386" name="Placeholder 2"/>
          <p:cNvSpPr>
            <a:spLocks noGrp="1" noRot="1" noChangeAspect="1" noChangeArrowheads="1" noTextEdit="1"/>
          </p:cNvSpPr>
          <p:nvPr>
            <p:ph type="sldImg"/>
          </p:nvPr>
        </p:nvSpPr>
        <p:spPr>
          <a:ln/>
        </p:spPr>
      </p:sp>
      <p:sp>
        <p:nvSpPr>
          <p:cNvPr id="16387" name="Placeholder 3"/>
          <p:cNvSpPr>
            <a:spLocks noGrp="1" noChangeArrowheads="1"/>
          </p:cNvSpPr>
          <p:nvPr>
            <p:ph type="body" idx="1"/>
          </p:nvPr>
        </p:nvSpPr>
        <p:spPr>
          <a:noFill/>
          <a:ln/>
        </p:spPr>
        <p:txBody>
          <a:bodyPr/>
          <a:lstStyle/>
          <a:p>
            <a:pPr eaLnBrk="1" hangingPunct="1"/>
            <a:endParaRPr lang="en-US" smtClean="0">
              <a:latin typeface="Times" pitchFamily="80" charset="0"/>
              <a:ea typeface="ＭＳ Ｐゴシック" pitchFamily="8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pic>
        <p:nvPicPr>
          <p:cNvPr id="4"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5763" y="0"/>
            <a:ext cx="2006600" cy="60467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1200" y="0"/>
            <a:ext cx="5872163" cy="60467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6"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pic>
        <p:nvPicPr>
          <p:cNvPr id="4"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98513" y="1023938"/>
            <a:ext cx="3840162" cy="502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1075" y="1023938"/>
            <a:ext cx="3840163" cy="502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2"/>
          <p:cNvPicPr>
            <a:picLocks noChangeAspect="1" noChangeArrowheads="1"/>
          </p:cNvPicPr>
          <p:nvPr userDrawn="1"/>
        </p:nvPicPr>
        <p:blipFill>
          <a:blip r:embed="rId2"/>
          <a:srcRect/>
          <a:stretch>
            <a:fillRect/>
          </a:stretch>
        </p:blipFill>
        <p:spPr bwMode="auto">
          <a:xfrm>
            <a:off x="8255000" y="38100"/>
            <a:ext cx="777875" cy="77787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8" name="Rectangle 28"/>
          <p:cNvSpPr>
            <a:spLocks noGrp="1" noChangeArrowheads="1"/>
          </p:cNvSpPr>
          <p:nvPr/>
        </p:nvSpPr>
        <p:spPr bwMode="auto">
          <a:xfrm>
            <a:off x="8489950" y="6619875"/>
            <a:ext cx="654050" cy="152400"/>
          </a:xfrm>
          <a:prstGeom prst="rect">
            <a:avLst/>
          </a:prstGeom>
          <a:noFill/>
          <a:ln w="9525">
            <a:noFill/>
            <a:miter lim="800000"/>
            <a:headEnd/>
            <a:tailEnd/>
          </a:ln>
          <a:effectLst/>
        </p:spPr>
        <p:txBody>
          <a:bodyPr/>
          <a:lstStyle/>
          <a:p>
            <a:pPr algn="r" eaLnBrk="0" hangingPunct="0"/>
            <a:fld id="{EBF078C7-325E-46C4-A1CE-DD437648B296}" type="slidenum">
              <a:rPr lang="en-US" sz="1200">
                <a:solidFill>
                  <a:schemeClr val="tx1"/>
                </a:solidFill>
                <a:latin typeface="Book Antiqua" pitchFamily="18" charset="0"/>
              </a:rPr>
              <a:pPr algn="r" eaLnBrk="0" hangingPunct="0"/>
              <a:t>‹#›</a:t>
            </a:fld>
            <a:endParaRPr lang="en-US" sz="1200">
              <a:solidFill>
                <a:schemeClr val="tx1"/>
              </a:solidFill>
              <a:latin typeface="Book Antiqua" pitchFamily="18" charset="0"/>
            </a:endParaRPr>
          </a:p>
        </p:txBody>
      </p:sp>
      <p:sp>
        <p:nvSpPr>
          <p:cNvPr id="1027" name="Rectangle 29"/>
          <p:cNvSpPr>
            <a:spLocks noGrp="1" noChangeArrowheads="1"/>
          </p:cNvSpPr>
          <p:nvPr>
            <p:ph type="title"/>
          </p:nvPr>
        </p:nvSpPr>
        <p:spPr bwMode="auto">
          <a:xfrm>
            <a:off x="711200" y="0"/>
            <a:ext cx="8031163" cy="668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85470" name="Line 30"/>
          <p:cNvSpPr>
            <a:spLocks noChangeShapeType="1"/>
          </p:cNvSpPr>
          <p:nvPr/>
        </p:nvSpPr>
        <p:spPr bwMode="auto">
          <a:xfrm>
            <a:off x="0" y="838200"/>
            <a:ext cx="9144000" cy="0"/>
          </a:xfrm>
          <a:prstGeom prst="line">
            <a:avLst/>
          </a:prstGeom>
          <a:noFill/>
          <a:ln w="9525">
            <a:solidFill>
              <a:srgbClr val="A50021"/>
            </a:solidFill>
            <a:round/>
            <a:headEnd/>
            <a:tailEnd/>
          </a:ln>
          <a:effectLst/>
        </p:spPr>
        <p:txBody>
          <a:bodyPr wrap="none" anchor="ctr"/>
          <a:lstStyle/>
          <a:p>
            <a:pPr algn="ctr" eaLnBrk="0" hangingPunct="0">
              <a:defRPr/>
            </a:pPr>
            <a:endParaRPr lang="en-US">
              <a:latin typeface="Arial" pitchFamily="64" charset="0"/>
              <a:ea typeface="+mn-ea"/>
            </a:endParaRPr>
          </a:p>
        </p:txBody>
      </p:sp>
      <p:sp>
        <p:nvSpPr>
          <p:cNvPr id="1029" name="Rectangle 31"/>
          <p:cNvSpPr>
            <a:spLocks noGrp="1" noChangeArrowheads="1"/>
          </p:cNvSpPr>
          <p:nvPr>
            <p:ph type="body" idx="1"/>
          </p:nvPr>
        </p:nvSpPr>
        <p:spPr bwMode="auto">
          <a:xfrm>
            <a:off x="798513" y="1023938"/>
            <a:ext cx="7832725" cy="5022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5472" name="Line 32"/>
          <p:cNvSpPr>
            <a:spLocks noChangeShapeType="1"/>
          </p:cNvSpPr>
          <p:nvPr/>
        </p:nvSpPr>
        <p:spPr bwMode="auto">
          <a:xfrm>
            <a:off x="0" y="838200"/>
            <a:ext cx="9144000" cy="0"/>
          </a:xfrm>
          <a:prstGeom prst="line">
            <a:avLst/>
          </a:prstGeom>
          <a:noFill/>
          <a:ln w="9525">
            <a:solidFill>
              <a:srgbClr val="A50021"/>
            </a:solidFill>
            <a:round/>
            <a:headEnd/>
            <a:tailEnd/>
          </a:ln>
          <a:effectLst/>
        </p:spPr>
        <p:txBody>
          <a:bodyPr wrap="none" anchor="ctr"/>
          <a:lstStyle/>
          <a:p>
            <a:pPr algn="ctr" eaLnBrk="0" hangingPunct="0">
              <a:defRPr/>
            </a:pPr>
            <a:endParaRPr lang="en-US">
              <a:latin typeface="Arial" pitchFamily="64" charset="0"/>
              <a:ea typeface="+mn-ea"/>
            </a:endParaRPr>
          </a:p>
        </p:txBody>
      </p:sp>
      <p:pic>
        <p:nvPicPr>
          <p:cNvPr id="1031" name="Picture 33" descr="NASA White"/>
          <p:cNvPicPr>
            <a:picLocks noChangeAspect="1" noChangeArrowheads="1"/>
          </p:cNvPicPr>
          <p:nvPr/>
        </p:nvPicPr>
        <p:blipFill>
          <a:blip r:embed="rId13"/>
          <a:srcRect/>
          <a:stretch>
            <a:fillRect/>
          </a:stretch>
        </p:blipFill>
        <p:spPr bwMode="auto">
          <a:xfrm>
            <a:off x="0" y="76200"/>
            <a:ext cx="990600" cy="742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advClick="0"/>
  <p:txStyles>
    <p:titleStyle>
      <a:lvl1pPr algn="ctr" rtl="0" eaLnBrk="0" fontAlgn="base" hangingPunct="0">
        <a:spcBef>
          <a:spcPct val="0"/>
        </a:spcBef>
        <a:spcAft>
          <a:spcPct val="0"/>
        </a:spcAft>
        <a:defRPr sz="2800" b="1">
          <a:solidFill>
            <a:srgbClr val="195FA5"/>
          </a:solidFill>
          <a:latin typeface="+mj-lt"/>
          <a:ea typeface="ＭＳ Ｐゴシック" pitchFamily="64" charset="-128"/>
          <a:cs typeface="ＭＳ Ｐゴシック" pitchFamily="64" charset="-128"/>
        </a:defRPr>
      </a:lvl1pPr>
      <a:lvl2pPr algn="ctr" rtl="0" eaLnBrk="0" fontAlgn="base" hangingPunct="0">
        <a:spcBef>
          <a:spcPct val="0"/>
        </a:spcBef>
        <a:spcAft>
          <a:spcPct val="0"/>
        </a:spcAft>
        <a:defRPr sz="2800" b="1">
          <a:solidFill>
            <a:srgbClr val="195FA5"/>
          </a:solidFill>
          <a:latin typeface="Arial" pitchFamily="64" charset="0"/>
          <a:ea typeface="ＭＳ Ｐゴシック" pitchFamily="64" charset="-128"/>
          <a:cs typeface="ＭＳ Ｐゴシック" pitchFamily="64" charset="-128"/>
        </a:defRPr>
      </a:lvl2pPr>
      <a:lvl3pPr algn="ctr" rtl="0" eaLnBrk="0" fontAlgn="base" hangingPunct="0">
        <a:spcBef>
          <a:spcPct val="0"/>
        </a:spcBef>
        <a:spcAft>
          <a:spcPct val="0"/>
        </a:spcAft>
        <a:defRPr sz="2800" b="1">
          <a:solidFill>
            <a:srgbClr val="195FA5"/>
          </a:solidFill>
          <a:latin typeface="Arial" pitchFamily="64" charset="0"/>
          <a:ea typeface="ＭＳ Ｐゴシック" pitchFamily="64" charset="-128"/>
          <a:cs typeface="ＭＳ Ｐゴシック" pitchFamily="64" charset="-128"/>
        </a:defRPr>
      </a:lvl3pPr>
      <a:lvl4pPr algn="ctr" rtl="0" eaLnBrk="0" fontAlgn="base" hangingPunct="0">
        <a:spcBef>
          <a:spcPct val="0"/>
        </a:spcBef>
        <a:spcAft>
          <a:spcPct val="0"/>
        </a:spcAft>
        <a:defRPr sz="2800" b="1">
          <a:solidFill>
            <a:srgbClr val="195FA5"/>
          </a:solidFill>
          <a:latin typeface="Arial" pitchFamily="64" charset="0"/>
          <a:ea typeface="ＭＳ Ｐゴシック" pitchFamily="64" charset="-128"/>
          <a:cs typeface="ＭＳ Ｐゴシック" pitchFamily="64" charset="-128"/>
        </a:defRPr>
      </a:lvl4pPr>
      <a:lvl5pPr algn="ctr" rtl="0" eaLnBrk="0" fontAlgn="base" hangingPunct="0">
        <a:spcBef>
          <a:spcPct val="0"/>
        </a:spcBef>
        <a:spcAft>
          <a:spcPct val="0"/>
        </a:spcAft>
        <a:defRPr sz="2800" b="1">
          <a:solidFill>
            <a:srgbClr val="195FA5"/>
          </a:solidFill>
          <a:latin typeface="Arial" pitchFamily="64" charset="0"/>
          <a:ea typeface="ＭＳ Ｐゴシック" pitchFamily="64" charset="-128"/>
          <a:cs typeface="ＭＳ Ｐゴシック" pitchFamily="64" charset="-128"/>
        </a:defRPr>
      </a:lvl5pPr>
      <a:lvl6pPr marL="457200" algn="ctr" rtl="0" fontAlgn="base">
        <a:spcBef>
          <a:spcPct val="0"/>
        </a:spcBef>
        <a:spcAft>
          <a:spcPct val="0"/>
        </a:spcAft>
        <a:defRPr sz="2800" b="1">
          <a:solidFill>
            <a:srgbClr val="195FA5"/>
          </a:solidFill>
          <a:latin typeface="Arial" pitchFamily="64" charset="0"/>
        </a:defRPr>
      </a:lvl6pPr>
      <a:lvl7pPr marL="914400" algn="ctr" rtl="0" fontAlgn="base">
        <a:spcBef>
          <a:spcPct val="0"/>
        </a:spcBef>
        <a:spcAft>
          <a:spcPct val="0"/>
        </a:spcAft>
        <a:defRPr sz="2800" b="1">
          <a:solidFill>
            <a:srgbClr val="195FA5"/>
          </a:solidFill>
          <a:latin typeface="Arial" pitchFamily="64" charset="0"/>
        </a:defRPr>
      </a:lvl7pPr>
      <a:lvl8pPr marL="1371600" algn="ctr" rtl="0" fontAlgn="base">
        <a:spcBef>
          <a:spcPct val="0"/>
        </a:spcBef>
        <a:spcAft>
          <a:spcPct val="0"/>
        </a:spcAft>
        <a:defRPr sz="2800" b="1">
          <a:solidFill>
            <a:srgbClr val="195FA5"/>
          </a:solidFill>
          <a:latin typeface="Arial" pitchFamily="64" charset="0"/>
        </a:defRPr>
      </a:lvl8pPr>
      <a:lvl9pPr marL="1828800" algn="ctr" rtl="0" fontAlgn="base">
        <a:spcBef>
          <a:spcPct val="0"/>
        </a:spcBef>
        <a:spcAft>
          <a:spcPct val="0"/>
        </a:spcAft>
        <a:defRPr sz="2800" b="1">
          <a:solidFill>
            <a:srgbClr val="195FA5"/>
          </a:solidFill>
          <a:latin typeface="Arial" pitchFamily="64" charset="0"/>
        </a:defRPr>
      </a:lvl9pPr>
    </p:titleStyle>
    <p:bodyStyle>
      <a:lvl1pPr marL="342900" indent="-342900" algn="l" rtl="0" eaLnBrk="0" fontAlgn="base" hangingPunct="0">
        <a:spcBef>
          <a:spcPct val="30000"/>
        </a:spcBef>
        <a:spcAft>
          <a:spcPct val="0"/>
        </a:spcAft>
        <a:buClr>
          <a:srgbClr val="D30C07"/>
        </a:buClr>
        <a:buSzPct val="85000"/>
        <a:buFont typeface="Symbol" pitchFamily="18" charset="2"/>
        <a:buChar char="¨"/>
        <a:defRPr sz="2000" b="1">
          <a:solidFill>
            <a:schemeClr val="tx1"/>
          </a:solidFill>
          <a:latin typeface="+mn-lt"/>
          <a:ea typeface="ＭＳ Ｐゴシック" pitchFamily="64" charset="-128"/>
          <a:cs typeface="ＭＳ Ｐゴシック" pitchFamily="64" charset="-128"/>
        </a:defRPr>
      </a:lvl1pPr>
      <a:lvl2pPr marL="742950" indent="-285750" algn="l" rtl="0" eaLnBrk="0" fontAlgn="base" hangingPunct="0">
        <a:spcBef>
          <a:spcPct val="30000"/>
        </a:spcBef>
        <a:spcAft>
          <a:spcPct val="0"/>
        </a:spcAft>
        <a:buClr>
          <a:srgbClr val="7993AC"/>
        </a:buClr>
        <a:buSzPct val="100000"/>
        <a:buFont typeface="Symbol" pitchFamily="18" charset="2"/>
        <a:buChar char="·"/>
        <a:defRPr>
          <a:solidFill>
            <a:schemeClr val="tx1"/>
          </a:solidFill>
          <a:latin typeface="+mn-lt"/>
          <a:ea typeface="ＭＳ Ｐゴシック" pitchFamily="64" charset="-128"/>
        </a:defRPr>
      </a:lvl2pPr>
      <a:lvl3pPr marL="1143000" indent="-228600" algn="l" rtl="0" eaLnBrk="0" fontAlgn="base" hangingPunct="0">
        <a:spcBef>
          <a:spcPct val="30000"/>
        </a:spcBef>
        <a:spcAft>
          <a:spcPct val="0"/>
        </a:spcAft>
        <a:buSzPct val="70000"/>
        <a:buFont typeface="Symbol" pitchFamily="18" charset="2"/>
        <a:buChar char="¾"/>
        <a:defRPr sz="1600">
          <a:solidFill>
            <a:schemeClr val="tx1"/>
          </a:solidFill>
          <a:latin typeface="+mn-lt"/>
          <a:ea typeface="ＭＳ Ｐゴシック" pitchFamily="64" charset="-128"/>
        </a:defRPr>
      </a:lvl3pPr>
      <a:lvl4pPr marL="1600200" indent="-228600" algn="l" rtl="0" eaLnBrk="0" fontAlgn="base" hangingPunct="0">
        <a:spcBef>
          <a:spcPct val="30000"/>
        </a:spcBef>
        <a:spcAft>
          <a:spcPct val="0"/>
        </a:spcAft>
        <a:buFont typeface="Symbol" pitchFamily="18" charset="2"/>
        <a:buChar char="·"/>
        <a:defRPr sz="1400">
          <a:solidFill>
            <a:schemeClr val="tx1"/>
          </a:solidFill>
          <a:latin typeface="+mn-lt"/>
          <a:ea typeface="ＭＳ Ｐゴシック" pitchFamily="64" charset="-128"/>
        </a:defRPr>
      </a:lvl4pPr>
      <a:lvl5pPr marL="2057400" indent="-228600" algn="l" rtl="0" eaLnBrk="0" fontAlgn="base" hangingPunct="0">
        <a:spcBef>
          <a:spcPct val="30000"/>
        </a:spcBef>
        <a:spcAft>
          <a:spcPct val="0"/>
        </a:spcAft>
        <a:buFont typeface="Symbol" pitchFamily="18" charset="2"/>
        <a:buChar char="-"/>
        <a:defRPr sz="1200">
          <a:solidFill>
            <a:schemeClr val="tx1"/>
          </a:solidFill>
          <a:latin typeface="+mn-lt"/>
          <a:ea typeface="ＭＳ Ｐゴシック" pitchFamily="64" charset="-128"/>
        </a:defRPr>
      </a:lvl5pPr>
      <a:lvl6pPr marL="2514600" indent="-228600" algn="l" rtl="0" fontAlgn="base">
        <a:spcBef>
          <a:spcPct val="30000"/>
        </a:spcBef>
        <a:spcAft>
          <a:spcPct val="0"/>
        </a:spcAft>
        <a:buFont typeface="Symbol" pitchFamily="64" charset="2"/>
        <a:buChar char="-"/>
        <a:defRPr sz="1200">
          <a:solidFill>
            <a:schemeClr val="tx1"/>
          </a:solidFill>
          <a:latin typeface="+mn-lt"/>
          <a:ea typeface="ＭＳ Ｐゴシック" pitchFamily="64" charset="-128"/>
        </a:defRPr>
      </a:lvl6pPr>
      <a:lvl7pPr marL="2971800" indent="-228600" algn="l" rtl="0" fontAlgn="base">
        <a:spcBef>
          <a:spcPct val="30000"/>
        </a:spcBef>
        <a:spcAft>
          <a:spcPct val="0"/>
        </a:spcAft>
        <a:buFont typeface="Symbol" pitchFamily="64" charset="2"/>
        <a:buChar char="-"/>
        <a:defRPr sz="1200">
          <a:solidFill>
            <a:schemeClr val="tx1"/>
          </a:solidFill>
          <a:latin typeface="+mn-lt"/>
          <a:ea typeface="ＭＳ Ｐゴシック" pitchFamily="64" charset="-128"/>
        </a:defRPr>
      </a:lvl7pPr>
      <a:lvl8pPr marL="3429000" indent="-228600" algn="l" rtl="0" fontAlgn="base">
        <a:spcBef>
          <a:spcPct val="30000"/>
        </a:spcBef>
        <a:spcAft>
          <a:spcPct val="0"/>
        </a:spcAft>
        <a:buFont typeface="Symbol" pitchFamily="64" charset="2"/>
        <a:buChar char="-"/>
        <a:defRPr sz="1200">
          <a:solidFill>
            <a:schemeClr val="tx1"/>
          </a:solidFill>
          <a:latin typeface="+mn-lt"/>
          <a:ea typeface="ＭＳ Ｐゴシック" pitchFamily="64" charset="-128"/>
        </a:defRPr>
      </a:lvl8pPr>
      <a:lvl9pPr marL="3886200" indent="-228600" algn="l" rtl="0" fontAlgn="base">
        <a:spcBef>
          <a:spcPct val="30000"/>
        </a:spcBef>
        <a:spcAft>
          <a:spcPct val="0"/>
        </a:spcAft>
        <a:buFont typeface="Symbol" pitchFamily="64" charset="2"/>
        <a:buChar char="-"/>
        <a:defRPr sz="1200">
          <a:solidFill>
            <a:schemeClr val="tx1"/>
          </a:solidFill>
          <a:latin typeface="+mn-lt"/>
          <a:ea typeface="ＭＳ Ｐゴシック" pitchFamily="6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2"/>
          <p:cNvSpPr>
            <a:spLocks noChangeArrowheads="1"/>
          </p:cNvSpPr>
          <p:nvPr/>
        </p:nvSpPr>
        <p:spPr bwMode="auto">
          <a:xfrm>
            <a:off x="10669588" y="733425"/>
            <a:ext cx="184150" cy="304800"/>
          </a:xfrm>
          <a:prstGeom prst="rect">
            <a:avLst/>
          </a:prstGeom>
          <a:noFill/>
          <a:ln w="12700">
            <a:noFill/>
            <a:miter lim="800000"/>
            <a:headEnd/>
            <a:tailEnd/>
          </a:ln>
        </p:spPr>
        <p:txBody>
          <a:bodyPr wrap="none">
            <a:spAutoFit/>
          </a:bodyPr>
          <a:lstStyle/>
          <a:p>
            <a:pPr algn="ctr" eaLnBrk="0" hangingPunct="0"/>
            <a:endParaRPr lang="en-US"/>
          </a:p>
        </p:txBody>
      </p:sp>
      <p:sp>
        <p:nvSpPr>
          <p:cNvPr id="15364" name="Rectangle 5"/>
          <p:cNvSpPr>
            <a:spLocks noChangeArrowheads="1"/>
          </p:cNvSpPr>
          <p:nvPr/>
        </p:nvSpPr>
        <p:spPr bwMode="auto">
          <a:xfrm>
            <a:off x="176214" y="841830"/>
            <a:ext cx="4671558" cy="6002285"/>
          </a:xfrm>
          <a:prstGeom prst="rect">
            <a:avLst/>
          </a:prstGeom>
          <a:noFill/>
          <a:ln w="9525">
            <a:noFill/>
            <a:miter lim="800000"/>
            <a:headEnd/>
            <a:tailEnd/>
          </a:ln>
        </p:spPr>
        <p:txBody>
          <a:bodyPr wrap="square" lIns="92075" tIns="46038" rIns="92075" bIns="46038">
            <a:spAutoFit/>
          </a:bodyPr>
          <a:lstStyle/>
          <a:p>
            <a:pPr algn="ctr" eaLnBrk="0" hangingPunct="0"/>
            <a:endParaRPr lang="en-US" sz="2400" b="1" dirty="0">
              <a:solidFill>
                <a:srgbClr val="16165D"/>
              </a:solidFill>
            </a:endParaRPr>
          </a:p>
          <a:p>
            <a:pPr algn="ctr" eaLnBrk="0" hangingPunct="0"/>
            <a:endParaRPr lang="en-US" sz="2400" b="1" dirty="0">
              <a:solidFill>
                <a:srgbClr val="16165D"/>
              </a:solidFill>
            </a:endParaRPr>
          </a:p>
          <a:p>
            <a:pPr algn="ctr" eaLnBrk="0" hangingPunct="0"/>
            <a:r>
              <a:rPr lang="en-US" sz="2400" b="1" dirty="0" smtClean="0">
                <a:solidFill>
                  <a:schemeClr val="accent2"/>
                </a:solidFill>
              </a:rPr>
              <a:t>Understanding and Deploying Data Mining Analytic Modeling in Audits, Investigations, Inspections, and Reporting to Multiple Stakeholders </a:t>
            </a:r>
          </a:p>
          <a:p>
            <a:pPr algn="ctr" eaLnBrk="0" hangingPunct="0"/>
            <a:endParaRPr lang="en-US" sz="2400" b="1" dirty="0" smtClean="0">
              <a:solidFill>
                <a:schemeClr val="accent2"/>
              </a:solidFill>
            </a:endParaRPr>
          </a:p>
          <a:p>
            <a:pPr algn="ctr" eaLnBrk="0" hangingPunct="0"/>
            <a:r>
              <a:rPr lang="en-US" sz="1800" b="1" dirty="0" smtClean="0">
                <a:solidFill>
                  <a:schemeClr val="accent2"/>
                </a:solidFill>
              </a:rPr>
              <a:t>Federal Audit Executive Council </a:t>
            </a:r>
          </a:p>
          <a:p>
            <a:pPr algn="ctr" eaLnBrk="0" hangingPunct="0"/>
            <a:r>
              <a:rPr lang="en-US" sz="1800" b="1" dirty="0" smtClean="0">
                <a:solidFill>
                  <a:schemeClr val="accent2"/>
                </a:solidFill>
              </a:rPr>
              <a:t>Procurement Conference</a:t>
            </a:r>
          </a:p>
          <a:p>
            <a:pPr algn="ctr" eaLnBrk="0" hangingPunct="0"/>
            <a:r>
              <a:rPr lang="en-US" sz="1800" b="1" dirty="0" smtClean="0">
                <a:solidFill>
                  <a:schemeClr val="accent2"/>
                </a:solidFill>
              </a:rPr>
              <a:t>Potomac Center Plaza (PCP)</a:t>
            </a:r>
          </a:p>
          <a:p>
            <a:pPr algn="ctr" eaLnBrk="0" hangingPunct="0"/>
            <a:r>
              <a:rPr lang="en-US" sz="1800" b="1" dirty="0" smtClean="0">
                <a:solidFill>
                  <a:schemeClr val="accent2"/>
                </a:solidFill>
              </a:rPr>
              <a:t> 10th floor Auditorium, Building 550 </a:t>
            </a:r>
          </a:p>
          <a:p>
            <a:pPr algn="ctr" eaLnBrk="0" hangingPunct="0"/>
            <a:r>
              <a:rPr lang="en-US" sz="1800" b="1" dirty="0" smtClean="0">
                <a:solidFill>
                  <a:schemeClr val="accent2"/>
                </a:solidFill>
              </a:rPr>
              <a:t>12th Street SW Washington, DC 20024</a:t>
            </a:r>
          </a:p>
          <a:p>
            <a:pPr algn="ctr" eaLnBrk="0" hangingPunct="0"/>
            <a:endParaRPr lang="en-US" sz="2400" b="1" dirty="0" smtClean="0">
              <a:solidFill>
                <a:schemeClr val="accent2"/>
              </a:solidFill>
            </a:endParaRPr>
          </a:p>
          <a:p>
            <a:pPr algn="ctr" eaLnBrk="0" hangingPunct="0"/>
            <a:r>
              <a:rPr lang="en-US" sz="1800" i="1" dirty="0" smtClean="0">
                <a:solidFill>
                  <a:srgbClr val="000099"/>
                </a:solidFill>
              </a:rPr>
              <a:t>Presented by: </a:t>
            </a:r>
            <a:r>
              <a:rPr lang="en-US" sz="1800" dirty="0" smtClean="0">
                <a:solidFill>
                  <a:srgbClr val="000099"/>
                </a:solidFill>
              </a:rPr>
              <a:t> </a:t>
            </a:r>
          </a:p>
          <a:p>
            <a:pPr algn="ctr" eaLnBrk="0" hangingPunct="0"/>
            <a:r>
              <a:rPr lang="en-US" sz="2000" dirty="0" smtClean="0">
                <a:solidFill>
                  <a:srgbClr val="000099"/>
                </a:solidFill>
              </a:rPr>
              <a:t>Arnold Pettis</a:t>
            </a:r>
          </a:p>
          <a:p>
            <a:pPr algn="ctr" eaLnBrk="0" hangingPunct="0"/>
            <a:r>
              <a:rPr lang="en-US" sz="2000" b="1" dirty="0" smtClean="0">
                <a:solidFill>
                  <a:schemeClr val="accent2"/>
                </a:solidFill>
              </a:rPr>
              <a:t>April 17, 2012</a:t>
            </a:r>
          </a:p>
          <a:p>
            <a:pPr algn="ctr" eaLnBrk="0" hangingPunct="0"/>
            <a:endParaRPr lang="en-US" sz="2000" b="1" dirty="0">
              <a:solidFill>
                <a:srgbClr val="16165D"/>
              </a:solidFill>
            </a:endParaRPr>
          </a:p>
        </p:txBody>
      </p:sp>
      <p:pic>
        <p:nvPicPr>
          <p:cNvPr id="2050" name="Picture 2" descr="F:\AA_AA_Tools\AA_FAEC\DM Cloud.jpg"/>
          <p:cNvPicPr>
            <a:picLocks noChangeAspect="1" noChangeArrowheads="1"/>
          </p:cNvPicPr>
          <p:nvPr/>
        </p:nvPicPr>
        <p:blipFill>
          <a:blip r:embed="rId3"/>
          <a:srcRect/>
          <a:stretch>
            <a:fillRect/>
          </a:stretch>
        </p:blipFill>
        <p:spPr bwMode="auto">
          <a:xfrm>
            <a:off x="4949370" y="856343"/>
            <a:ext cx="3948567" cy="4397828"/>
          </a:xfrm>
          <a:prstGeom prst="rect">
            <a:avLst/>
          </a:prstGeom>
          <a:noFill/>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
            <a:ext cx="7445829" cy="841829"/>
          </a:xfrm>
        </p:spPr>
        <p:txBody>
          <a:bodyPr/>
          <a:lstStyle/>
          <a:p>
            <a:r>
              <a:rPr lang="en-US" dirty="0" smtClean="0"/>
              <a:t>Personnel and </a:t>
            </a:r>
            <a:r>
              <a:rPr lang="en-US" dirty="0" smtClean="0">
                <a:latin typeface="Arial" pitchFamily="34" charset="0"/>
                <a:cs typeface="Arial" pitchFamily="34" charset="0"/>
              </a:rPr>
              <a:t>Infrastructure</a:t>
            </a:r>
            <a:endParaRPr lang="en-US" dirty="0"/>
          </a:p>
        </p:txBody>
      </p:sp>
      <p:sp>
        <p:nvSpPr>
          <p:cNvPr id="3" name="Content Placeholder 2"/>
          <p:cNvSpPr>
            <a:spLocks noGrp="1"/>
          </p:cNvSpPr>
          <p:nvPr>
            <p:ph idx="1"/>
          </p:nvPr>
        </p:nvSpPr>
        <p:spPr>
          <a:xfrm>
            <a:off x="798514" y="1023938"/>
            <a:ext cx="7489144" cy="5022850"/>
          </a:xfrm>
        </p:spPr>
        <p:txBody>
          <a:bodyPr/>
          <a:lstStyle/>
          <a:p>
            <a:pPr>
              <a:buFont typeface="Wingdings" pitchFamily="2" charset="2"/>
              <a:buChar char="Ø"/>
            </a:pPr>
            <a:r>
              <a:rPr lang="en-US" sz="1600" dirty="0" smtClean="0">
                <a:latin typeface="Arial" pitchFamily="34" charset="0"/>
                <a:cs typeface="Arial" pitchFamily="34" charset="0"/>
              </a:rPr>
              <a:t>Personnel needed to establish a data mining department</a:t>
            </a:r>
          </a:p>
          <a:p>
            <a:pPr lvl="1">
              <a:buFont typeface="Wingdings" pitchFamily="2" charset="2"/>
              <a:buChar char="Ø"/>
            </a:pPr>
            <a:r>
              <a:rPr lang="en-US" sz="1600" b="0" dirty="0" smtClean="0">
                <a:latin typeface="Arial" pitchFamily="34" charset="0"/>
                <a:cs typeface="Arial" pitchFamily="34" charset="0"/>
              </a:rPr>
              <a:t>Innovative and supportive leadership</a:t>
            </a:r>
          </a:p>
          <a:p>
            <a:pPr lvl="1">
              <a:buFont typeface="Wingdings" pitchFamily="2" charset="2"/>
              <a:buChar char="Ø"/>
            </a:pPr>
            <a:r>
              <a:rPr lang="en-US" sz="1600" dirty="0" smtClean="0">
                <a:latin typeface="Arial" pitchFamily="34" charset="0"/>
                <a:cs typeface="Arial" pitchFamily="34" charset="0"/>
              </a:rPr>
              <a:t>Disciplined project management </a:t>
            </a:r>
          </a:p>
          <a:p>
            <a:pPr lvl="1">
              <a:buFont typeface="Wingdings" pitchFamily="2" charset="2"/>
              <a:buChar char="Ø"/>
            </a:pPr>
            <a:r>
              <a:rPr lang="en-US" sz="1600" b="0" dirty="0" smtClean="0">
                <a:latin typeface="Arial" pitchFamily="34" charset="0"/>
                <a:cs typeface="Arial" pitchFamily="34" charset="0"/>
              </a:rPr>
              <a:t>Subject matter expertise</a:t>
            </a:r>
          </a:p>
          <a:p>
            <a:pPr lvl="1">
              <a:buFont typeface="Wingdings" pitchFamily="2" charset="2"/>
              <a:buChar char="Ø"/>
            </a:pPr>
            <a:r>
              <a:rPr lang="en-US" sz="1600" dirty="0" smtClean="0">
                <a:latin typeface="Arial" pitchFamily="34" charset="0"/>
                <a:cs typeface="Arial" pitchFamily="34" charset="0"/>
              </a:rPr>
              <a:t>Analytic data model</a:t>
            </a:r>
            <a:r>
              <a:rPr lang="en-US" sz="1600" b="0" dirty="0" smtClean="0">
                <a:latin typeface="Arial" pitchFamily="34" charset="0"/>
                <a:cs typeface="Arial" pitchFamily="34" charset="0"/>
              </a:rPr>
              <a:t>ing expertise </a:t>
            </a:r>
          </a:p>
          <a:p>
            <a:pPr lvl="1">
              <a:buFont typeface="Wingdings" pitchFamily="2" charset="2"/>
              <a:buChar char="Ø"/>
            </a:pPr>
            <a:r>
              <a:rPr lang="en-US" sz="1600" b="0" dirty="0" smtClean="0">
                <a:latin typeface="Arial" pitchFamily="34" charset="0"/>
                <a:cs typeface="Arial" pitchFamily="34" charset="0"/>
              </a:rPr>
              <a:t>Intuitive user interface</a:t>
            </a:r>
          </a:p>
          <a:p>
            <a:pPr lvl="1">
              <a:buFont typeface="Wingdings" pitchFamily="2" charset="2"/>
              <a:buChar char="Ø"/>
            </a:pPr>
            <a:r>
              <a:rPr lang="en-US" sz="1600" dirty="0" smtClean="0">
                <a:latin typeface="Arial" pitchFamily="34" charset="0"/>
                <a:cs typeface="Arial" pitchFamily="34" charset="0"/>
              </a:rPr>
              <a:t>Stakeholders providing feedback </a:t>
            </a:r>
          </a:p>
          <a:p>
            <a:pPr>
              <a:buFont typeface="Wingdings" pitchFamily="2" charset="2"/>
              <a:buChar char="Ø"/>
            </a:pPr>
            <a:r>
              <a:rPr lang="en-US" sz="1600" dirty="0" smtClean="0">
                <a:latin typeface="Arial" pitchFamily="34" charset="0"/>
                <a:cs typeface="Arial" pitchFamily="34" charset="0"/>
              </a:rPr>
              <a:t>Infrastructure</a:t>
            </a:r>
          </a:p>
          <a:p>
            <a:pPr lvl="1">
              <a:buFont typeface="Wingdings" pitchFamily="2" charset="2"/>
              <a:buChar char="Ø"/>
            </a:pPr>
            <a:r>
              <a:rPr lang="en-US" sz="1600" dirty="0" smtClean="0">
                <a:latin typeface="Arial" pitchFamily="34" charset="0"/>
                <a:cs typeface="Arial" pitchFamily="34" charset="0"/>
              </a:rPr>
              <a:t>Technology infrastructure and support</a:t>
            </a:r>
            <a:endParaRPr lang="en-US" sz="1600" b="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7460343" cy="827314"/>
          </a:xfrm>
        </p:spPr>
        <p:txBody>
          <a:bodyPr/>
          <a:lstStyle/>
          <a:p>
            <a:r>
              <a:rPr lang="en-US" dirty="0" smtClean="0"/>
              <a:t>Resource Consumption</a:t>
            </a:r>
            <a:endParaRPr lang="en-US" dirty="0"/>
          </a:p>
        </p:txBody>
      </p:sp>
      <p:sp>
        <p:nvSpPr>
          <p:cNvPr id="3" name="Content Placeholder 2"/>
          <p:cNvSpPr>
            <a:spLocks noGrp="1"/>
          </p:cNvSpPr>
          <p:nvPr>
            <p:ph idx="1"/>
          </p:nvPr>
        </p:nvSpPr>
        <p:spPr>
          <a:xfrm>
            <a:off x="798514" y="1023938"/>
            <a:ext cx="7503658" cy="5022850"/>
          </a:xfrm>
        </p:spPr>
        <p:txBody>
          <a:bodyPr/>
          <a:lstStyle/>
          <a:p>
            <a:pPr>
              <a:buFont typeface="Wingdings" pitchFamily="2" charset="2"/>
              <a:buChar char="Ø"/>
            </a:pPr>
            <a:r>
              <a:rPr lang="en-US" sz="1600" dirty="0" smtClean="0">
                <a:latin typeface="Arial" pitchFamily="34" charset="0"/>
                <a:cs typeface="Arial" pitchFamily="34" charset="0"/>
              </a:rPr>
              <a:t>Where are the majority of resources spent</a:t>
            </a:r>
          </a:p>
          <a:p>
            <a:pPr lvl="1">
              <a:buFont typeface="Wingdings" pitchFamily="2" charset="2"/>
              <a:buChar char="Ø"/>
            </a:pPr>
            <a:r>
              <a:rPr lang="en-US" sz="1600" dirty="0" smtClean="0">
                <a:latin typeface="Arial" pitchFamily="34" charset="0"/>
                <a:cs typeface="Arial" pitchFamily="34" charset="0"/>
              </a:rPr>
              <a:t>Understanding the data </a:t>
            </a:r>
          </a:p>
          <a:p>
            <a:pPr lvl="1">
              <a:buFont typeface="Wingdings" pitchFamily="2" charset="2"/>
              <a:buChar char="Ø"/>
            </a:pPr>
            <a:r>
              <a:rPr lang="en-US" sz="1600" dirty="0" smtClean="0">
                <a:latin typeface="Arial" pitchFamily="34" charset="0"/>
                <a:cs typeface="Arial" pitchFamily="34" charset="0"/>
              </a:rPr>
              <a:t>Examining the data</a:t>
            </a:r>
          </a:p>
          <a:p>
            <a:pPr lvl="1">
              <a:buFont typeface="Wingdings" pitchFamily="2" charset="2"/>
              <a:buChar char="Ø"/>
            </a:pPr>
            <a:r>
              <a:rPr lang="en-US" sz="1600" dirty="0" smtClean="0">
                <a:latin typeface="Arial" pitchFamily="34" charset="0"/>
                <a:cs typeface="Arial" pitchFamily="34" charset="0"/>
              </a:rPr>
              <a:t>Preparing the data</a:t>
            </a:r>
          </a:p>
          <a:p>
            <a:pPr lvl="1">
              <a:buFont typeface="Wingdings" pitchFamily="2" charset="2"/>
              <a:buChar char="Ø"/>
            </a:pPr>
            <a:r>
              <a:rPr lang="en-US" sz="1600" dirty="0" smtClean="0">
                <a:latin typeface="Arial" pitchFamily="34" charset="0"/>
                <a:cs typeface="Arial" pitchFamily="34" charset="0"/>
              </a:rPr>
              <a:t>Determining data reliability</a:t>
            </a:r>
          </a:p>
          <a:p>
            <a:pPr lvl="1">
              <a:buFont typeface="Wingdings" pitchFamily="2" charset="2"/>
              <a:buChar char="Ø"/>
            </a:pPr>
            <a:r>
              <a:rPr lang="en-US" sz="1600" dirty="0" smtClean="0">
                <a:latin typeface="Arial" pitchFamily="34" charset="0"/>
                <a:cs typeface="Arial" pitchFamily="34" charset="0"/>
              </a:rPr>
              <a:t>Running data extracts</a:t>
            </a:r>
          </a:p>
          <a:p>
            <a:pPr lvl="1">
              <a:buFont typeface="Wingdings" pitchFamily="2" charset="2"/>
              <a:buChar char="Ø"/>
            </a:pPr>
            <a:r>
              <a:rPr lang="en-US" sz="1600" dirty="0" smtClean="0">
                <a:latin typeface="Arial" pitchFamily="34" charset="0"/>
                <a:cs typeface="Arial" pitchFamily="34" charset="0"/>
              </a:rPr>
              <a:t>Deploying the analytic data model</a:t>
            </a:r>
          </a:p>
          <a:p>
            <a:pPr lvl="1">
              <a:buFont typeface="Wingdings" pitchFamily="2" charset="2"/>
              <a:buChar char="Ø"/>
            </a:pPr>
            <a:r>
              <a:rPr lang="en-US" sz="1600" dirty="0" smtClean="0">
                <a:latin typeface="Arial" pitchFamily="34" charset="0"/>
                <a:cs typeface="Arial" pitchFamily="34" charset="0"/>
              </a:rPr>
              <a:t>Evaluating feedback</a:t>
            </a:r>
          </a:p>
          <a:p>
            <a:pPr lvl="1">
              <a:buFont typeface="Wingdings" pitchFamily="2" charset="2"/>
              <a:buChar char="Ø"/>
            </a:pPr>
            <a:r>
              <a:rPr lang="en-US" sz="1600" dirty="0" smtClean="0">
                <a:latin typeface="Arial" pitchFamily="34" charset="0"/>
                <a:cs typeface="Arial" pitchFamily="34" charset="0"/>
              </a:rPr>
              <a:t>Re-engineering model</a:t>
            </a:r>
          </a:p>
          <a:p>
            <a:pPr lvl="1">
              <a:buFont typeface="Wingdings" pitchFamily="2" charset="2"/>
              <a:buChar char="Ø"/>
            </a:pPr>
            <a:r>
              <a:rPr lang="en-US" sz="1600" dirty="0" smtClean="0">
                <a:latin typeface="Arial" pitchFamily="34" charset="0"/>
                <a:cs typeface="Arial" pitchFamily="34" charset="0"/>
              </a:rPr>
              <a:t>Redeployment</a:t>
            </a: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
            <a:ext cx="7445829" cy="841829"/>
          </a:xfrm>
        </p:spPr>
        <p:txBody>
          <a:bodyPr/>
          <a:lstStyle/>
          <a:p>
            <a:r>
              <a:rPr lang="en-US" dirty="0" smtClean="0"/>
              <a:t>Analytic Data Model </a:t>
            </a:r>
            <a:endParaRPr lang="en-US" dirty="0"/>
          </a:p>
        </p:txBody>
      </p:sp>
      <p:sp>
        <p:nvSpPr>
          <p:cNvPr id="5" name="TextBox 4"/>
          <p:cNvSpPr txBox="1"/>
          <p:nvPr/>
        </p:nvSpPr>
        <p:spPr>
          <a:xfrm>
            <a:off x="841829" y="928913"/>
            <a:ext cx="7518400" cy="338554"/>
          </a:xfrm>
          <a:prstGeom prst="rect">
            <a:avLst/>
          </a:prstGeom>
          <a:noFill/>
        </p:spPr>
        <p:txBody>
          <a:bodyPr wrap="square" rtlCol="0">
            <a:spAutoFit/>
          </a:bodyPr>
          <a:lstStyle/>
          <a:p>
            <a:pPr algn="ctr"/>
            <a:r>
              <a:rPr lang="en-US" sz="1600" b="1" dirty="0" smtClean="0">
                <a:solidFill>
                  <a:schemeClr val="tx1"/>
                </a:solidFill>
              </a:rPr>
              <a:t>Innovative/supportive leadership and disciplined project management</a:t>
            </a:r>
            <a:endParaRPr lang="en-US" sz="1600" dirty="0"/>
          </a:p>
        </p:txBody>
      </p:sp>
      <p:pic>
        <p:nvPicPr>
          <p:cNvPr id="7" name="Content Placeholder 6" descr="DM_Model.jpg"/>
          <p:cNvPicPr>
            <a:picLocks noGrp="1" noChangeAspect="1"/>
          </p:cNvPicPr>
          <p:nvPr>
            <p:ph idx="1"/>
          </p:nvPr>
        </p:nvPicPr>
        <p:blipFill>
          <a:blip r:embed="rId2"/>
          <a:stretch>
            <a:fillRect/>
          </a:stretch>
        </p:blipFill>
        <p:spPr>
          <a:xfrm>
            <a:off x="856343" y="1816100"/>
            <a:ext cx="7177995" cy="4047671"/>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
            <a:ext cx="7474857" cy="841829"/>
          </a:xfrm>
        </p:spPr>
        <p:txBody>
          <a:bodyPr/>
          <a:lstStyle/>
          <a:p>
            <a:r>
              <a:rPr lang="en-US" dirty="0" smtClean="0"/>
              <a:t>Training</a:t>
            </a:r>
            <a:endParaRPr lang="en-US" dirty="0"/>
          </a:p>
        </p:txBody>
      </p:sp>
      <p:sp>
        <p:nvSpPr>
          <p:cNvPr id="3" name="Content Placeholder 2"/>
          <p:cNvSpPr>
            <a:spLocks noGrp="1"/>
          </p:cNvSpPr>
          <p:nvPr>
            <p:ph idx="1"/>
          </p:nvPr>
        </p:nvSpPr>
        <p:spPr>
          <a:xfrm>
            <a:off x="798514" y="1023938"/>
            <a:ext cx="7489144" cy="5022850"/>
          </a:xfrm>
        </p:spPr>
        <p:txBody>
          <a:bodyPr/>
          <a:lstStyle/>
          <a:p>
            <a:pPr>
              <a:buFont typeface="Wingdings" pitchFamily="2" charset="2"/>
              <a:buChar char="Ø"/>
            </a:pPr>
            <a:r>
              <a:rPr lang="en-US" sz="1600" dirty="0" smtClean="0">
                <a:latin typeface="Arial" pitchFamily="34" charset="0"/>
                <a:cs typeface="Arial" pitchFamily="34" charset="0"/>
              </a:rPr>
              <a:t>Inspector General Auditor Training Institute</a:t>
            </a:r>
          </a:p>
          <a:p>
            <a:pPr lvl="1">
              <a:buFont typeface="Wingdings" pitchFamily="2" charset="2"/>
              <a:buChar char="Ø"/>
            </a:pPr>
            <a:r>
              <a:rPr lang="en-US" sz="1600" dirty="0" smtClean="0">
                <a:latin typeface="Arial" pitchFamily="34" charset="0"/>
                <a:cs typeface="Arial" pitchFamily="34" charset="0"/>
              </a:rPr>
              <a:t>Using Data Mining Techniques in Audits and Evaluations</a:t>
            </a:r>
          </a:p>
          <a:p>
            <a:pPr>
              <a:buFont typeface="Wingdings" pitchFamily="2" charset="2"/>
              <a:buChar char="Ø"/>
            </a:pPr>
            <a:r>
              <a:rPr lang="en-US" sz="1600" dirty="0" smtClean="0">
                <a:latin typeface="Arial" pitchFamily="34" charset="0"/>
                <a:cs typeface="Arial" pitchFamily="34" charset="0"/>
              </a:rPr>
              <a:t>MIS Training Institute</a:t>
            </a:r>
          </a:p>
          <a:p>
            <a:pPr lvl="1">
              <a:buFont typeface="Wingdings" pitchFamily="2" charset="2"/>
              <a:buChar char="Ø"/>
            </a:pPr>
            <a:r>
              <a:rPr lang="en-US" sz="1600" dirty="0" smtClean="0">
                <a:latin typeface="Arial" pitchFamily="34" charset="0"/>
                <a:cs typeface="Arial" pitchFamily="34" charset="0"/>
              </a:rPr>
              <a:t>Data Mining for Auditors</a:t>
            </a:r>
          </a:p>
          <a:p>
            <a:pPr>
              <a:buFont typeface="Wingdings" pitchFamily="2" charset="2"/>
              <a:buChar char="Ø"/>
            </a:pPr>
            <a:r>
              <a:rPr lang="en-US" sz="1600" dirty="0" smtClean="0">
                <a:latin typeface="Arial" pitchFamily="34" charset="0"/>
                <a:cs typeface="Arial" pitchFamily="34" charset="0"/>
              </a:rPr>
              <a:t>Association of Certified Fraud Examiners</a:t>
            </a:r>
          </a:p>
          <a:p>
            <a:pPr lvl="1">
              <a:buFont typeface="Wingdings" pitchFamily="2" charset="2"/>
              <a:buChar char="Ø"/>
            </a:pPr>
            <a:r>
              <a:rPr lang="en-US" sz="1600" dirty="0" smtClean="0">
                <a:latin typeface="Arial" pitchFamily="34" charset="0"/>
                <a:cs typeface="Arial" pitchFamily="34" charset="0"/>
              </a:rPr>
              <a:t>Advance Computer Aided Fraud Prevention and Detection</a:t>
            </a:r>
          </a:p>
          <a:p>
            <a:pPr>
              <a:buFont typeface="Wingdings" pitchFamily="2" charset="2"/>
              <a:buChar char="Ø"/>
            </a:pPr>
            <a:r>
              <a:rPr lang="en-US" sz="1600" dirty="0" smtClean="0">
                <a:latin typeface="Arial" pitchFamily="34" charset="0"/>
                <a:cs typeface="Arial" pitchFamily="34" charset="0"/>
              </a:rPr>
              <a:t>The Modeling Agency </a:t>
            </a:r>
          </a:p>
          <a:p>
            <a:pPr lvl="1">
              <a:buFont typeface="Wingdings" pitchFamily="2" charset="2"/>
              <a:buChar char="Ø"/>
            </a:pPr>
            <a:r>
              <a:rPr lang="en-US" sz="1600" dirty="0" smtClean="0">
                <a:latin typeface="Arial" pitchFamily="34" charset="0"/>
                <a:cs typeface="Arial" pitchFamily="34" charset="0"/>
              </a:rPr>
              <a:t>Data Mining Level I</a:t>
            </a:r>
          </a:p>
          <a:p>
            <a:pPr lvl="1">
              <a:buFont typeface="Wingdings" pitchFamily="2" charset="2"/>
              <a:buChar char="Ø"/>
            </a:pPr>
            <a:r>
              <a:rPr lang="en-US" sz="1600" dirty="0" smtClean="0">
                <a:latin typeface="Arial" pitchFamily="34" charset="0"/>
                <a:cs typeface="Arial" pitchFamily="34" charset="0"/>
              </a:rPr>
              <a:t>Data Mining Level II</a:t>
            </a:r>
          </a:p>
          <a:p>
            <a:pPr lvl="1">
              <a:buFont typeface="Wingdings" pitchFamily="2" charset="2"/>
              <a:buChar char="Ø"/>
            </a:pPr>
            <a:r>
              <a:rPr lang="en-US" sz="1600" dirty="0" smtClean="0">
                <a:latin typeface="Arial" pitchFamily="34" charset="0"/>
                <a:cs typeface="Arial" pitchFamily="34" charset="0"/>
              </a:rPr>
              <a:t>Data Mining Level III</a:t>
            </a:r>
          </a:p>
          <a:p>
            <a:pPr>
              <a:buFont typeface="Wingdings" pitchFamily="2" charset="2"/>
              <a:buChar char="Ø"/>
            </a:pPr>
            <a:r>
              <a:rPr lang="en-US" sz="1600" dirty="0" smtClean="0">
                <a:latin typeface="Arial" pitchFamily="34" charset="0"/>
                <a:cs typeface="Arial" pitchFamily="34" charset="0"/>
              </a:rPr>
              <a:t>SAS Institute Inc</a:t>
            </a:r>
          </a:p>
          <a:p>
            <a:pPr lvl="1">
              <a:buFont typeface="Wingdings" pitchFamily="2" charset="2"/>
              <a:buChar char="Ø"/>
            </a:pPr>
            <a:r>
              <a:rPr lang="en-US" sz="1600" dirty="0" smtClean="0">
                <a:latin typeface="Arial" pitchFamily="34" charset="0"/>
                <a:cs typeface="Arial" pitchFamily="34" charset="0"/>
              </a:rPr>
              <a:t>M2011 Data Mining Conference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7429500" cy="787400"/>
          </a:xfrm>
        </p:spPr>
        <p:txBody>
          <a:bodyPr/>
          <a:lstStyle/>
          <a:p>
            <a:r>
              <a:rPr lang="en-US" dirty="0" smtClean="0"/>
              <a:t>Data Sources </a:t>
            </a:r>
            <a:endParaRPr lang="en-US" dirty="0"/>
          </a:p>
        </p:txBody>
      </p:sp>
      <p:sp>
        <p:nvSpPr>
          <p:cNvPr id="3" name="Content Placeholder 2"/>
          <p:cNvSpPr>
            <a:spLocks noGrp="1"/>
          </p:cNvSpPr>
          <p:nvPr>
            <p:ph idx="1"/>
          </p:nvPr>
        </p:nvSpPr>
        <p:spPr>
          <a:xfrm>
            <a:off x="800100" y="1023938"/>
            <a:ext cx="7480300" cy="5478462"/>
          </a:xfrm>
        </p:spPr>
        <p:txBody>
          <a:bodyPr/>
          <a:lstStyle/>
          <a:p>
            <a:pPr>
              <a:buFont typeface="Wingdings" pitchFamily="2" charset="2"/>
              <a:buChar char="Ø"/>
            </a:pPr>
            <a:r>
              <a:rPr lang="en-US" sz="1600" dirty="0" smtClean="0"/>
              <a:t>Internal Systems</a:t>
            </a:r>
          </a:p>
          <a:p>
            <a:pPr lvl="1">
              <a:buFont typeface="Wingdings" pitchFamily="2" charset="2"/>
              <a:buChar char="Ø"/>
            </a:pPr>
            <a:r>
              <a:rPr lang="en-US" sz="1600" dirty="0" smtClean="0"/>
              <a:t>Contracting</a:t>
            </a:r>
          </a:p>
          <a:p>
            <a:pPr lvl="1">
              <a:buFont typeface="Wingdings" pitchFamily="2" charset="2"/>
              <a:buChar char="Ø"/>
            </a:pPr>
            <a:r>
              <a:rPr lang="en-US" sz="1600" dirty="0" smtClean="0"/>
              <a:t>Grant</a:t>
            </a:r>
          </a:p>
          <a:p>
            <a:pPr lvl="1">
              <a:buFont typeface="Wingdings" pitchFamily="2" charset="2"/>
              <a:buChar char="Ø"/>
            </a:pPr>
            <a:r>
              <a:rPr lang="en-US" sz="1600" dirty="0" smtClean="0"/>
              <a:t>Purchase card</a:t>
            </a:r>
          </a:p>
          <a:p>
            <a:pPr lvl="1">
              <a:buFont typeface="Wingdings" pitchFamily="2" charset="2"/>
              <a:buChar char="Ø"/>
            </a:pPr>
            <a:r>
              <a:rPr lang="en-US" sz="1600" dirty="0" smtClean="0"/>
              <a:t>Travel</a:t>
            </a:r>
          </a:p>
          <a:p>
            <a:pPr lvl="1">
              <a:buFont typeface="Wingdings" pitchFamily="2" charset="2"/>
              <a:buChar char="Ø"/>
            </a:pPr>
            <a:r>
              <a:rPr lang="en-US" sz="1600" dirty="0" smtClean="0"/>
              <a:t>Financial</a:t>
            </a:r>
          </a:p>
          <a:p>
            <a:pPr>
              <a:buFont typeface="Wingdings" pitchFamily="2" charset="2"/>
              <a:buChar char="Ø"/>
            </a:pPr>
            <a:r>
              <a:rPr lang="en-US" sz="1600" dirty="0" smtClean="0"/>
              <a:t>External</a:t>
            </a:r>
          </a:p>
          <a:p>
            <a:pPr lvl="1">
              <a:buFont typeface="Wingdings" pitchFamily="2" charset="2"/>
              <a:buChar char="Ø"/>
            </a:pPr>
            <a:r>
              <a:rPr lang="en-US" sz="1600" dirty="0" smtClean="0"/>
              <a:t>Federal Procurement Data System (FPDS) (fpds.gov)</a:t>
            </a:r>
          </a:p>
          <a:p>
            <a:pPr lvl="1">
              <a:buFont typeface="Wingdings" pitchFamily="2" charset="2"/>
              <a:buChar char="Ø"/>
            </a:pPr>
            <a:r>
              <a:rPr lang="en-US" sz="1600" dirty="0" smtClean="0"/>
              <a:t>Small Business Administration (</a:t>
            </a:r>
            <a:r>
              <a:rPr lang="en-US" sz="1600" dirty="0" err="1" smtClean="0"/>
              <a:t>TECHNet</a:t>
            </a:r>
            <a:r>
              <a:rPr lang="en-US" sz="1600" dirty="0" smtClean="0"/>
              <a:t>) (sbir.gov)</a:t>
            </a:r>
          </a:p>
          <a:p>
            <a:pPr lvl="1">
              <a:buFont typeface="Wingdings" pitchFamily="2" charset="2"/>
              <a:buChar char="Ø"/>
            </a:pPr>
            <a:r>
              <a:rPr lang="en-US" sz="1600" dirty="0" smtClean="0"/>
              <a:t>Small Business Administration (sba.gov)</a:t>
            </a:r>
          </a:p>
          <a:p>
            <a:pPr lvl="1">
              <a:buFont typeface="Wingdings" pitchFamily="2" charset="2"/>
              <a:buChar char="Ø"/>
            </a:pPr>
            <a:r>
              <a:rPr lang="en-US" sz="1600" dirty="0" smtClean="0"/>
              <a:t>Electronic Subcontracting Reporting System (ERRS) (esrs.gov) </a:t>
            </a:r>
          </a:p>
          <a:p>
            <a:pPr lvl="1">
              <a:buFont typeface="Wingdings" pitchFamily="2" charset="2"/>
              <a:buChar char="Ø"/>
            </a:pPr>
            <a:r>
              <a:rPr lang="en-US" sz="1600" dirty="0" smtClean="0"/>
              <a:t>Excluded Parties List System (EPLS) (epls.gov)</a:t>
            </a:r>
          </a:p>
          <a:p>
            <a:pPr lvl="1">
              <a:buFont typeface="Wingdings" pitchFamily="2" charset="2"/>
              <a:buChar char="Ø"/>
            </a:pPr>
            <a:r>
              <a:rPr lang="en-US" sz="1600" dirty="0" smtClean="0"/>
              <a:t>Dun and Bradstreet (dnb.com) </a:t>
            </a:r>
          </a:p>
          <a:p>
            <a:pPr lvl="1">
              <a:buFont typeface="Wingdings" pitchFamily="2" charset="2"/>
              <a:buChar char="Ø"/>
            </a:pPr>
            <a:r>
              <a:rPr lang="en-US" sz="1600" dirty="0" smtClean="0"/>
              <a:t>Online state incorporation records</a:t>
            </a:r>
          </a:p>
          <a:p>
            <a:pPr lvl="1">
              <a:buFont typeface="Wingdings" pitchFamily="2" charset="2"/>
              <a:buChar char="Ø"/>
            </a:pPr>
            <a:r>
              <a:rPr lang="en-US" sz="1600" dirty="0" smtClean="0"/>
              <a:t>Online local business license records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4" y="-1"/>
            <a:ext cx="7431315" cy="812801"/>
          </a:xfrm>
        </p:spPr>
        <p:txBody>
          <a:bodyPr/>
          <a:lstStyle/>
          <a:p>
            <a:r>
              <a:rPr lang="en-US" dirty="0" smtClean="0"/>
              <a:t>Software</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175656" y="1407885"/>
            <a:ext cx="6821715" cy="4847771"/>
          </a:xfrm>
          <a:prstGeom prst="rect">
            <a:avLst/>
          </a:prstGeom>
          <a:noFill/>
          <a:ln w="9525">
            <a:noFill/>
            <a:miter lim="800000"/>
            <a:headEnd/>
            <a:tailEnd/>
          </a:ln>
        </p:spPr>
      </p:pic>
      <p:sp>
        <p:nvSpPr>
          <p:cNvPr id="5" name="TextBox 4"/>
          <p:cNvSpPr txBox="1"/>
          <p:nvPr/>
        </p:nvSpPr>
        <p:spPr>
          <a:xfrm>
            <a:off x="841829" y="957943"/>
            <a:ext cx="7416800" cy="677108"/>
          </a:xfrm>
          <a:prstGeom prst="rect">
            <a:avLst/>
          </a:prstGeom>
          <a:noFill/>
        </p:spPr>
        <p:txBody>
          <a:bodyPr wrap="square" rtlCol="0">
            <a:spAutoFit/>
          </a:bodyPr>
          <a:lstStyle/>
          <a:p>
            <a:pPr algn="ctr"/>
            <a:r>
              <a:rPr lang="en-US" sz="2400" b="1" dirty="0" smtClean="0">
                <a:solidFill>
                  <a:schemeClr val="tx1"/>
                </a:solidFill>
              </a:rPr>
              <a:t>2005 Internal Auditor Software Survey Results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0"/>
            <a:ext cx="7454900" cy="825500"/>
          </a:xfrm>
        </p:spPr>
        <p:txBody>
          <a:bodyPr/>
          <a:lstStyle/>
          <a:p>
            <a:r>
              <a:rPr lang="en-US" dirty="0" smtClean="0"/>
              <a:t>Obstacles</a:t>
            </a:r>
            <a:endParaRPr lang="en-US" dirty="0"/>
          </a:p>
        </p:txBody>
      </p:sp>
      <p:sp>
        <p:nvSpPr>
          <p:cNvPr id="3" name="Content Placeholder 2"/>
          <p:cNvSpPr>
            <a:spLocks noGrp="1"/>
          </p:cNvSpPr>
          <p:nvPr>
            <p:ph idx="1"/>
          </p:nvPr>
        </p:nvSpPr>
        <p:spPr>
          <a:xfrm>
            <a:off x="825500" y="1023938"/>
            <a:ext cx="7442200" cy="5420405"/>
          </a:xfrm>
        </p:spPr>
        <p:txBody>
          <a:bodyPr/>
          <a:lstStyle/>
          <a:p>
            <a:pPr marL="342900" lvl="1" indent="-342900">
              <a:buClr>
                <a:srgbClr val="D30C07"/>
              </a:buClr>
              <a:buSzPct val="85000"/>
              <a:buFont typeface="Wingdings" pitchFamily="2" charset="2"/>
              <a:buChar char="Ø"/>
            </a:pPr>
            <a:r>
              <a:rPr lang="en-US" sz="1600" b="1" dirty="0" smtClean="0">
                <a:latin typeface="Arial" pitchFamily="34" charset="0"/>
                <a:cs typeface="Arial" pitchFamily="34" charset="0"/>
              </a:rPr>
              <a:t>Leadership, project management, and multiple stakeholders</a:t>
            </a:r>
          </a:p>
          <a:p>
            <a:pPr lvl="1">
              <a:buFont typeface="Wingdings" pitchFamily="2" charset="2"/>
              <a:buChar char="Ø"/>
            </a:pPr>
            <a:r>
              <a:rPr lang="en-US" sz="1600" dirty="0" smtClean="0">
                <a:latin typeface="Arial" pitchFamily="34" charset="0"/>
                <a:cs typeface="Arial" pitchFamily="34" charset="0"/>
              </a:rPr>
              <a:t>Understanding, visualization, and acceptance</a:t>
            </a:r>
          </a:p>
          <a:p>
            <a:pPr>
              <a:buFont typeface="Wingdings" pitchFamily="2" charset="2"/>
              <a:buChar char="Ø"/>
            </a:pPr>
            <a:r>
              <a:rPr lang="en-US" sz="1600" dirty="0" smtClean="0">
                <a:latin typeface="Arial" pitchFamily="34" charset="0"/>
                <a:cs typeface="Arial" pitchFamily="34" charset="0"/>
              </a:rPr>
              <a:t>Data technology &amp; IT support</a:t>
            </a:r>
          </a:p>
          <a:p>
            <a:pPr lvl="1">
              <a:buFont typeface="Wingdings" pitchFamily="2" charset="2"/>
              <a:buChar char="Ø"/>
            </a:pPr>
            <a:r>
              <a:rPr lang="en-US" sz="1600" dirty="0" smtClean="0">
                <a:latin typeface="Arial" pitchFamily="34" charset="0"/>
                <a:cs typeface="Arial" pitchFamily="34" charset="0"/>
              </a:rPr>
              <a:t>Availability of external data (data ownership)</a:t>
            </a:r>
          </a:p>
          <a:p>
            <a:pPr lvl="1">
              <a:buFont typeface="Wingdings" pitchFamily="2" charset="2"/>
              <a:buChar char="Ø"/>
            </a:pPr>
            <a:r>
              <a:rPr lang="en-US" sz="1600" dirty="0" smtClean="0">
                <a:latin typeface="Arial" pitchFamily="34" charset="0"/>
                <a:cs typeface="Arial" pitchFamily="34" charset="0"/>
              </a:rPr>
              <a:t>Obtaining a valid universe  (time sensitive)</a:t>
            </a:r>
          </a:p>
          <a:p>
            <a:pPr lvl="1">
              <a:buFont typeface="Wingdings" pitchFamily="2" charset="2"/>
              <a:buChar char="Ø"/>
            </a:pPr>
            <a:r>
              <a:rPr lang="en-US" sz="1600" dirty="0" smtClean="0">
                <a:latin typeface="Arial" pitchFamily="34" charset="0"/>
                <a:cs typeface="Arial" pitchFamily="34" charset="0"/>
              </a:rPr>
              <a:t>Necessary data not always captured (understanding schema) </a:t>
            </a:r>
          </a:p>
          <a:p>
            <a:pPr lvl="1">
              <a:buFont typeface="Wingdings" pitchFamily="2" charset="2"/>
              <a:buChar char="Ø"/>
            </a:pPr>
            <a:r>
              <a:rPr lang="en-US" sz="1600" dirty="0" smtClean="0">
                <a:latin typeface="Arial" pitchFamily="34" charset="0"/>
                <a:cs typeface="Arial" pitchFamily="34" charset="0"/>
              </a:rPr>
              <a:t>Disparate data sources (data types)</a:t>
            </a:r>
          </a:p>
          <a:p>
            <a:pPr lvl="1">
              <a:buFont typeface="Wingdings" pitchFamily="2" charset="2"/>
              <a:buChar char="Ø"/>
            </a:pPr>
            <a:r>
              <a:rPr lang="en-US" sz="1600" dirty="0" smtClean="0">
                <a:latin typeface="Arial" pitchFamily="34" charset="0"/>
                <a:cs typeface="Arial" pitchFamily="34" charset="0"/>
              </a:rPr>
              <a:t>Data cleanliness (inaccurate, incomplete)</a:t>
            </a:r>
          </a:p>
          <a:p>
            <a:pPr lvl="1">
              <a:buFont typeface="Wingdings" pitchFamily="2" charset="2"/>
              <a:buChar char="Ø"/>
            </a:pPr>
            <a:r>
              <a:rPr lang="en-US" sz="1600" dirty="0" smtClean="0">
                <a:latin typeface="Arial" pitchFamily="34" charset="0"/>
                <a:cs typeface="Arial" pitchFamily="34" charset="0"/>
              </a:rPr>
              <a:t>Database controls (certification, proposal, award, invoice, integrity)</a:t>
            </a:r>
          </a:p>
          <a:p>
            <a:pPr lvl="1">
              <a:buFont typeface="Wingdings" pitchFamily="2" charset="2"/>
              <a:buChar char="Ø"/>
            </a:pPr>
            <a:r>
              <a:rPr lang="en-US" sz="1600" dirty="0" smtClean="0">
                <a:latin typeface="Arial" pitchFamily="34" charset="0"/>
                <a:cs typeface="Arial" pitchFamily="34" charset="0"/>
              </a:rPr>
              <a:t>Subject matter and data modeling expert (analytic data model)</a:t>
            </a:r>
          </a:p>
          <a:p>
            <a:pPr lvl="1">
              <a:buFont typeface="Wingdings" pitchFamily="2" charset="2"/>
              <a:buChar char="Ø"/>
            </a:pPr>
            <a:r>
              <a:rPr lang="en-US" sz="1600" dirty="0" smtClean="0">
                <a:latin typeface="Arial" pitchFamily="34" charset="0"/>
                <a:cs typeface="Arial" pitchFamily="34" charset="0"/>
              </a:rPr>
              <a:t>Network administrator, database maintainer, and computer programmer  </a:t>
            </a:r>
          </a:p>
          <a:p>
            <a:pPr>
              <a:buFont typeface="Wingdings" pitchFamily="2" charset="2"/>
              <a:buChar char="Ø"/>
            </a:pPr>
            <a:r>
              <a:rPr lang="en-US" sz="1600" dirty="0" smtClean="0">
                <a:latin typeface="Arial" pitchFamily="34" charset="0"/>
                <a:cs typeface="Arial" pitchFamily="34" charset="0"/>
              </a:rPr>
              <a:t>Fraud </a:t>
            </a:r>
          </a:p>
          <a:p>
            <a:pPr lvl="1">
              <a:buFont typeface="Wingdings" pitchFamily="2" charset="2"/>
              <a:buChar char="Ø"/>
            </a:pPr>
            <a:r>
              <a:rPr lang="en-US" sz="1600" dirty="0" smtClean="0">
                <a:latin typeface="Arial" pitchFamily="34" charset="0"/>
                <a:cs typeface="Arial" pitchFamily="34" charset="0"/>
              </a:rPr>
              <a:t>Few known cases of fraud and wide range of fraud schemes </a:t>
            </a:r>
          </a:p>
          <a:p>
            <a:pPr>
              <a:buFont typeface="Wingdings" pitchFamily="2" charset="2"/>
              <a:buChar char="Ø"/>
            </a:pPr>
            <a:r>
              <a:rPr lang="en-US" sz="1600" dirty="0" smtClean="0">
                <a:latin typeface="Arial" pitchFamily="34" charset="0"/>
                <a:cs typeface="Arial" pitchFamily="34" charset="0"/>
              </a:rPr>
              <a:t>Feedback</a:t>
            </a:r>
          </a:p>
          <a:p>
            <a:pPr lvl="1">
              <a:buFont typeface="Wingdings" pitchFamily="2" charset="2"/>
              <a:buChar char="Ø"/>
            </a:pPr>
            <a:r>
              <a:rPr lang="en-US" sz="1600" dirty="0" smtClean="0">
                <a:latin typeface="Arial" pitchFamily="34" charset="0"/>
                <a:cs typeface="Arial" pitchFamily="34" charset="0"/>
              </a:rPr>
              <a:t>Long investigative times to validate the quality of leads to investigators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29" y="-1"/>
            <a:ext cx="7402285" cy="841829"/>
          </a:xfrm>
        </p:spPr>
        <p:txBody>
          <a:bodyPr/>
          <a:lstStyle/>
          <a:p>
            <a:r>
              <a:rPr lang="en-US" dirty="0" smtClean="0"/>
              <a:t>Recovery Act Data Mining Group</a:t>
            </a:r>
            <a:endParaRPr lang="en-US" dirty="0"/>
          </a:p>
        </p:txBody>
      </p:sp>
      <p:sp>
        <p:nvSpPr>
          <p:cNvPr id="3" name="Content Placeholder 2"/>
          <p:cNvSpPr>
            <a:spLocks noGrp="1"/>
          </p:cNvSpPr>
          <p:nvPr>
            <p:ph idx="1"/>
          </p:nvPr>
        </p:nvSpPr>
        <p:spPr>
          <a:xfrm>
            <a:off x="827314" y="1023937"/>
            <a:ext cx="7445830" cy="5623605"/>
          </a:xfrm>
        </p:spPr>
        <p:txBody>
          <a:bodyPr/>
          <a:lstStyle/>
          <a:p>
            <a:pPr>
              <a:buFont typeface="Wingdings" pitchFamily="2" charset="2"/>
              <a:buChar char="Ø"/>
            </a:pPr>
            <a:r>
              <a:rPr lang="en-US" sz="1600" dirty="0" smtClean="0">
                <a:latin typeface="Arial" pitchFamily="34" charset="0"/>
                <a:cs typeface="Arial" pitchFamily="34" charset="0"/>
              </a:rPr>
              <a:t>The Recovery Accountability and Transparency (RAT) Board is a non-partisan, non-political agency created by the American Recovery and Reinvestment Act of 2009 with two goals:</a:t>
            </a:r>
          </a:p>
          <a:p>
            <a:pPr lvl="1">
              <a:buFont typeface="Wingdings" pitchFamily="2" charset="2"/>
              <a:buChar char="Ø"/>
            </a:pPr>
            <a:r>
              <a:rPr lang="en-US" sz="1600" dirty="0" smtClean="0">
                <a:latin typeface="Arial" pitchFamily="34" charset="0"/>
                <a:cs typeface="Arial" pitchFamily="34" charset="0"/>
              </a:rPr>
              <a:t>To provide transparency of Recovery-related funds </a:t>
            </a:r>
          </a:p>
          <a:p>
            <a:pPr lvl="1">
              <a:buFont typeface="Wingdings" pitchFamily="2" charset="2"/>
              <a:buChar char="Ø"/>
            </a:pPr>
            <a:r>
              <a:rPr lang="en-US" sz="1600" dirty="0" smtClean="0">
                <a:latin typeface="Arial" pitchFamily="34" charset="0"/>
                <a:cs typeface="Arial" pitchFamily="34" charset="0"/>
              </a:rPr>
              <a:t>To detect and prevent fraud, waste, and mismanagement</a:t>
            </a:r>
          </a:p>
          <a:p>
            <a:pPr>
              <a:buFont typeface="Wingdings" pitchFamily="2" charset="2"/>
              <a:buChar char="Ø"/>
            </a:pPr>
            <a:r>
              <a:rPr lang="en-US" sz="1600" dirty="0" smtClean="0">
                <a:latin typeface="Arial" pitchFamily="34" charset="0"/>
                <a:cs typeface="Arial" pitchFamily="34" charset="0"/>
              </a:rPr>
              <a:t>The RAT Board</a:t>
            </a:r>
          </a:p>
          <a:p>
            <a:pPr lvl="1">
              <a:buFont typeface="Wingdings" pitchFamily="2" charset="2"/>
              <a:buChar char="Ø"/>
            </a:pPr>
            <a:r>
              <a:rPr lang="en-US" sz="1600" dirty="0" smtClean="0">
                <a:latin typeface="Arial" pitchFamily="34" charset="0"/>
                <a:cs typeface="Arial" pitchFamily="34" charset="0"/>
              </a:rPr>
              <a:t>Is currently seeking to enter into memorandum of agreements with Government Agencies to provide data mining capabilities</a:t>
            </a:r>
          </a:p>
          <a:p>
            <a:pPr lvl="1">
              <a:buFont typeface="Wingdings" pitchFamily="2" charset="2"/>
              <a:buChar char="Ø"/>
            </a:pPr>
            <a:r>
              <a:rPr lang="en-US" sz="1600" dirty="0" smtClean="0">
                <a:latin typeface="Arial" pitchFamily="34" charset="0"/>
                <a:cs typeface="Arial" pitchFamily="34" charset="0"/>
              </a:rPr>
              <a:t>Currently has worked out agreements data owners to periodically obtain and update their 22 different data sets including</a:t>
            </a:r>
          </a:p>
          <a:p>
            <a:pPr lvl="2">
              <a:buFont typeface="Wingdings" pitchFamily="2" charset="2"/>
              <a:buChar char="Ø"/>
            </a:pPr>
            <a:r>
              <a:rPr lang="en-US" dirty="0" smtClean="0">
                <a:latin typeface="Arial" pitchFamily="34" charset="0"/>
                <a:cs typeface="Arial" pitchFamily="34" charset="0"/>
              </a:rPr>
              <a:t>Federal Procurement Data System (FPDS) </a:t>
            </a:r>
          </a:p>
          <a:p>
            <a:pPr lvl="2">
              <a:buFont typeface="Wingdings" pitchFamily="2" charset="2"/>
              <a:buChar char="Ø"/>
            </a:pPr>
            <a:r>
              <a:rPr lang="en-US" dirty="0" smtClean="0">
                <a:latin typeface="Arial" pitchFamily="34" charset="0"/>
                <a:cs typeface="Arial" pitchFamily="34" charset="0"/>
              </a:rPr>
              <a:t>Excluded Parties List System (EPLS) </a:t>
            </a:r>
          </a:p>
          <a:p>
            <a:pPr lvl="2">
              <a:buFont typeface="Wingdings" pitchFamily="2" charset="2"/>
              <a:buChar char="Ø"/>
            </a:pPr>
            <a:r>
              <a:rPr lang="en-US" dirty="0" smtClean="0">
                <a:latin typeface="Arial" pitchFamily="34" charset="0"/>
                <a:cs typeface="Arial" pitchFamily="34" charset="0"/>
              </a:rPr>
              <a:t>Small Business Administration – Dynamic Small Business Search </a:t>
            </a:r>
          </a:p>
          <a:p>
            <a:pPr lvl="2">
              <a:buFont typeface="Wingdings" pitchFamily="2" charset="2"/>
              <a:buChar char="Ø"/>
            </a:pPr>
            <a:r>
              <a:rPr lang="en-US" dirty="0" smtClean="0">
                <a:latin typeface="Arial" pitchFamily="34" charset="0"/>
                <a:cs typeface="Arial" pitchFamily="34" charset="0"/>
              </a:rPr>
              <a:t>Dun and Bradstreet (D&amp;B) Data- over 192 million records </a:t>
            </a:r>
          </a:p>
          <a:p>
            <a:pPr lvl="2">
              <a:buFont typeface="Wingdings" pitchFamily="2" charset="2"/>
              <a:buChar char="Ø"/>
            </a:pPr>
            <a:r>
              <a:rPr lang="en-US" dirty="0" smtClean="0">
                <a:latin typeface="Arial" pitchFamily="34" charset="0"/>
                <a:cs typeface="Arial" pitchFamily="34" charset="0"/>
              </a:rPr>
              <a:t>Central Contractor Registration (CCR) </a:t>
            </a:r>
          </a:p>
          <a:p>
            <a:pPr lvl="2">
              <a:buFont typeface="Wingdings" pitchFamily="2" charset="2"/>
              <a:buChar char="Ø"/>
            </a:pPr>
            <a:r>
              <a:rPr lang="en-US" dirty="0" err="1" smtClean="0">
                <a:latin typeface="Arial" pitchFamily="34" charset="0"/>
                <a:cs typeface="Arial" pitchFamily="34" charset="0"/>
              </a:rPr>
              <a:t>Accurint</a:t>
            </a:r>
            <a:r>
              <a:rPr lang="en-US" dirty="0" smtClean="0">
                <a:latin typeface="Arial" pitchFamily="34" charset="0"/>
                <a:cs typeface="Arial" pitchFamily="34" charset="0"/>
              </a:rPr>
              <a:t>/LexisNexis </a:t>
            </a:r>
          </a:p>
          <a:p>
            <a:pPr lvl="2">
              <a:buFont typeface="Wingdings" pitchFamily="2" charset="2"/>
              <a:buChar char="Ø"/>
            </a:pPr>
            <a:r>
              <a:rPr lang="en-US" dirty="0" smtClean="0">
                <a:latin typeface="Arial" pitchFamily="34" charset="0"/>
                <a:cs typeface="Arial" pitchFamily="34" charset="0"/>
              </a:rPr>
              <a:t>State Records </a:t>
            </a:r>
          </a:p>
          <a:p>
            <a:pPr>
              <a:buFont typeface="Wingdings" pitchFamily="2" charset="2"/>
              <a:buChar char="Ø"/>
            </a:pPr>
            <a:r>
              <a:rPr lang="en-US" sz="1600" dirty="0" smtClean="0">
                <a:latin typeface="Arial" pitchFamily="34" charset="0"/>
                <a:cs typeface="Arial" pitchFamily="34" charset="0"/>
              </a:rPr>
              <a:t>http://www.recovery.gov/About/board/Pages/TheBoard.aspx</a:t>
            </a:r>
            <a:endParaRPr lang="en-US" sz="16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343" y="0"/>
            <a:ext cx="7387772" cy="800100"/>
          </a:xfrm>
        </p:spPr>
        <p:txBody>
          <a:bodyPr/>
          <a:lstStyle/>
          <a:p>
            <a:r>
              <a:rPr lang="en-US" dirty="0" smtClean="0"/>
              <a:t>Potential Fraud Indicators</a:t>
            </a:r>
            <a:endParaRPr lang="en-US" dirty="0"/>
          </a:p>
        </p:txBody>
      </p:sp>
      <p:sp>
        <p:nvSpPr>
          <p:cNvPr id="3" name="Content Placeholder 2"/>
          <p:cNvSpPr>
            <a:spLocks noGrp="1"/>
          </p:cNvSpPr>
          <p:nvPr>
            <p:ph idx="1"/>
          </p:nvPr>
        </p:nvSpPr>
        <p:spPr>
          <a:xfrm>
            <a:off x="798286" y="1023938"/>
            <a:ext cx="7518400" cy="5592762"/>
          </a:xfrm>
        </p:spPr>
        <p:txBody>
          <a:bodyPr/>
          <a:lstStyle/>
          <a:p>
            <a:pPr>
              <a:buFont typeface="Wingdings" pitchFamily="2" charset="2"/>
              <a:buChar char="Ø"/>
            </a:pPr>
            <a:r>
              <a:rPr lang="en-US" sz="1600" dirty="0" smtClean="0">
                <a:latin typeface="Arial" pitchFamily="34" charset="0"/>
                <a:cs typeface="Arial" pitchFamily="34" charset="0"/>
              </a:rPr>
              <a:t>Potential fraud indicators</a:t>
            </a:r>
          </a:p>
          <a:p>
            <a:pPr lvl="1">
              <a:buFont typeface="Wingdings" pitchFamily="2" charset="2"/>
              <a:buChar char="Ø"/>
            </a:pPr>
            <a:r>
              <a:rPr lang="en-US" sz="1600" dirty="0" smtClean="0">
                <a:latin typeface="Arial" pitchFamily="34" charset="0"/>
                <a:cs typeface="Arial" pitchFamily="34" charset="0"/>
              </a:rPr>
              <a:t>No certification refers to the lack of confirmation of certain characteristics of an object, person, or organization</a:t>
            </a:r>
          </a:p>
          <a:p>
            <a:pPr lvl="1">
              <a:buFont typeface="Wingdings" pitchFamily="2" charset="2"/>
              <a:buChar char="Ø"/>
            </a:pPr>
            <a:r>
              <a:rPr lang="en-US" sz="1600" dirty="0" smtClean="0">
                <a:latin typeface="Arial" pitchFamily="34" charset="0"/>
                <a:cs typeface="Arial" pitchFamily="34" charset="0"/>
              </a:rPr>
              <a:t>Defied Federal Acquisition Regulation (FAR) or Agency regulations</a:t>
            </a:r>
          </a:p>
          <a:p>
            <a:pPr lvl="1">
              <a:buFont typeface="Wingdings" pitchFamily="2" charset="2"/>
              <a:buChar char="Ø"/>
            </a:pPr>
            <a:r>
              <a:rPr lang="en-US" sz="1600" dirty="0" smtClean="0">
                <a:latin typeface="Arial" pitchFamily="34" charset="0"/>
                <a:cs typeface="Arial" pitchFamily="34" charset="0"/>
              </a:rPr>
              <a:t>Duplicate proposal submitted or duplicate award funding</a:t>
            </a:r>
          </a:p>
          <a:p>
            <a:pPr lvl="1">
              <a:buFont typeface="Wingdings" pitchFamily="2" charset="2"/>
              <a:buChar char="Ø"/>
            </a:pPr>
            <a:r>
              <a:rPr lang="en-US" sz="1600" dirty="0" smtClean="0">
                <a:latin typeface="Arial" pitchFamily="34" charset="0"/>
                <a:cs typeface="Arial" pitchFamily="34" charset="0"/>
              </a:rPr>
              <a:t>Substandard performance or recycled/plagiarized deliverable </a:t>
            </a:r>
          </a:p>
          <a:p>
            <a:pPr lvl="1">
              <a:buFont typeface="Wingdings" pitchFamily="2" charset="2"/>
              <a:buChar char="Ø"/>
            </a:pPr>
            <a:r>
              <a:rPr lang="en-US" sz="1600" dirty="0" smtClean="0">
                <a:latin typeface="Arial" pitchFamily="34" charset="0"/>
                <a:cs typeface="Arial" pitchFamily="34" charset="0"/>
              </a:rPr>
              <a:t>Defective pricing</a:t>
            </a:r>
          </a:p>
          <a:p>
            <a:pPr lvl="1">
              <a:buFont typeface="Wingdings" pitchFamily="2" charset="2"/>
              <a:buChar char="Ø"/>
            </a:pPr>
            <a:r>
              <a:rPr lang="en-US" sz="1600" dirty="0" smtClean="0">
                <a:latin typeface="Arial" pitchFamily="34" charset="0"/>
                <a:cs typeface="Arial" pitchFamily="34" charset="0"/>
              </a:rPr>
              <a:t>Faulty invoicing</a:t>
            </a:r>
          </a:p>
          <a:p>
            <a:pPr lvl="1">
              <a:buFont typeface="Wingdings" pitchFamily="2" charset="2"/>
              <a:buChar char="Ø"/>
            </a:pPr>
            <a:r>
              <a:rPr lang="en-US" sz="1600" dirty="0" smtClean="0">
                <a:latin typeface="Arial" pitchFamily="34" charset="0"/>
                <a:cs typeface="Arial" pitchFamily="34" charset="0"/>
              </a:rPr>
              <a:t>Mischarging costs</a:t>
            </a:r>
          </a:p>
          <a:p>
            <a:pPr lvl="1">
              <a:buFont typeface="Wingdings" pitchFamily="2" charset="2"/>
              <a:buChar char="Ø"/>
            </a:pPr>
            <a:r>
              <a:rPr lang="en-US" sz="1600" dirty="0" smtClean="0">
                <a:latin typeface="Arial" pitchFamily="34" charset="0"/>
                <a:cs typeface="Arial" pitchFamily="34" charset="0"/>
              </a:rPr>
              <a:t>Excesses transferred </a:t>
            </a:r>
          </a:p>
          <a:p>
            <a:pPr lvl="1">
              <a:buFont typeface="Wingdings" pitchFamily="2" charset="2"/>
              <a:buChar char="Ø"/>
            </a:pPr>
            <a:r>
              <a:rPr lang="en-US" sz="1600" dirty="0" smtClean="0">
                <a:latin typeface="Arial" pitchFamily="34" charset="0"/>
                <a:cs typeface="Arial" pitchFamily="34" charset="0"/>
              </a:rPr>
              <a:t>No procurement integrity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29" y="0"/>
            <a:ext cx="7387772" cy="850900"/>
          </a:xfrm>
        </p:spPr>
        <p:txBody>
          <a:bodyPr/>
          <a:lstStyle/>
          <a:p>
            <a:r>
              <a:rPr lang="en-US" dirty="0" smtClean="0"/>
              <a:t>Criminal Violations</a:t>
            </a:r>
            <a:endParaRPr lang="en-US" dirty="0"/>
          </a:p>
        </p:txBody>
      </p:sp>
      <p:sp>
        <p:nvSpPr>
          <p:cNvPr id="3" name="Content Placeholder 2"/>
          <p:cNvSpPr>
            <a:spLocks noGrp="1"/>
          </p:cNvSpPr>
          <p:nvPr>
            <p:ph idx="1"/>
          </p:nvPr>
        </p:nvSpPr>
        <p:spPr>
          <a:xfrm>
            <a:off x="838199" y="1023938"/>
            <a:ext cx="7429501" cy="5402262"/>
          </a:xfrm>
        </p:spPr>
        <p:txBody>
          <a:bodyPr/>
          <a:lstStyle/>
          <a:p>
            <a:pPr>
              <a:buFont typeface="Wingdings" pitchFamily="2" charset="2"/>
              <a:buChar char="Ø"/>
            </a:pPr>
            <a:r>
              <a:rPr lang="en-US" sz="1600" dirty="0" smtClean="0">
                <a:latin typeface="Arial" pitchFamily="34" charset="0"/>
                <a:cs typeface="Arial" pitchFamily="34" charset="0"/>
              </a:rPr>
              <a:t>Criminal Violations</a:t>
            </a:r>
          </a:p>
          <a:p>
            <a:pPr lvl="1">
              <a:buFont typeface="Wingdings" pitchFamily="2" charset="2"/>
              <a:buChar char="Ø"/>
            </a:pPr>
            <a:r>
              <a:rPr lang="en-US" sz="1600" dirty="0" smtClean="0">
                <a:latin typeface="Arial" pitchFamily="34" charset="0"/>
                <a:cs typeface="Arial" pitchFamily="34" charset="0"/>
              </a:rPr>
              <a:t>False statement on certification can be orally or written, sworn or unsworn, signed or unsigned, made knowingly and willfully, and made to an US agency, a Government contractor, or someone acting on behalf of Government</a:t>
            </a:r>
          </a:p>
          <a:p>
            <a:pPr lvl="1">
              <a:buFont typeface="Wingdings" pitchFamily="2" charset="2"/>
              <a:buChar char="Ø"/>
            </a:pPr>
            <a:r>
              <a:rPr lang="en-US" sz="1600" dirty="0" smtClean="0">
                <a:latin typeface="Arial" pitchFamily="34" charset="0"/>
                <a:cs typeface="Arial" pitchFamily="34" charset="0"/>
              </a:rPr>
              <a:t>Theft of public monies</a:t>
            </a:r>
          </a:p>
          <a:p>
            <a:pPr lvl="1">
              <a:buFont typeface="Wingdings" pitchFamily="2" charset="2"/>
              <a:buChar char="Ø"/>
            </a:pPr>
            <a:r>
              <a:rPr lang="en-US" sz="1600" dirty="0" smtClean="0">
                <a:latin typeface="Arial" pitchFamily="34" charset="0"/>
                <a:cs typeface="Arial" pitchFamily="34" charset="0"/>
              </a:rPr>
              <a:t>Criminal conspiracy</a:t>
            </a:r>
          </a:p>
          <a:p>
            <a:pPr lvl="1">
              <a:buFont typeface="Wingdings" pitchFamily="2" charset="2"/>
              <a:buChar char="Ø"/>
            </a:pPr>
            <a:r>
              <a:rPr lang="en-US" sz="1600" dirty="0" smtClean="0">
                <a:latin typeface="Arial" pitchFamily="34" charset="0"/>
                <a:cs typeface="Arial" pitchFamily="34" charset="0"/>
              </a:rPr>
              <a:t>Obstruction of justice</a:t>
            </a:r>
          </a:p>
          <a:p>
            <a:pPr lvl="1">
              <a:buFont typeface="Wingdings" pitchFamily="2" charset="2"/>
              <a:buChar char="Ø"/>
            </a:pPr>
            <a:r>
              <a:rPr lang="en-US" sz="1600" dirty="0" smtClean="0">
                <a:latin typeface="Arial" pitchFamily="34" charset="0"/>
                <a:ea typeface="Times New Roman"/>
                <a:cs typeface="Arial" pitchFamily="34" charset="0"/>
              </a:rPr>
              <a:t>Money laundering</a:t>
            </a:r>
          </a:p>
          <a:p>
            <a:pPr lvl="1">
              <a:buFont typeface="Wingdings" pitchFamily="2" charset="2"/>
              <a:buChar char="Ø"/>
            </a:pPr>
            <a:r>
              <a:rPr lang="en-US" sz="1600" dirty="0" smtClean="0">
                <a:latin typeface="Arial" pitchFamily="34" charset="0"/>
                <a:cs typeface="Arial" pitchFamily="34" charset="0"/>
              </a:rPr>
              <a:t>Wire fraud</a:t>
            </a:r>
          </a:p>
          <a:p>
            <a:pPr lvl="1">
              <a:buFont typeface="Wingdings" pitchFamily="2" charset="2"/>
              <a:buChar char="Ø"/>
            </a:pPr>
            <a:r>
              <a:rPr lang="en-US" sz="1600" dirty="0" smtClean="0">
                <a:latin typeface="Arial" pitchFamily="34" charset="0"/>
                <a:cs typeface="Arial" pitchFamily="34" charset="0"/>
              </a:rPr>
              <a:t>Fraud against the US</a:t>
            </a:r>
          </a:p>
          <a:p>
            <a:pPr lvl="1">
              <a:buFont typeface="Wingdings" pitchFamily="2" charset="2"/>
              <a:buChar char="Ø"/>
            </a:pPr>
            <a:r>
              <a:rPr lang="en-US" sz="1600" dirty="0" smtClean="0">
                <a:latin typeface="Arial" pitchFamily="34" charset="0"/>
                <a:cs typeface="Arial" pitchFamily="34" charset="0"/>
              </a:rPr>
              <a:t>False claims</a:t>
            </a:r>
          </a:p>
          <a:p>
            <a:pPr lvl="1">
              <a:buFont typeface="Wingdings" pitchFamily="2" charset="2"/>
              <a:buChar char="Ø"/>
            </a:pPr>
            <a:r>
              <a:rPr lang="en-US" sz="1600" dirty="0" smtClean="0">
                <a:latin typeface="Arial" pitchFamily="34" charset="0"/>
                <a:cs typeface="Arial" pitchFamily="34" charset="0"/>
              </a:rPr>
              <a:t>Providing/accepting kickbacks</a:t>
            </a:r>
          </a:p>
          <a:p>
            <a:pPr lvl="1">
              <a:buFont typeface="Wingdings" pitchFamily="2" charset="2"/>
              <a:buChar char="Ø"/>
            </a:pPr>
            <a:r>
              <a:rPr lang="en-US" sz="1600" dirty="0" smtClean="0">
                <a:latin typeface="Arial" pitchFamily="34" charset="0"/>
                <a:cs typeface="Arial" pitchFamily="34" charset="0"/>
              </a:rPr>
              <a:t>Conflict of interest</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2799" y="0"/>
            <a:ext cx="7442201" cy="838200"/>
          </a:xfrm>
        </p:spPr>
        <p:txBody>
          <a:bodyPr/>
          <a:lstStyle/>
          <a:p>
            <a:r>
              <a:rPr lang="en-US" dirty="0" smtClean="0"/>
              <a:t>Overview</a:t>
            </a:r>
            <a:endParaRPr lang="en-US" dirty="0"/>
          </a:p>
        </p:txBody>
      </p:sp>
      <p:sp>
        <p:nvSpPr>
          <p:cNvPr id="4" name="Content Placeholder 3"/>
          <p:cNvSpPr>
            <a:spLocks noGrp="1"/>
          </p:cNvSpPr>
          <p:nvPr>
            <p:ph idx="1"/>
          </p:nvPr>
        </p:nvSpPr>
        <p:spPr>
          <a:xfrm>
            <a:off x="800099" y="1023938"/>
            <a:ext cx="7467601" cy="5630862"/>
          </a:xfrm>
        </p:spPr>
        <p:txBody>
          <a:bodyPr/>
          <a:lstStyle/>
          <a:p>
            <a:pPr>
              <a:buFont typeface="Wingdings" pitchFamily="2" charset="2"/>
              <a:buChar char="Ø"/>
            </a:pPr>
            <a:r>
              <a:rPr lang="en-US" sz="1600" dirty="0" smtClean="0">
                <a:latin typeface="Arial" pitchFamily="34" charset="0"/>
                <a:cs typeface="Arial" pitchFamily="34" charset="0"/>
              </a:rPr>
              <a:t>Introduction</a:t>
            </a:r>
          </a:p>
          <a:p>
            <a:pPr lvl="1">
              <a:buFont typeface="Wingdings" pitchFamily="2" charset="2"/>
              <a:buChar char="Ø"/>
            </a:pPr>
            <a:r>
              <a:rPr lang="en-US" sz="1600" dirty="0" smtClean="0">
                <a:latin typeface="Arial" pitchFamily="34" charset="0"/>
                <a:cs typeface="Arial" pitchFamily="34" charset="0"/>
              </a:rPr>
              <a:t>What is Data Mining</a:t>
            </a:r>
          </a:p>
          <a:p>
            <a:pPr lvl="1">
              <a:buFont typeface="Wingdings" pitchFamily="2" charset="2"/>
              <a:buChar char="Ø"/>
            </a:pPr>
            <a:r>
              <a:rPr lang="en-US" sz="1600" dirty="0" smtClean="0">
                <a:latin typeface="Arial" pitchFamily="34" charset="0"/>
                <a:cs typeface="Arial" pitchFamily="34" charset="0"/>
              </a:rPr>
              <a:t>Descriptive Analytics</a:t>
            </a:r>
          </a:p>
          <a:p>
            <a:pPr lvl="1">
              <a:buFont typeface="Wingdings" pitchFamily="2" charset="2"/>
              <a:buChar char="Ø"/>
            </a:pPr>
            <a:r>
              <a:rPr lang="en-US" sz="1600" dirty="0" smtClean="0">
                <a:latin typeface="Arial" pitchFamily="34" charset="0"/>
                <a:cs typeface="Arial" pitchFamily="34" charset="0"/>
              </a:rPr>
              <a:t>Predictive Analytics</a:t>
            </a:r>
          </a:p>
          <a:p>
            <a:pPr lvl="1">
              <a:buFont typeface="Wingdings" pitchFamily="2" charset="2"/>
              <a:buChar char="Ø"/>
            </a:pPr>
            <a:r>
              <a:rPr lang="en-US" sz="1600" dirty="0" smtClean="0">
                <a:latin typeface="Arial" pitchFamily="34" charset="0"/>
                <a:cs typeface="Arial" pitchFamily="34" charset="0"/>
              </a:rPr>
              <a:t>Next Generation Analytics</a:t>
            </a:r>
          </a:p>
          <a:p>
            <a:pPr lvl="1">
              <a:buFont typeface="Wingdings" pitchFamily="2" charset="2"/>
              <a:buChar char="Ø"/>
            </a:pPr>
            <a:r>
              <a:rPr lang="en-US" sz="1600" dirty="0" smtClean="0">
                <a:latin typeface="Arial" pitchFamily="34" charset="0"/>
                <a:cs typeface="Arial" pitchFamily="34" charset="0"/>
              </a:rPr>
              <a:t>Why use Data Mining</a:t>
            </a:r>
          </a:p>
          <a:p>
            <a:pPr lvl="1">
              <a:buFont typeface="Wingdings" pitchFamily="2" charset="2"/>
              <a:buChar char="Ø"/>
            </a:pPr>
            <a:r>
              <a:rPr lang="en-US" sz="1600" dirty="0" smtClean="0">
                <a:latin typeface="Arial" pitchFamily="34" charset="0"/>
                <a:cs typeface="Arial" pitchFamily="34" charset="0"/>
              </a:rPr>
              <a:t>Benefits</a:t>
            </a:r>
          </a:p>
          <a:p>
            <a:pPr lvl="1">
              <a:buFont typeface="Wingdings" pitchFamily="2" charset="2"/>
              <a:buChar char="Ø"/>
            </a:pPr>
            <a:r>
              <a:rPr lang="en-US" sz="1600" dirty="0" smtClean="0">
                <a:latin typeface="Arial" pitchFamily="34" charset="0"/>
                <a:cs typeface="Arial" pitchFamily="34" charset="0"/>
              </a:rPr>
              <a:t>Personnel and Infrastructure</a:t>
            </a:r>
          </a:p>
          <a:p>
            <a:pPr lvl="1">
              <a:buFont typeface="Wingdings" pitchFamily="2" charset="2"/>
              <a:buChar char="Ø"/>
            </a:pPr>
            <a:r>
              <a:rPr lang="en-US" sz="1600" dirty="0" smtClean="0">
                <a:latin typeface="Arial" pitchFamily="34" charset="0"/>
                <a:cs typeface="Arial" pitchFamily="34" charset="0"/>
              </a:rPr>
              <a:t>Resource Consumption</a:t>
            </a:r>
          </a:p>
          <a:p>
            <a:pPr lvl="1">
              <a:buFont typeface="Wingdings" pitchFamily="2" charset="2"/>
              <a:buChar char="Ø"/>
            </a:pPr>
            <a:r>
              <a:rPr lang="en-US" sz="1600" dirty="0" smtClean="0">
                <a:latin typeface="Arial" pitchFamily="34" charset="0"/>
                <a:cs typeface="Arial" pitchFamily="34" charset="0"/>
              </a:rPr>
              <a:t>Analytic Data Model</a:t>
            </a:r>
          </a:p>
          <a:p>
            <a:pPr lvl="1">
              <a:buFont typeface="Wingdings" pitchFamily="2" charset="2"/>
              <a:buChar char="Ø"/>
            </a:pPr>
            <a:r>
              <a:rPr lang="en-US" sz="1600" dirty="0" smtClean="0">
                <a:latin typeface="Arial" pitchFamily="34" charset="0"/>
                <a:cs typeface="Arial" pitchFamily="34" charset="0"/>
              </a:rPr>
              <a:t>Training</a:t>
            </a:r>
          </a:p>
          <a:p>
            <a:pPr lvl="1">
              <a:buFont typeface="Wingdings" pitchFamily="2" charset="2"/>
              <a:buChar char="Ø"/>
            </a:pPr>
            <a:r>
              <a:rPr lang="en-US" sz="1600" dirty="0" smtClean="0">
                <a:latin typeface="Arial" pitchFamily="34" charset="0"/>
                <a:cs typeface="Arial" pitchFamily="34" charset="0"/>
              </a:rPr>
              <a:t>Data Sources </a:t>
            </a:r>
          </a:p>
          <a:p>
            <a:pPr lvl="1">
              <a:buFont typeface="Wingdings" pitchFamily="2" charset="2"/>
              <a:buChar char="Ø"/>
            </a:pPr>
            <a:r>
              <a:rPr lang="en-US" sz="1600" dirty="0" smtClean="0">
                <a:latin typeface="Arial" pitchFamily="34" charset="0"/>
                <a:cs typeface="Arial" pitchFamily="34" charset="0"/>
              </a:rPr>
              <a:t>Software</a:t>
            </a:r>
          </a:p>
          <a:p>
            <a:pPr lvl="1">
              <a:buFont typeface="Wingdings" pitchFamily="2" charset="2"/>
              <a:buChar char="Ø"/>
            </a:pPr>
            <a:r>
              <a:rPr lang="en-US" sz="1600" dirty="0" smtClean="0">
                <a:latin typeface="Arial" pitchFamily="34" charset="0"/>
                <a:cs typeface="Arial" pitchFamily="34" charset="0"/>
              </a:rPr>
              <a:t>Obstacles</a:t>
            </a:r>
          </a:p>
          <a:p>
            <a:pPr lvl="1">
              <a:buFont typeface="Wingdings" pitchFamily="2" charset="2"/>
              <a:buChar char="Ø"/>
            </a:pPr>
            <a:r>
              <a:rPr lang="en-US" sz="1600" dirty="0" smtClean="0">
                <a:latin typeface="Arial" pitchFamily="34" charset="0"/>
                <a:cs typeface="Arial" pitchFamily="34" charset="0"/>
              </a:rPr>
              <a:t>Recovery Act Data Mining Group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499" y="0"/>
            <a:ext cx="7442201" cy="825500"/>
          </a:xfrm>
        </p:spPr>
        <p:txBody>
          <a:bodyPr/>
          <a:lstStyle/>
          <a:p>
            <a:r>
              <a:rPr lang="en-US" dirty="0" smtClean="0"/>
              <a:t>Grant Metrics</a:t>
            </a:r>
            <a:endParaRPr lang="en-US" dirty="0"/>
          </a:p>
        </p:txBody>
      </p:sp>
      <p:sp>
        <p:nvSpPr>
          <p:cNvPr id="3" name="Content Placeholder 2"/>
          <p:cNvSpPr>
            <a:spLocks noGrp="1"/>
          </p:cNvSpPr>
          <p:nvPr>
            <p:ph idx="1"/>
          </p:nvPr>
        </p:nvSpPr>
        <p:spPr>
          <a:xfrm>
            <a:off x="876300" y="1023937"/>
            <a:ext cx="7338786" cy="5609091"/>
          </a:xfrm>
        </p:spPr>
        <p:txBody>
          <a:bodyPr/>
          <a:lstStyle/>
          <a:p>
            <a:pPr>
              <a:buFont typeface="Wingdings" pitchFamily="2" charset="2"/>
              <a:buChar char="Ø"/>
            </a:pPr>
            <a:r>
              <a:rPr lang="en-US" sz="1600" dirty="0" smtClean="0">
                <a:latin typeface="Arial" pitchFamily="34" charset="0"/>
                <a:cs typeface="Arial" pitchFamily="34" charset="0"/>
              </a:rPr>
              <a:t>Certification </a:t>
            </a:r>
          </a:p>
          <a:p>
            <a:pPr lvl="1">
              <a:buFont typeface="Wingdings" pitchFamily="2" charset="2"/>
              <a:buChar char="Ø"/>
            </a:pPr>
            <a:r>
              <a:rPr lang="en-US" sz="1600" dirty="0" smtClean="0">
                <a:latin typeface="Arial" pitchFamily="34" charset="0"/>
                <a:cs typeface="Arial" pitchFamily="34" charset="0"/>
              </a:rPr>
              <a:t>Not socially or economically disadvantaged-owned</a:t>
            </a:r>
          </a:p>
          <a:p>
            <a:pPr lvl="1">
              <a:buFont typeface="Wingdings" pitchFamily="2" charset="2"/>
              <a:buChar char="Ø"/>
            </a:pPr>
            <a:r>
              <a:rPr lang="en-US" sz="1600" dirty="0" smtClean="0">
                <a:latin typeface="Arial" pitchFamily="34" charset="0"/>
                <a:cs typeface="Arial" pitchFamily="34" charset="0"/>
              </a:rPr>
              <a:t>Exceeded small business limits</a:t>
            </a:r>
          </a:p>
          <a:p>
            <a:pPr lvl="1">
              <a:buFont typeface="Wingdings" pitchFamily="2" charset="2"/>
              <a:buChar char="Ø"/>
            </a:pPr>
            <a:r>
              <a:rPr lang="en-US" sz="1600" dirty="0" smtClean="0">
                <a:latin typeface="Arial" pitchFamily="34" charset="0"/>
                <a:cs typeface="Arial" pitchFamily="34" charset="0"/>
              </a:rPr>
              <a:t>No or inadequate facilities</a:t>
            </a:r>
          </a:p>
          <a:p>
            <a:pPr lvl="1">
              <a:buFont typeface="Wingdings" pitchFamily="2" charset="2"/>
              <a:buChar char="Ø"/>
            </a:pPr>
            <a:r>
              <a:rPr lang="en-US" sz="1600" dirty="0" smtClean="0">
                <a:latin typeface="Arial" pitchFamily="34" charset="0"/>
                <a:cs typeface="Arial" pitchFamily="34" charset="0"/>
              </a:rPr>
              <a:t>Exploited principal investigator </a:t>
            </a:r>
          </a:p>
          <a:p>
            <a:pPr lvl="1">
              <a:buFont typeface="Wingdings" pitchFamily="2" charset="2"/>
              <a:buChar char="Ø"/>
            </a:pPr>
            <a:r>
              <a:rPr lang="en-US" sz="1600" dirty="0" smtClean="0">
                <a:latin typeface="Arial" pitchFamily="34" charset="0"/>
                <a:cs typeface="Arial" pitchFamily="34" charset="0"/>
              </a:rPr>
              <a:t>No subcontract certification agreement/limits/report</a:t>
            </a:r>
          </a:p>
          <a:p>
            <a:pPr lvl="1">
              <a:buFont typeface="Wingdings" pitchFamily="2" charset="2"/>
              <a:buChar char="Ø"/>
            </a:pPr>
            <a:r>
              <a:rPr lang="en-US" sz="1600" dirty="0" smtClean="0">
                <a:latin typeface="Arial" pitchFamily="34" charset="0"/>
                <a:cs typeface="Arial" pitchFamily="34" charset="0"/>
              </a:rPr>
              <a:t>No federally funded grant/awards list</a:t>
            </a:r>
          </a:p>
          <a:p>
            <a:pPr>
              <a:buFont typeface="Wingdings" pitchFamily="2" charset="2"/>
              <a:buChar char="Ø"/>
            </a:pPr>
            <a:r>
              <a:rPr lang="en-US" sz="1600" dirty="0" smtClean="0">
                <a:latin typeface="Arial" pitchFamily="34" charset="0"/>
                <a:cs typeface="Arial" pitchFamily="34" charset="0"/>
              </a:rPr>
              <a:t>Research, product, or service</a:t>
            </a:r>
          </a:p>
          <a:p>
            <a:pPr lvl="1">
              <a:buFont typeface="Wingdings" pitchFamily="2" charset="2"/>
              <a:buChar char="Ø"/>
            </a:pPr>
            <a:r>
              <a:rPr lang="en-US" sz="1600" dirty="0" smtClean="0">
                <a:latin typeface="Arial" pitchFamily="34" charset="0"/>
                <a:cs typeface="Arial" pitchFamily="34" charset="0"/>
              </a:rPr>
              <a:t>Duplicate research proposal submission or duplicate funding </a:t>
            </a:r>
          </a:p>
          <a:p>
            <a:pPr lvl="1">
              <a:buFont typeface="Wingdings" pitchFamily="2" charset="2"/>
              <a:buChar char="Ø"/>
            </a:pPr>
            <a:r>
              <a:rPr lang="en-US" sz="1600" dirty="0" smtClean="0">
                <a:latin typeface="Arial" pitchFamily="34" charset="0"/>
                <a:cs typeface="Arial" pitchFamily="34" charset="0"/>
              </a:rPr>
              <a:t>Questionable research or duplicate deliverable</a:t>
            </a:r>
          </a:p>
          <a:p>
            <a:pPr lvl="1">
              <a:buFont typeface="Wingdings" pitchFamily="2" charset="2"/>
              <a:buChar char="Ø"/>
            </a:pPr>
            <a:r>
              <a:rPr lang="en-US" sz="1600" dirty="0" smtClean="0">
                <a:latin typeface="Arial" pitchFamily="34" charset="0"/>
                <a:cs typeface="Arial" pitchFamily="34" charset="0"/>
              </a:rPr>
              <a:t>Substandard performance</a:t>
            </a:r>
          </a:p>
          <a:p>
            <a:pPr>
              <a:buFont typeface="Wingdings" pitchFamily="2" charset="2"/>
              <a:buChar char="Ø"/>
            </a:pPr>
            <a:r>
              <a:rPr lang="en-US" sz="1600" dirty="0" smtClean="0">
                <a:latin typeface="Arial" pitchFamily="34" charset="0"/>
                <a:cs typeface="Arial" pitchFamily="34" charset="0"/>
              </a:rPr>
              <a:t>Pricing or cost</a:t>
            </a:r>
          </a:p>
          <a:p>
            <a:pPr lvl="1">
              <a:buFont typeface="Wingdings" pitchFamily="2" charset="2"/>
              <a:buChar char="Ø"/>
            </a:pPr>
            <a:r>
              <a:rPr lang="en-US" sz="1600" dirty="0" smtClean="0">
                <a:latin typeface="Arial" pitchFamily="34" charset="0"/>
                <a:cs typeface="Arial" pitchFamily="34" charset="0"/>
              </a:rPr>
              <a:t>Defective pricing</a:t>
            </a:r>
          </a:p>
          <a:p>
            <a:pPr lvl="1">
              <a:buFont typeface="Wingdings" pitchFamily="2" charset="2"/>
              <a:buChar char="Ø"/>
            </a:pPr>
            <a:r>
              <a:rPr lang="en-US" sz="1600" dirty="0" smtClean="0">
                <a:latin typeface="Arial" pitchFamily="34" charset="0"/>
                <a:ea typeface="ＭＳ Ｐゴシック" pitchFamily="80" charset="-128"/>
                <a:cs typeface="Arial" pitchFamily="34" charset="0"/>
              </a:rPr>
              <a:t>Invoice lacked invoice certification or cost break-out </a:t>
            </a:r>
          </a:p>
          <a:p>
            <a:pPr lvl="1">
              <a:buFont typeface="Wingdings" pitchFamily="2" charset="2"/>
              <a:buChar char="Ø"/>
            </a:pPr>
            <a:r>
              <a:rPr lang="en-US" sz="1600" dirty="0" smtClean="0">
                <a:latin typeface="Arial" pitchFamily="34" charset="0"/>
                <a:ea typeface="ＭＳ Ｐゴシック" pitchFamily="80" charset="-128"/>
                <a:cs typeface="Arial" pitchFamily="34" charset="0"/>
              </a:rPr>
              <a:t>Invoiced for unallowable costs or mischarging costs</a:t>
            </a:r>
          </a:p>
          <a:p>
            <a:pPr>
              <a:buFont typeface="Wingdings" pitchFamily="2" charset="2"/>
              <a:buChar char="Ø"/>
            </a:pPr>
            <a:r>
              <a:rPr lang="en-US" sz="1600" dirty="0" smtClean="0">
                <a:latin typeface="Arial" pitchFamily="34" charset="0"/>
                <a:ea typeface="ＭＳ Ｐゴシック" pitchFamily="80" charset="-128"/>
                <a:cs typeface="Arial" pitchFamily="34" charset="0"/>
              </a:rPr>
              <a:t>Transfers</a:t>
            </a:r>
          </a:p>
          <a:p>
            <a:pPr lvl="1">
              <a:buFont typeface="Wingdings" pitchFamily="2" charset="2"/>
              <a:buChar char="Ø"/>
            </a:pPr>
            <a:r>
              <a:rPr lang="en-US" sz="1600" dirty="0" smtClean="0">
                <a:latin typeface="Arial" pitchFamily="34" charset="0"/>
                <a:ea typeface="ＭＳ Ｐゴシック" pitchFamily="80" charset="-128"/>
                <a:cs typeface="Arial" pitchFamily="34" charset="0"/>
              </a:rPr>
              <a:t>Funds or excess materials transferred to commercial award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1" y="0"/>
            <a:ext cx="7404100" cy="825500"/>
          </a:xfrm>
        </p:spPr>
        <p:txBody>
          <a:bodyPr/>
          <a:lstStyle/>
          <a:p>
            <a:r>
              <a:rPr lang="en-US" dirty="0" smtClean="0"/>
              <a:t>Contract Metrics</a:t>
            </a:r>
            <a:endParaRPr lang="en-US" dirty="0"/>
          </a:p>
        </p:txBody>
      </p:sp>
      <p:sp>
        <p:nvSpPr>
          <p:cNvPr id="3" name="Content Placeholder 2"/>
          <p:cNvSpPr>
            <a:spLocks noGrp="1"/>
          </p:cNvSpPr>
          <p:nvPr>
            <p:ph idx="1"/>
          </p:nvPr>
        </p:nvSpPr>
        <p:spPr>
          <a:xfrm>
            <a:off x="876300" y="1023938"/>
            <a:ext cx="7378700" cy="5594576"/>
          </a:xfrm>
        </p:spPr>
        <p:txBody>
          <a:bodyPr/>
          <a:lstStyle/>
          <a:p>
            <a:pPr>
              <a:buFont typeface="Wingdings" pitchFamily="2" charset="2"/>
              <a:buChar char="Ø"/>
            </a:pPr>
            <a:r>
              <a:rPr lang="en-US" sz="1600" dirty="0" smtClean="0">
                <a:latin typeface="Arial" pitchFamily="34" charset="0"/>
                <a:ea typeface="ＭＳ Ｐゴシック" pitchFamily="80" charset="-128"/>
                <a:cs typeface="Arial" pitchFamily="34" charset="0"/>
              </a:rPr>
              <a:t>Contracting officer integrity</a:t>
            </a:r>
          </a:p>
          <a:p>
            <a:pPr lvl="1">
              <a:buFont typeface="Wingdings" pitchFamily="2" charset="2"/>
              <a:buChar char="Ø"/>
            </a:pPr>
            <a:r>
              <a:rPr lang="en-US" sz="1600" dirty="0" smtClean="0">
                <a:latin typeface="Arial" pitchFamily="34" charset="0"/>
                <a:cs typeface="Arial" pitchFamily="34" charset="0"/>
              </a:rPr>
              <a:t>Cancelled but not zero amount </a:t>
            </a:r>
          </a:p>
          <a:p>
            <a:pPr lvl="1">
              <a:buFont typeface="Wingdings" pitchFamily="2" charset="2"/>
              <a:buChar char="Ø"/>
            </a:pPr>
            <a:r>
              <a:rPr lang="en-US" sz="1600" dirty="0" smtClean="0">
                <a:latin typeface="Arial" pitchFamily="34" charset="0"/>
                <a:cs typeface="Arial" pitchFamily="34" charset="0"/>
              </a:rPr>
              <a:t>Awarded sole source </a:t>
            </a:r>
          </a:p>
          <a:p>
            <a:pPr lvl="1">
              <a:buFont typeface="Wingdings" pitchFamily="2" charset="2"/>
              <a:buChar char="Ø"/>
            </a:pPr>
            <a:r>
              <a:rPr lang="en-US" sz="1600" dirty="0" smtClean="0">
                <a:latin typeface="Arial" pitchFamily="34" charset="0"/>
                <a:cs typeface="Arial" pitchFamily="34" charset="0"/>
              </a:rPr>
              <a:t>Terminated for default </a:t>
            </a:r>
          </a:p>
          <a:p>
            <a:pPr lvl="1">
              <a:buFont typeface="Wingdings" pitchFamily="2" charset="2"/>
              <a:buChar char="Ø"/>
            </a:pPr>
            <a:r>
              <a:rPr lang="en-US" sz="1600" dirty="0" smtClean="0">
                <a:latin typeface="Arial" pitchFamily="34" charset="0"/>
                <a:cs typeface="Arial" pitchFamily="34" charset="0"/>
              </a:rPr>
              <a:t>Allowed product cost outlier </a:t>
            </a:r>
          </a:p>
          <a:p>
            <a:pPr lvl="1">
              <a:buFont typeface="Wingdings" pitchFamily="2" charset="2"/>
              <a:buChar char="Ø"/>
            </a:pPr>
            <a:r>
              <a:rPr lang="en-US" sz="1600" dirty="0" smtClean="0">
                <a:latin typeface="Arial" pitchFamily="34" charset="0"/>
                <a:cs typeface="Arial" pitchFamily="34" charset="0"/>
              </a:rPr>
              <a:t>Not authorized for non-compete, and contract is non-compete </a:t>
            </a:r>
          </a:p>
          <a:p>
            <a:pPr lvl="1">
              <a:buFont typeface="Wingdings" pitchFamily="2" charset="2"/>
              <a:buChar char="Ø"/>
            </a:pPr>
            <a:r>
              <a:rPr lang="en-US" sz="1600" dirty="0" smtClean="0">
                <a:latin typeface="Arial" pitchFamily="34" charset="0"/>
                <a:cs typeface="Arial" pitchFamily="34" charset="0"/>
              </a:rPr>
              <a:t>Splitting costs to avoid higher level review number of times </a:t>
            </a:r>
          </a:p>
          <a:p>
            <a:pPr>
              <a:buFont typeface="Wingdings" pitchFamily="2" charset="2"/>
              <a:buChar char="Ø"/>
            </a:pPr>
            <a:r>
              <a:rPr lang="en-US" sz="1600" dirty="0" smtClean="0">
                <a:latin typeface="Arial" pitchFamily="34" charset="0"/>
                <a:cs typeface="Arial" pitchFamily="34" charset="0"/>
              </a:rPr>
              <a:t>Contract</a:t>
            </a:r>
          </a:p>
          <a:p>
            <a:pPr lvl="1">
              <a:buFont typeface="Wingdings" pitchFamily="2" charset="2"/>
              <a:buChar char="Ø"/>
            </a:pPr>
            <a:r>
              <a:rPr lang="en-US" sz="1600" dirty="0" smtClean="0">
                <a:latin typeface="Arial" pitchFamily="34" charset="0"/>
                <a:cs typeface="Arial" pitchFamily="34" charset="0"/>
              </a:rPr>
              <a:t>Same contract, multiple suppliers </a:t>
            </a:r>
          </a:p>
          <a:p>
            <a:pPr lvl="1">
              <a:buFont typeface="Wingdings" pitchFamily="2" charset="2"/>
              <a:buChar char="Ø"/>
            </a:pPr>
            <a:r>
              <a:rPr lang="en-US" sz="1600" dirty="0" smtClean="0">
                <a:latin typeface="Arial" pitchFamily="34" charset="0"/>
                <a:cs typeface="Arial" pitchFamily="34" charset="0"/>
              </a:rPr>
              <a:t>Line amount outlier </a:t>
            </a:r>
          </a:p>
          <a:p>
            <a:pPr lvl="1">
              <a:buFont typeface="Wingdings" pitchFamily="2" charset="2"/>
              <a:buChar char="Ø"/>
            </a:pPr>
            <a:r>
              <a:rPr lang="en-US" sz="1600" dirty="0" smtClean="0">
                <a:latin typeface="Arial" pitchFamily="34" charset="0"/>
                <a:cs typeface="Arial" pitchFamily="34" charset="0"/>
              </a:rPr>
              <a:t>Frequency of invoice increase </a:t>
            </a:r>
          </a:p>
          <a:p>
            <a:pPr lvl="1">
              <a:buFont typeface="Wingdings" pitchFamily="2" charset="2"/>
              <a:buChar char="Ø"/>
            </a:pPr>
            <a:r>
              <a:rPr lang="en-US" sz="1600" dirty="0" smtClean="0">
                <a:latin typeface="Arial" pitchFamily="34" charset="0"/>
                <a:cs typeface="Arial" pitchFamily="34" charset="0"/>
              </a:rPr>
              <a:t>Manual entries   </a:t>
            </a:r>
          </a:p>
          <a:p>
            <a:pPr>
              <a:buFont typeface="Wingdings" pitchFamily="2" charset="2"/>
              <a:buChar char="Ø"/>
            </a:pPr>
            <a:r>
              <a:rPr lang="en-US" sz="1600" dirty="0" smtClean="0">
                <a:latin typeface="Arial" pitchFamily="34" charset="0"/>
                <a:cs typeface="Arial" pitchFamily="34" charset="0"/>
              </a:rPr>
              <a:t>Modification</a:t>
            </a:r>
          </a:p>
          <a:p>
            <a:pPr lvl="1">
              <a:buFont typeface="Wingdings" pitchFamily="2" charset="2"/>
              <a:buChar char="Ø"/>
            </a:pPr>
            <a:r>
              <a:rPr lang="en-US" sz="1600" dirty="0" smtClean="0">
                <a:latin typeface="Arial" pitchFamily="34" charset="0"/>
                <a:cs typeface="Arial" pitchFamily="34" charset="0"/>
              </a:rPr>
              <a:t>Number of modifications</a:t>
            </a:r>
          </a:p>
          <a:p>
            <a:pPr lvl="1">
              <a:buFont typeface="Wingdings" pitchFamily="2" charset="2"/>
              <a:buChar char="Ø"/>
            </a:pPr>
            <a:r>
              <a:rPr lang="en-US" sz="1600" dirty="0" smtClean="0">
                <a:latin typeface="Arial" pitchFamily="34" charset="0"/>
                <a:cs typeface="Arial" pitchFamily="34" charset="0"/>
              </a:rPr>
              <a:t>Break in modification sequence </a:t>
            </a:r>
          </a:p>
          <a:p>
            <a:pPr lvl="1">
              <a:buFont typeface="Wingdings" pitchFamily="2" charset="2"/>
              <a:buChar char="Ø"/>
            </a:pPr>
            <a:r>
              <a:rPr lang="en-US" sz="1600" dirty="0" smtClean="0">
                <a:latin typeface="Arial" pitchFamily="34" charset="0"/>
                <a:cs typeface="Arial" pitchFamily="34" charset="0"/>
              </a:rPr>
              <a:t>Days until first modification </a:t>
            </a:r>
          </a:p>
          <a:p>
            <a:pPr lvl="1">
              <a:buFont typeface="Wingdings" pitchFamily="2" charset="2"/>
              <a:buChar char="Ø"/>
            </a:pPr>
            <a:r>
              <a:rPr lang="en-US" sz="1600" dirty="0" smtClean="0">
                <a:latin typeface="Arial" pitchFamily="34" charset="0"/>
                <a:cs typeface="Arial" pitchFamily="34" charset="0"/>
              </a:rPr>
              <a:t>Modifications large percentage of contract amount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799" y="0"/>
            <a:ext cx="7442201" cy="850900"/>
          </a:xfrm>
        </p:spPr>
        <p:txBody>
          <a:bodyPr/>
          <a:lstStyle/>
          <a:p>
            <a:r>
              <a:rPr lang="en-US" dirty="0" smtClean="0"/>
              <a:t>Financial Metrics</a:t>
            </a:r>
            <a:endParaRPr lang="en-US" dirty="0"/>
          </a:p>
        </p:txBody>
      </p:sp>
      <p:sp>
        <p:nvSpPr>
          <p:cNvPr id="3" name="Content Placeholder 2"/>
          <p:cNvSpPr>
            <a:spLocks noGrp="1"/>
          </p:cNvSpPr>
          <p:nvPr>
            <p:ph idx="1"/>
          </p:nvPr>
        </p:nvSpPr>
        <p:spPr>
          <a:xfrm>
            <a:off x="798513" y="1023937"/>
            <a:ext cx="7431087" cy="5652633"/>
          </a:xfrm>
        </p:spPr>
        <p:txBody>
          <a:bodyPr/>
          <a:lstStyle/>
          <a:p>
            <a:pPr>
              <a:buFont typeface="Wingdings" pitchFamily="2" charset="2"/>
              <a:buChar char="Ø"/>
            </a:pPr>
            <a:r>
              <a:rPr lang="en-US" sz="1600" dirty="0" smtClean="0">
                <a:latin typeface="Arial" pitchFamily="34" charset="0"/>
                <a:cs typeface="Arial" pitchFamily="34" charset="0"/>
              </a:rPr>
              <a:t>Invoice</a:t>
            </a:r>
          </a:p>
          <a:p>
            <a:pPr lvl="1">
              <a:buFont typeface="Wingdings" pitchFamily="2" charset="2"/>
              <a:buChar char="Ø"/>
            </a:pPr>
            <a:r>
              <a:rPr lang="en-US" sz="1600" dirty="0" smtClean="0">
                <a:latin typeface="Arial" pitchFamily="34" charset="0"/>
                <a:cs typeface="Arial" pitchFamily="34" charset="0"/>
              </a:rPr>
              <a:t>Same invoice number, different invoice dates  </a:t>
            </a:r>
          </a:p>
          <a:p>
            <a:pPr lvl="1">
              <a:buFont typeface="Wingdings" pitchFamily="2" charset="2"/>
              <a:buChar char="Ø"/>
            </a:pPr>
            <a:r>
              <a:rPr lang="en-US" sz="1600" dirty="0" smtClean="0">
                <a:latin typeface="Arial" pitchFamily="34" charset="0"/>
                <a:cs typeface="Arial" pitchFamily="34" charset="0"/>
              </a:rPr>
              <a:t>Same invoice number, different check numbers  </a:t>
            </a:r>
          </a:p>
          <a:p>
            <a:pPr lvl="1">
              <a:buFont typeface="Wingdings" pitchFamily="2" charset="2"/>
              <a:buChar char="Ø"/>
            </a:pPr>
            <a:r>
              <a:rPr lang="en-US" sz="1600" dirty="0" smtClean="0">
                <a:latin typeface="Arial" pitchFamily="34" charset="0"/>
                <a:cs typeface="Arial" pitchFamily="34" charset="0"/>
              </a:rPr>
              <a:t>Same invoice number, different invoice amounts </a:t>
            </a:r>
          </a:p>
          <a:p>
            <a:pPr lvl="1">
              <a:buFont typeface="Wingdings" pitchFamily="2" charset="2"/>
              <a:buChar char="Ø"/>
            </a:pPr>
            <a:r>
              <a:rPr lang="en-US" sz="1600" dirty="0" smtClean="0">
                <a:latin typeface="Arial" pitchFamily="34" charset="0"/>
                <a:cs typeface="Arial" pitchFamily="34" charset="0"/>
              </a:rPr>
              <a:t>Same invoice number, different payment amounts  </a:t>
            </a:r>
          </a:p>
          <a:p>
            <a:pPr lvl="1">
              <a:buFont typeface="Wingdings" pitchFamily="2" charset="2"/>
              <a:buChar char="Ø"/>
            </a:pPr>
            <a:r>
              <a:rPr lang="en-US" sz="1600" dirty="0" smtClean="0">
                <a:latin typeface="Arial" pitchFamily="34" charset="0"/>
                <a:cs typeface="Arial" pitchFamily="34" charset="0"/>
              </a:rPr>
              <a:t>Weird symbols at end of invoice number </a:t>
            </a:r>
          </a:p>
          <a:p>
            <a:pPr>
              <a:buFont typeface="Wingdings" pitchFamily="2" charset="2"/>
              <a:buChar char="Ø"/>
            </a:pPr>
            <a:r>
              <a:rPr lang="en-US" sz="1600" dirty="0" smtClean="0">
                <a:latin typeface="Arial" pitchFamily="34" charset="0"/>
                <a:cs typeface="Arial" pitchFamily="34" charset="0"/>
              </a:rPr>
              <a:t>Payment</a:t>
            </a:r>
          </a:p>
          <a:p>
            <a:pPr lvl="1">
              <a:buFont typeface="Wingdings" pitchFamily="2" charset="2"/>
              <a:buChar char="Ø"/>
            </a:pPr>
            <a:r>
              <a:rPr lang="en-US" sz="1600" dirty="0" smtClean="0">
                <a:latin typeface="Arial" pitchFamily="34" charset="0"/>
                <a:cs typeface="Arial" pitchFamily="34" charset="0"/>
              </a:rPr>
              <a:t>Same check number, different check dates </a:t>
            </a:r>
          </a:p>
          <a:p>
            <a:pPr lvl="1">
              <a:buFont typeface="Wingdings" pitchFamily="2" charset="2"/>
              <a:buChar char="Ø"/>
            </a:pPr>
            <a:r>
              <a:rPr lang="en-US" sz="1600" dirty="0" smtClean="0">
                <a:latin typeface="Arial" pitchFamily="34" charset="0"/>
                <a:cs typeface="Arial" pitchFamily="34" charset="0"/>
              </a:rPr>
              <a:t>Same check number, different suppliers </a:t>
            </a:r>
          </a:p>
          <a:p>
            <a:pPr lvl="1">
              <a:buFont typeface="Wingdings" pitchFamily="2" charset="2"/>
              <a:buChar char="Ø"/>
            </a:pPr>
            <a:r>
              <a:rPr lang="en-US" sz="1600" dirty="0" smtClean="0">
                <a:latin typeface="Arial" pitchFamily="34" charset="0"/>
                <a:cs typeface="Arial" pitchFamily="34" charset="0"/>
              </a:rPr>
              <a:t>Same check number, different check amounts</a:t>
            </a:r>
          </a:p>
          <a:p>
            <a:pPr lvl="1">
              <a:buFont typeface="Wingdings" pitchFamily="2" charset="2"/>
              <a:buChar char="Ø"/>
            </a:pPr>
            <a:r>
              <a:rPr lang="en-US" sz="1600" dirty="0" smtClean="0">
                <a:latin typeface="Arial" pitchFamily="34" charset="0"/>
                <a:cs typeface="Arial" pitchFamily="34" charset="0"/>
              </a:rPr>
              <a:t>Same address, different suppliers   </a:t>
            </a:r>
          </a:p>
          <a:p>
            <a:pPr>
              <a:buFont typeface="Wingdings" pitchFamily="2" charset="2"/>
              <a:buChar char="Ø"/>
            </a:pPr>
            <a:r>
              <a:rPr lang="en-US" sz="1600" dirty="0" smtClean="0">
                <a:latin typeface="Arial" pitchFamily="34" charset="0"/>
                <a:cs typeface="Arial" pitchFamily="34" charset="0"/>
              </a:rPr>
              <a:t>Analytics</a:t>
            </a:r>
          </a:p>
          <a:p>
            <a:pPr lvl="1">
              <a:buFont typeface="Wingdings" pitchFamily="2" charset="2"/>
              <a:buChar char="Ø"/>
            </a:pPr>
            <a:r>
              <a:rPr lang="en-US" sz="1600" dirty="0" smtClean="0">
                <a:latin typeface="Arial" pitchFamily="34" charset="0"/>
                <a:cs typeface="Arial" pitchFamily="34" charset="0"/>
              </a:rPr>
              <a:t>Sum contract line amounts versus invoice amount  </a:t>
            </a:r>
          </a:p>
          <a:p>
            <a:pPr lvl="1">
              <a:buFont typeface="Wingdings" pitchFamily="2" charset="2"/>
              <a:buChar char="Ø"/>
            </a:pPr>
            <a:r>
              <a:rPr lang="en-US" sz="1600" dirty="0" smtClean="0">
                <a:latin typeface="Arial" pitchFamily="34" charset="0"/>
                <a:cs typeface="Arial" pitchFamily="34" charset="0"/>
              </a:rPr>
              <a:t>Compare payment amount versus invoice amount (account for discount/interest) </a:t>
            </a:r>
          </a:p>
          <a:p>
            <a:pPr lvl="1">
              <a:buFont typeface="Wingdings" pitchFamily="2" charset="2"/>
              <a:buChar char="Ø"/>
            </a:pPr>
            <a:r>
              <a:rPr lang="en-US" sz="1600" dirty="0" smtClean="0">
                <a:latin typeface="Arial" pitchFamily="34" charset="0"/>
                <a:cs typeface="Arial" pitchFamily="34" charset="0"/>
              </a:rPr>
              <a:t>Sum payment amount versus check amount  </a:t>
            </a:r>
          </a:p>
          <a:p>
            <a:pPr lvl="1">
              <a:buFont typeface="Wingdings" pitchFamily="2" charset="2"/>
              <a:buChar char="Ø"/>
            </a:pPr>
            <a:r>
              <a:rPr lang="en-US" sz="1600" dirty="0" smtClean="0">
                <a:latin typeface="Arial" pitchFamily="34" charset="0"/>
                <a:cs typeface="Arial" pitchFamily="34" charset="0"/>
              </a:rPr>
              <a:t>Sum line amounts for all invoices &gt; current contract amount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499" y="0"/>
            <a:ext cx="7429501" cy="825500"/>
          </a:xfrm>
        </p:spPr>
        <p:txBody>
          <a:bodyPr/>
          <a:lstStyle/>
          <a:p>
            <a:r>
              <a:rPr lang="en-US" dirty="0" smtClean="0"/>
              <a:t>Credit Card Metrics</a:t>
            </a:r>
            <a:endParaRPr lang="en-US" dirty="0"/>
          </a:p>
        </p:txBody>
      </p:sp>
      <p:sp>
        <p:nvSpPr>
          <p:cNvPr id="3" name="Content Placeholder 2"/>
          <p:cNvSpPr>
            <a:spLocks noGrp="1"/>
          </p:cNvSpPr>
          <p:nvPr>
            <p:ph idx="1"/>
          </p:nvPr>
        </p:nvSpPr>
        <p:spPr>
          <a:xfrm>
            <a:off x="838199" y="1023938"/>
            <a:ext cx="7449458" cy="5551034"/>
          </a:xfrm>
        </p:spPr>
        <p:txBody>
          <a:bodyPr/>
          <a:lstStyle/>
          <a:p>
            <a:pPr>
              <a:buFont typeface="Wingdings" pitchFamily="2" charset="2"/>
              <a:buChar char="Ø"/>
            </a:pPr>
            <a:r>
              <a:rPr lang="en-US" sz="1600" dirty="0" smtClean="0">
                <a:latin typeface="Arial" pitchFamily="34" charset="0"/>
                <a:cs typeface="Arial" pitchFamily="34" charset="0"/>
              </a:rPr>
              <a:t>Cardholder, officer, or approving official </a:t>
            </a:r>
            <a:r>
              <a:rPr lang="en-US" sz="1600" dirty="0" smtClean="0">
                <a:latin typeface="Arial" pitchFamily="34" charset="0"/>
                <a:ea typeface="ＭＳ Ｐゴシック" pitchFamily="80" charset="-128"/>
                <a:cs typeface="Arial" pitchFamily="34" charset="0"/>
              </a:rPr>
              <a:t>integrity</a:t>
            </a:r>
          </a:p>
          <a:p>
            <a:pPr lvl="1">
              <a:buFont typeface="Wingdings" pitchFamily="2" charset="2"/>
              <a:buChar char="Ø"/>
            </a:pPr>
            <a:r>
              <a:rPr lang="en-US" sz="1600" dirty="0" smtClean="0">
                <a:latin typeface="Arial" pitchFamily="34" charset="0"/>
                <a:cs typeface="Arial" pitchFamily="34" charset="0"/>
              </a:rPr>
              <a:t>Cardholder or officer exceeding the single purchase limit, monthly limit, or charges multiple purchases to one merchant in one day totaling up to more than the single purchase limit</a:t>
            </a:r>
          </a:p>
          <a:p>
            <a:pPr lvl="1">
              <a:buFont typeface="Wingdings" pitchFamily="2" charset="2"/>
              <a:buChar char="Ø"/>
            </a:pPr>
            <a:r>
              <a:rPr lang="en-US" sz="1600" dirty="0" smtClean="0">
                <a:latin typeface="Arial" pitchFamily="34" charset="0"/>
                <a:cs typeface="Arial" pitchFamily="34" charset="0"/>
              </a:rPr>
              <a:t>Cardholder or officer purchases on Saturdays, Sundays, holidays, or outside area of authority</a:t>
            </a:r>
          </a:p>
          <a:p>
            <a:pPr lvl="1">
              <a:buFont typeface="Wingdings" pitchFamily="2" charset="2"/>
              <a:buChar char="Ø"/>
            </a:pPr>
            <a:r>
              <a:rPr lang="en-US" sz="1600" dirty="0" smtClean="0">
                <a:latin typeface="Arial" pitchFamily="34" charset="0"/>
                <a:cs typeface="Arial" pitchFamily="34" charset="0"/>
              </a:rPr>
              <a:t>Approving official ID same as cardholder or officer ID </a:t>
            </a:r>
          </a:p>
          <a:p>
            <a:pPr lvl="1">
              <a:buFont typeface="Wingdings" pitchFamily="2" charset="2"/>
              <a:buChar char="Ø"/>
            </a:pPr>
            <a:r>
              <a:rPr lang="en-US" sz="1600" dirty="0" smtClean="0">
                <a:latin typeface="Arial" pitchFamily="34" charset="0"/>
                <a:cs typeface="Arial" pitchFamily="34" charset="0"/>
              </a:rPr>
              <a:t>Approving official approves transactions for more than 10 cardholders or officers or responsible for reviewing over 100 transactions per month</a:t>
            </a:r>
          </a:p>
          <a:p>
            <a:pPr>
              <a:buFont typeface="Wingdings" pitchFamily="2" charset="2"/>
              <a:buChar char="Ø"/>
            </a:pPr>
            <a:r>
              <a:rPr lang="en-US" sz="1600" dirty="0" smtClean="0">
                <a:latin typeface="Arial" pitchFamily="34" charset="0"/>
                <a:cs typeface="Arial" pitchFamily="34" charset="0"/>
              </a:rPr>
              <a:t>Merchant category codes or product service codes</a:t>
            </a:r>
          </a:p>
          <a:p>
            <a:pPr lvl="1">
              <a:buFont typeface="Wingdings" pitchFamily="2" charset="2"/>
              <a:buChar char="Ø"/>
            </a:pPr>
            <a:r>
              <a:rPr lang="en-US" sz="1600" dirty="0" smtClean="0">
                <a:latin typeface="Arial" pitchFamily="34" charset="0"/>
                <a:cs typeface="Arial" pitchFamily="34" charset="0"/>
              </a:rPr>
              <a:t>Labeled unknown, miscellaneous, inappropriate, or international</a:t>
            </a:r>
          </a:p>
          <a:p>
            <a:pPr lvl="1">
              <a:buFont typeface="Wingdings" pitchFamily="2" charset="2"/>
              <a:buChar char="Ø"/>
            </a:pPr>
            <a:r>
              <a:rPr lang="en-US" sz="1600" dirty="0" smtClean="0">
                <a:latin typeface="Arial" pitchFamily="34" charset="0"/>
                <a:cs typeface="Arial" pitchFamily="34" charset="0"/>
              </a:rPr>
              <a:t>Personal services or items (food, water, clothing, furniture, appliance) </a:t>
            </a:r>
          </a:p>
          <a:p>
            <a:pPr lvl="1">
              <a:buFont typeface="Wingdings" pitchFamily="2" charset="2"/>
              <a:buChar char="Ø"/>
            </a:pPr>
            <a:r>
              <a:rPr lang="en-US" sz="1600" dirty="0" smtClean="0">
                <a:latin typeface="Arial" pitchFamily="34" charset="0"/>
                <a:cs typeface="Arial" pitchFamily="34" charset="0"/>
              </a:rPr>
              <a:t>Excessive travel costs (airfares, cruises, hotels, rental cars, gasoline, restaurants) </a:t>
            </a:r>
          </a:p>
          <a:p>
            <a:pPr lvl="1">
              <a:buFont typeface="Wingdings" pitchFamily="2" charset="2"/>
              <a:buChar char="Ø"/>
            </a:pPr>
            <a:r>
              <a:rPr lang="en-US" sz="1600" dirty="0" smtClean="0">
                <a:latin typeface="Arial" pitchFamily="34" charset="0"/>
                <a:cs typeface="Arial" pitchFamily="34" charset="0"/>
              </a:rPr>
              <a:t>Balance transfer government –personal (cash advance, convenience check, third-party payers (PayPal, eBay, </a:t>
            </a:r>
            <a:r>
              <a:rPr lang="en-US" sz="1600" dirty="0" err="1" smtClean="0">
                <a:latin typeface="Arial" pitchFamily="34" charset="0"/>
                <a:cs typeface="Arial" pitchFamily="34" charset="0"/>
              </a:rPr>
              <a:t>Digibuy</a:t>
            </a:r>
            <a:r>
              <a:rPr lang="en-US" sz="1600" dirty="0" smtClean="0">
                <a:latin typeface="Arial" pitchFamily="34" charset="0"/>
                <a:cs typeface="Arial" pitchFamily="34" charset="0"/>
              </a:rPr>
              <a:t>))</a:t>
            </a:r>
          </a:p>
          <a:p>
            <a:pPr>
              <a:buFont typeface="Wingdings" pitchFamily="2" charset="2"/>
              <a:buChar char="Ø"/>
            </a:pPr>
            <a:r>
              <a:rPr lang="en-US" sz="1600" dirty="0" smtClean="0">
                <a:latin typeface="Arial" pitchFamily="34" charset="0"/>
                <a:cs typeface="Arial" pitchFamily="34" charset="0"/>
              </a:rPr>
              <a:t>Specialty</a:t>
            </a:r>
          </a:p>
          <a:p>
            <a:pPr lvl="1">
              <a:buFont typeface="Wingdings" pitchFamily="2" charset="2"/>
              <a:buChar char="Ø"/>
            </a:pPr>
            <a:r>
              <a:rPr lang="en-US" sz="1600" dirty="0" smtClean="0">
                <a:latin typeface="Arial" pitchFamily="34" charset="0"/>
                <a:cs typeface="Arial" pitchFamily="34" charset="0"/>
              </a:rPr>
              <a:t>Purchases requiring written approval or over $1 million per year</a:t>
            </a:r>
            <a:endParaRPr lang="en-US" sz="16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3" y="-1"/>
            <a:ext cx="7416801" cy="841829"/>
          </a:xfrm>
        </p:spPr>
        <p:txBody>
          <a:bodyPr/>
          <a:lstStyle/>
          <a:p>
            <a:r>
              <a:rPr lang="en-US" dirty="0" smtClean="0"/>
              <a:t>Certification Schemes</a:t>
            </a:r>
            <a:endParaRPr lang="en-US" dirty="0"/>
          </a:p>
        </p:txBody>
      </p:sp>
      <p:sp>
        <p:nvSpPr>
          <p:cNvPr id="3" name="Content Placeholder 2"/>
          <p:cNvSpPr>
            <a:spLocks noGrp="1"/>
          </p:cNvSpPr>
          <p:nvPr>
            <p:ph idx="1"/>
          </p:nvPr>
        </p:nvSpPr>
        <p:spPr>
          <a:xfrm>
            <a:off x="798514" y="1023938"/>
            <a:ext cx="7474630" cy="5594576"/>
          </a:xfrm>
        </p:spPr>
        <p:txBody>
          <a:bodyPr/>
          <a:lstStyle/>
          <a:p>
            <a:pPr>
              <a:buFont typeface="Wingdings" pitchFamily="2" charset="2"/>
              <a:buChar char="Ø"/>
            </a:pPr>
            <a:r>
              <a:rPr lang="en-US" sz="1600" dirty="0" smtClean="0">
                <a:latin typeface="Arial" pitchFamily="34" charset="0"/>
                <a:cs typeface="Arial" pitchFamily="34" charset="0"/>
              </a:rPr>
              <a:t>Vendor did NOT complete certification</a:t>
            </a:r>
          </a:p>
          <a:p>
            <a:pPr lvl="1">
              <a:buFont typeface="Wingdings" pitchFamily="2" charset="2"/>
              <a:buChar char="Ø"/>
            </a:pPr>
            <a:r>
              <a:rPr lang="en-US" sz="1600" dirty="0" smtClean="0">
                <a:latin typeface="Arial" pitchFamily="34" charset="0"/>
                <a:cs typeface="Arial" pitchFamily="34" charset="0"/>
              </a:rPr>
              <a:t>Potentially indicating vendor intentionally knew they did NOT qualify for program</a:t>
            </a:r>
          </a:p>
          <a:p>
            <a:pPr>
              <a:buFont typeface="Wingdings" pitchFamily="2" charset="2"/>
              <a:buChar char="Ø"/>
            </a:pPr>
            <a:r>
              <a:rPr lang="en-US" sz="1600" dirty="0" smtClean="0">
                <a:latin typeface="Arial" pitchFamily="34" charset="0"/>
                <a:cs typeface="Arial" pitchFamily="34" charset="0"/>
              </a:rPr>
              <a:t>Vendor made a false statement related to the “51% ownership, organized as a for-profit US based business, or less than 500 employees including affiliates”</a:t>
            </a:r>
          </a:p>
          <a:p>
            <a:pPr lvl="1">
              <a:buFont typeface="Wingdings" pitchFamily="2" charset="2"/>
              <a:buChar char="Ø"/>
            </a:pPr>
            <a:r>
              <a:rPr lang="en-US" sz="1600" dirty="0" smtClean="0">
                <a:latin typeface="Arial" pitchFamily="34" charset="0"/>
                <a:cs typeface="Arial" pitchFamily="34" charset="0"/>
              </a:rPr>
              <a:t>Potentially indicating vendor intentionally influenced the outcome of the Government’s decision or action</a:t>
            </a:r>
          </a:p>
          <a:p>
            <a:pPr>
              <a:buFont typeface="Wingdings" pitchFamily="2" charset="2"/>
              <a:buChar char="Ø"/>
            </a:pPr>
            <a:r>
              <a:rPr lang="en-US" sz="1600" dirty="0" smtClean="0">
                <a:latin typeface="Arial" pitchFamily="34" charset="0"/>
                <a:cs typeface="Arial" pitchFamily="34" charset="0"/>
              </a:rPr>
              <a:t>Vendor made a false statement related to “adequate facilities to perform the work” or did NOT provide a “detailed description, availability, location of instrumentation, proposed physical facilities”</a:t>
            </a:r>
          </a:p>
          <a:p>
            <a:pPr lvl="1">
              <a:buFont typeface="Wingdings" pitchFamily="2" charset="2"/>
              <a:buChar char="Ø"/>
            </a:pPr>
            <a:r>
              <a:rPr lang="en-US" sz="1600" dirty="0" smtClean="0">
                <a:latin typeface="Arial" pitchFamily="34" charset="0"/>
                <a:cs typeface="Arial" pitchFamily="34" charset="0"/>
              </a:rPr>
              <a:t>Potentially indicating vendor intentionally did little, if any, actual research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7445829" cy="827314"/>
          </a:xfrm>
        </p:spPr>
        <p:txBody>
          <a:bodyPr/>
          <a:lstStyle/>
          <a:p>
            <a:r>
              <a:rPr lang="en-US" dirty="0" smtClean="0"/>
              <a:t>Certification Schemes (2)</a:t>
            </a:r>
            <a:endParaRPr lang="en-US" dirty="0"/>
          </a:p>
        </p:txBody>
      </p:sp>
      <p:sp>
        <p:nvSpPr>
          <p:cNvPr id="3" name="Content Placeholder 2"/>
          <p:cNvSpPr>
            <a:spLocks noGrp="1"/>
          </p:cNvSpPr>
          <p:nvPr>
            <p:ph idx="1"/>
          </p:nvPr>
        </p:nvSpPr>
        <p:spPr>
          <a:xfrm>
            <a:off x="798514" y="1023938"/>
            <a:ext cx="7489144" cy="5022850"/>
          </a:xfrm>
        </p:spPr>
        <p:txBody>
          <a:bodyPr/>
          <a:lstStyle/>
          <a:p>
            <a:pPr>
              <a:buFont typeface="Wingdings" pitchFamily="2" charset="2"/>
              <a:buChar char="Ø"/>
            </a:pPr>
            <a:r>
              <a:rPr lang="en-US" sz="1600" dirty="0" smtClean="0">
                <a:latin typeface="Arial" pitchFamily="34" charset="0"/>
                <a:cs typeface="Arial" pitchFamily="34" charset="0"/>
              </a:rPr>
              <a:t>Vendor made a false statement related to “principal investigator was 51% primarily employed by the vendor”</a:t>
            </a:r>
          </a:p>
          <a:p>
            <a:pPr lvl="1">
              <a:buFont typeface="Wingdings" pitchFamily="2" charset="2"/>
              <a:buChar char="Ø"/>
            </a:pPr>
            <a:r>
              <a:rPr lang="en-US" sz="1600" dirty="0" smtClean="0">
                <a:latin typeface="Arial" pitchFamily="34" charset="0"/>
                <a:cs typeface="Arial" pitchFamily="34" charset="0"/>
              </a:rPr>
              <a:t>Potentially indicating vendor intentionally </a:t>
            </a:r>
          </a:p>
          <a:p>
            <a:pPr lvl="2">
              <a:buFont typeface="Wingdings" pitchFamily="2" charset="2"/>
              <a:buChar char="Ø"/>
            </a:pPr>
            <a:r>
              <a:rPr lang="en-US" dirty="0" smtClean="0">
                <a:latin typeface="Arial" pitchFamily="34" charset="0"/>
                <a:cs typeface="Arial" pitchFamily="34" charset="0"/>
              </a:rPr>
              <a:t>mischarged</a:t>
            </a:r>
          </a:p>
          <a:p>
            <a:pPr lvl="2">
              <a:buFont typeface="Wingdings" pitchFamily="2" charset="2"/>
              <a:buChar char="Ø"/>
            </a:pPr>
            <a:r>
              <a:rPr lang="en-US" dirty="0" smtClean="0">
                <a:latin typeface="Arial" pitchFamily="34" charset="0"/>
                <a:cs typeface="Arial" pitchFamily="34" charset="0"/>
              </a:rPr>
              <a:t>unreported use of sub-firm</a:t>
            </a:r>
          </a:p>
          <a:p>
            <a:pPr lvl="2">
              <a:buFont typeface="Wingdings" pitchFamily="2" charset="2"/>
              <a:buChar char="Ø"/>
            </a:pPr>
            <a:r>
              <a:rPr lang="en-US" dirty="0" smtClean="0">
                <a:latin typeface="Arial" pitchFamily="34" charset="0"/>
                <a:cs typeface="Arial" pitchFamily="34" charset="0"/>
              </a:rPr>
              <a:t>failed to perform research</a:t>
            </a:r>
          </a:p>
          <a:p>
            <a:pPr lvl="2">
              <a:buFont typeface="Wingdings" pitchFamily="2" charset="2"/>
              <a:buChar char="Ø"/>
            </a:pPr>
            <a:r>
              <a:rPr lang="en-US" dirty="0" smtClean="0">
                <a:latin typeface="Arial" pitchFamily="34" charset="0"/>
                <a:cs typeface="Arial" pitchFamily="34" charset="0"/>
              </a:rPr>
              <a:t>recycled old research</a:t>
            </a:r>
          </a:p>
          <a:p>
            <a:pPr>
              <a:buFont typeface="Wingdings" pitchFamily="2" charset="2"/>
              <a:buChar char="Ø"/>
            </a:pPr>
            <a:r>
              <a:rPr lang="en-US" sz="1600" dirty="0" smtClean="0">
                <a:latin typeface="Arial" pitchFamily="34" charset="0"/>
                <a:cs typeface="Arial" pitchFamily="34" charset="0"/>
              </a:rPr>
              <a:t>Vendor made a false statement related to “use of sub-firms” or “subcontract limits”</a:t>
            </a:r>
          </a:p>
          <a:p>
            <a:pPr lvl="1">
              <a:buFont typeface="Wingdings" pitchFamily="2" charset="2"/>
              <a:buChar char="Ø"/>
            </a:pPr>
            <a:r>
              <a:rPr lang="en-US" sz="1600" dirty="0" smtClean="0">
                <a:latin typeface="Arial" pitchFamily="34" charset="0"/>
                <a:cs typeface="Arial" pitchFamily="34" charset="0"/>
              </a:rPr>
              <a:t>Potentially indicating vendor intentionally </a:t>
            </a:r>
          </a:p>
          <a:p>
            <a:pPr lvl="2">
              <a:buFont typeface="Wingdings" pitchFamily="2" charset="2"/>
              <a:buChar char="Ø"/>
            </a:pPr>
            <a:r>
              <a:rPr lang="en-US" dirty="0" smtClean="0">
                <a:latin typeface="Arial" pitchFamily="34" charset="0"/>
                <a:cs typeface="Arial" pitchFamily="34" charset="0"/>
              </a:rPr>
              <a:t>did NOT perform research</a:t>
            </a:r>
          </a:p>
          <a:p>
            <a:pPr lvl="2">
              <a:buFont typeface="Wingdings" pitchFamily="2" charset="2"/>
              <a:buChar char="Ø"/>
            </a:pPr>
            <a:r>
              <a:rPr lang="en-US" dirty="0" smtClean="0">
                <a:latin typeface="Arial" pitchFamily="34" charset="0"/>
                <a:cs typeface="Arial" pitchFamily="34" charset="0"/>
              </a:rPr>
              <a:t>recycled or plagiarized reports </a:t>
            </a:r>
          </a:p>
          <a:p>
            <a:pPr lvl="2">
              <a:buFont typeface="Wingdings" pitchFamily="2" charset="2"/>
              <a:buChar char="Ø"/>
            </a:pPr>
            <a:r>
              <a:rPr lang="en-US" dirty="0" smtClean="0">
                <a:latin typeface="Arial" pitchFamily="34" charset="0"/>
                <a:cs typeface="Arial" pitchFamily="34" charset="0"/>
              </a:rPr>
              <a:t>used defective pricing</a:t>
            </a:r>
          </a:p>
          <a:p>
            <a:pPr lvl="2">
              <a:buFont typeface="Wingdings" pitchFamily="2" charset="2"/>
              <a:buChar char="Ø"/>
            </a:pPr>
            <a:r>
              <a:rPr lang="en-US" dirty="0" smtClean="0">
                <a:latin typeface="Arial" pitchFamily="34" charset="0"/>
                <a:cs typeface="Arial" pitchFamily="34" charset="0"/>
              </a:rPr>
              <a:t>inflated subcontract costs </a:t>
            </a:r>
          </a:p>
          <a:p>
            <a:pPr lvl="2">
              <a:buFont typeface="Wingdings" pitchFamily="2" charset="2"/>
              <a:buChar char="Ø"/>
            </a:pPr>
            <a:r>
              <a:rPr lang="en-US" dirty="0" smtClean="0">
                <a:latin typeface="Arial" pitchFamily="34" charset="0"/>
                <a:cs typeface="Arial" pitchFamily="34" charset="0"/>
              </a:rPr>
              <a:t>lacked expertise</a:t>
            </a:r>
          </a:p>
          <a:p>
            <a:pPr lvl="2">
              <a:buFont typeface="Wingdings" pitchFamily="2" charset="2"/>
              <a:buChar char="Ø"/>
            </a:pPr>
            <a:r>
              <a:rPr lang="en-US" dirty="0" smtClean="0">
                <a:latin typeface="Arial" pitchFamily="34" charset="0"/>
                <a:cs typeface="Arial" pitchFamily="34" charset="0"/>
              </a:rPr>
              <a:t>inadequate facilities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4" y="-1"/>
            <a:ext cx="7460343" cy="841829"/>
          </a:xfrm>
        </p:spPr>
        <p:txBody>
          <a:bodyPr/>
          <a:lstStyle/>
          <a:p>
            <a:r>
              <a:rPr lang="en-US" dirty="0" smtClean="0"/>
              <a:t>Proposal Schemes</a:t>
            </a:r>
            <a:endParaRPr lang="en-US" dirty="0"/>
          </a:p>
        </p:txBody>
      </p:sp>
      <p:sp>
        <p:nvSpPr>
          <p:cNvPr id="3" name="Content Placeholder 2"/>
          <p:cNvSpPr>
            <a:spLocks noGrp="1"/>
          </p:cNvSpPr>
          <p:nvPr>
            <p:ph idx="1"/>
          </p:nvPr>
        </p:nvSpPr>
        <p:spPr>
          <a:xfrm>
            <a:off x="798514" y="1038452"/>
            <a:ext cx="7460116" cy="5492977"/>
          </a:xfrm>
        </p:spPr>
        <p:txBody>
          <a:bodyPr/>
          <a:lstStyle/>
          <a:p>
            <a:pPr>
              <a:buFont typeface="Wingdings" pitchFamily="2" charset="2"/>
              <a:buChar char="Ø"/>
            </a:pPr>
            <a:r>
              <a:rPr lang="en-US" sz="1600" dirty="0" smtClean="0">
                <a:latin typeface="Arial" pitchFamily="34" charset="0"/>
                <a:cs typeface="Arial" pitchFamily="34" charset="0"/>
              </a:rPr>
              <a:t>Vendor did NOT certify that the research proposal was NOT submitted to or funded by another Federal Agency or did NOT certify the accuracy of the federally funded grants/awards list</a:t>
            </a:r>
          </a:p>
          <a:p>
            <a:pPr lvl="1">
              <a:buFont typeface="Wingdings" pitchFamily="2" charset="2"/>
              <a:buChar char="Ø"/>
            </a:pPr>
            <a:r>
              <a:rPr lang="en-US" sz="1600" dirty="0" smtClean="0">
                <a:latin typeface="Arial" pitchFamily="34" charset="0"/>
                <a:cs typeface="Arial" pitchFamily="34" charset="0"/>
              </a:rPr>
              <a:t>Potentially indicating vendor intentionally sought after or hide duplicate Government funding for the same research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7445829" cy="827314"/>
          </a:xfrm>
        </p:spPr>
        <p:txBody>
          <a:bodyPr/>
          <a:lstStyle/>
          <a:p>
            <a:r>
              <a:rPr lang="en-US" dirty="0" smtClean="0"/>
              <a:t>Proposal Schemes (2)</a:t>
            </a:r>
            <a:endParaRPr lang="en-US" dirty="0"/>
          </a:p>
        </p:txBody>
      </p:sp>
      <p:sp>
        <p:nvSpPr>
          <p:cNvPr id="3" name="Content Placeholder 2"/>
          <p:cNvSpPr>
            <a:spLocks noGrp="1"/>
          </p:cNvSpPr>
          <p:nvPr>
            <p:ph idx="1"/>
          </p:nvPr>
        </p:nvSpPr>
        <p:spPr>
          <a:xfrm>
            <a:off x="798514" y="1023938"/>
            <a:ext cx="7503658" cy="5022850"/>
          </a:xfrm>
        </p:spPr>
        <p:txBody>
          <a:bodyPr/>
          <a:lstStyle/>
          <a:p>
            <a:pPr>
              <a:buFont typeface="Wingdings" pitchFamily="2" charset="2"/>
              <a:buChar char="Ø"/>
            </a:pPr>
            <a:r>
              <a:rPr lang="en-US" sz="1600" dirty="0" smtClean="0">
                <a:latin typeface="Arial" pitchFamily="34" charset="0"/>
                <a:cs typeface="Arial" pitchFamily="34" charset="0"/>
              </a:rPr>
              <a:t>Vendor submitted inaccurate, incomplete, or noncurrent cost or pricing data, but did not disclose this to the Government</a:t>
            </a:r>
          </a:p>
          <a:p>
            <a:pPr lvl="1">
              <a:buFont typeface="Wingdings" pitchFamily="2" charset="2"/>
              <a:buChar char="Ø"/>
            </a:pPr>
            <a:r>
              <a:rPr lang="en-US" sz="1600" dirty="0" smtClean="0">
                <a:latin typeface="Arial" pitchFamily="34" charset="0"/>
                <a:cs typeface="Arial" pitchFamily="34" charset="0"/>
              </a:rPr>
              <a:t>Potentially indicating vendor intentionally </a:t>
            </a:r>
          </a:p>
          <a:p>
            <a:pPr lvl="2">
              <a:buFont typeface="Wingdings" pitchFamily="2" charset="2"/>
              <a:buChar char="Ø"/>
            </a:pPr>
            <a:r>
              <a:rPr lang="en-US" dirty="0" smtClean="0">
                <a:latin typeface="Arial" pitchFamily="34" charset="0"/>
                <a:cs typeface="Arial" pitchFamily="34" charset="0"/>
              </a:rPr>
              <a:t>used out-dated standard costs or indirect cost rates to get the award</a:t>
            </a:r>
          </a:p>
          <a:p>
            <a:pPr lvl="2">
              <a:buFont typeface="Wingdings" pitchFamily="2" charset="2"/>
              <a:buChar char="Ø"/>
            </a:pPr>
            <a:r>
              <a:rPr lang="en-US" dirty="0" smtClean="0">
                <a:latin typeface="Arial" pitchFamily="34" charset="0"/>
                <a:cs typeface="Arial" pitchFamily="34" charset="0"/>
              </a:rPr>
              <a:t>failed to disclose the data to significantly increase the award funding</a:t>
            </a:r>
          </a:p>
          <a:p>
            <a:pPr lvl="2">
              <a:buFont typeface="Wingdings" pitchFamily="2" charset="2"/>
              <a:buChar char="Ø"/>
            </a:pPr>
            <a:r>
              <a:rPr lang="en-US" dirty="0" smtClean="0">
                <a:latin typeface="Arial" pitchFamily="34" charset="0"/>
                <a:cs typeface="Arial" pitchFamily="34" charset="0"/>
              </a:rPr>
              <a:t>created or altered supporting documentation</a:t>
            </a:r>
          </a:p>
          <a:p>
            <a:pPr lvl="2">
              <a:buFont typeface="Wingdings" pitchFamily="2" charset="2"/>
              <a:buChar char="Ø"/>
            </a:pPr>
            <a:r>
              <a:rPr lang="en-US" dirty="0" smtClean="0">
                <a:latin typeface="Arial" pitchFamily="34" charset="0"/>
                <a:cs typeface="Arial" pitchFamily="34" charset="0"/>
              </a:rPr>
              <a:t>falsified data in the proposal that resulted in a significant variance in proposed versus actual costs</a:t>
            </a:r>
          </a:p>
          <a:p>
            <a:pPr lvl="2">
              <a:buFont typeface="Wingdings" pitchFamily="2" charset="2"/>
              <a:buChar char="Ø"/>
            </a:pPr>
            <a:r>
              <a:rPr lang="en-US" dirty="0" smtClean="0">
                <a:latin typeface="Arial" pitchFamily="34" charset="0"/>
                <a:cs typeface="Arial" pitchFamily="34" charset="0"/>
              </a:rPr>
              <a:t>channeled work or leftover materials through a created company to increase prices and retain materials</a:t>
            </a:r>
          </a:p>
          <a:p>
            <a:pPr lvl="2">
              <a:buFont typeface="Wingdings" pitchFamily="2" charset="2"/>
              <a:buChar char="Ø"/>
            </a:pPr>
            <a:r>
              <a:rPr lang="en-US" dirty="0" smtClean="0">
                <a:latin typeface="Arial" pitchFamily="34" charset="0"/>
                <a:cs typeface="Arial" pitchFamily="34" charset="0"/>
              </a:rPr>
              <a:t>proposed sub-firm that was intentionally substituted with less expensive sub-firm</a:t>
            </a:r>
          </a:p>
          <a:p>
            <a:pPr>
              <a:buNone/>
            </a:pPr>
            <a:endParaRPr lang="en-US" sz="1200" dirty="0" smtClean="0">
              <a:latin typeface="Arial" pitchFamily="34" charset="0"/>
              <a:cs typeface="Arial" pitchFamily="34" charset="0"/>
            </a:endParaRPr>
          </a:p>
          <a:p>
            <a:pPr>
              <a:buNone/>
            </a:pPr>
            <a:r>
              <a:rPr lang="en-US" sz="1400" dirty="0" smtClean="0">
                <a:latin typeface="Arial" pitchFamily="34" charset="0"/>
                <a:cs typeface="Arial" pitchFamily="34" charset="0"/>
              </a:rPr>
              <a:t>***DOD, NASA and Coast Guard contractors are required to certify that the data supplied to the Government are current, complete, and accurate at the time of agreement on price for all non-competitive or negotiated procurements exceeding $500,000</a:t>
            </a:r>
            <a:endParaRPr lang="en-US"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5" y="-1"/>
            <a:ext cx="7402285" cy="841829"/>
          </a:xfrm>
        </p:spPr>
        <p:txBody>
          <a:bodyPr/>
          <a:lstStyle/>
          <a:p>
            <a:r>
              <a:rPr lang="en-US" dirty="0" smtClean="0"/>
              <a:t>Award Schemes</a:t>
            </a:r>
            <a:endParaRPr lang="en-US" dirty="0"/>
          </a:p>
        </p:txBody>
      </p:sp>
      <p:sp>
        <p:nvSpPr>
          <p:cNvPr id="3" name="Content Placeholder 2"/>
          <p:cNvSpPr>
            <a:spLocks noGrp="1"/>
          </p:cNvSpPr>
          <p:nvPr>
            <p:ph idx="1"/>
          </p:nvPr>
        </p:nvSpPr>
        <p:spPr>
          <a:xfrm>
            <a:off x="798513" y="1023938"/>
            <a:ext cx="7431087" cy="5022850"/>
          </a:xfrm>
        </p:spPr>
        <p:txBody>
          <a:bodyPr/>
          <a:lstStyle/>
          <a:p>
            <a:pPr>
              <a:buFont typeface="Wingdings" pitchFamily="2" charset="2"/>
              <a:buChar char="Ø"/>
            </a:pPr>
            <a:r>
              <a:rPr lang="en-US" sz="1600" dirty="0" smtClean="0">
                <a:latin typeface="Arial" pitchFamily="34" charset="0"/>
                <a:cs typeface="Arial" pitchFamily="34" charset="0"/>
              </a:rPr>
              <a:t>Vendor submitted questionable product, recycled, or plagiarized deliverable that did NOT conform to award specifications</a:t>
            </a:r>
          </a:p>
          <a:p>
            <a:pPr lvl="1">
              <a:buFont typeface="Wingdings" pitchFamily="2" charset="2"/>
              <a:buChar char="Ø"/>
            </a:pPr>
            <a:r>
              <a:rPr lang="en-US" sz="1600" dirty="0" smtClean="0">
                <a:latin typeface="Arial" pitchFamily="34" charset="0"/>
                <a:cs typeface="Arial" pitchFamily="34" charset="0"/>
              </a:rPr>
              <a:t>Potentially indicating vendor intentionally </a:t>
            </a:r>
          </a:p>
          <a:p>
            <a:pPr lvl="2">
              <a:buFont typeface="Wingdings" pitchFamily="2" charset="2"/>
              <a:buChar char="Ø"/>
            </a:pPr>
            <a:r>
              <a:rPr lang="en-US" dirty="0" smtClean="0">
                <a:latin typeface="Arial" pitchFamily="34" charset="0"/>
                <a:cs typeface="Arial" pitchFamily="34" charset="0"/>
              </a:rPr>
              <a:t>substituted inferior materials</a:t>
            </a:r>
          </a:p>
          <a:p>
            <a:pPr lvl="2">
              <a:buFont typeface="Wingdings" pitchFamily="2" charset="2"/>
              <a:buChar char="Ø"/>
            </a:pPr>
            <a:r>
              <a:rPr lang="en-US" dirty="0" smtClean="0">
                <a:latin typeface="Arial" pitchFamily="34" charset="0"/>
                <a:cs typeface="Arial" pitchFamily="34" charset="0"/>
              </a:rPr>
              <a:t>conducted improper testing</a:t>
            </a:r>
          </a:p>
          <a:p>
            <a:pPr lvl="2">
              <a:buFont typeface="Wingdings" pitchFamily="2" charset="2"/>
              <a:buChar char="Ø"/>
            </a:pPr>
            <a:r>
              <a:rPr lang="en-US" dirty="0" smtClean="0">
                <a:latin typeface="Arial" pitchFamily="34" charset="0"/>
                <a:cs typeface="Arial" pitchFamily="34" charset="0"/>
              </a:rPr>
              <a:t>falsified test records</a:t>
            </a:r>
          </a:p>
          <a:p>
            <a:pPr lvl="2">
              <a:buFont typeface="Wingdings" pitchFamily="2" charset="2"/>
              <a:buChar char="Ø"/>
            </a:pPr>
            <a:r>
              <a:rPr lang="en-US" dirty="0" smtClean="0">
                <a:latin typeface="Arial" pitchFamily="34" charset="0"/>
                <a:cs typeface="Arial" pitchFamily="34" charset="0"/>
              </a:rPr>
              <a:t>did NOT spend award funds on research labor</a:t>
            </a:r>
          </a:p>
          <a:p>
            <a:pPr lvl="2">
              <a:buFont typeface="Wingdings" pitchFamily="2" charset="2"/>
              <a:buChar char="Ø"/>
            </a:pPr>
            <a:r>
              <a:rPr lang="en-US" dirty="0" smtClean="0">
                <a:latin typeface="Arial" pitchFamily="34" charset="0"/>
                <a:cs typeface="Arial" pitchFamily="34" charset="0"/>
              </a:rPr>
              <a:t>did NOT posses the expertise or facilities to complete the research</a:t>
            </a:r>
          </a:p>
          <a:p>
            <a:pPr lvl="1">
              <a:buFont typeface="Wingdings" pitchFamily="2" charset="2"/>
              <a:buChar char="Ø"/>
            </a:pPr>
            <a:r>
              <a:rPr lang="en-US" sz="1600" dirty="0" smtClean="0">
                <a:latin typeface="Arial" pitchFamily="34" charset="0"/>
                <a:cs typeface="Arial" pitchFamily="34" charset="0"/>
              </a:rPr>
              <a:t>Potentially indicating Agency personnel intentionally experienced  a</a:t>
            </a:r>
          </a:p>
          <a:p>
            <a:pPr lvl="2">
              <a:buFont typeface="Wingdings" pitchFamily="2" charset="2"/>
              <a:buChar char="Ø"/>
            </a:pPr>
            <a:r>
              <a:rPr lang="en-US" dirty="0" smtClean="0">
                <a:latin typeface="Arial" pitchFamily="34" charset="0"/>
                <a:cs typeface="Arial" pitchFamily="34" charset="0"/>
              </a:rPr>
              <a:t>Lack of due diligence</a:t>
            </a:r>
          </a:p>
          <a:p>
            <a:pPr lvl="2">
              <a:buFont typeface="Wingdings" pitchFamily="2" charset="2"/>
              <a:buChar char="Ø"/>
            </a:pPr>
            <a:r>
              <a:rPr lang="en-US" dirty="0" smtClean="0">
                <a:latin typeface="Arial" pitchFamily="34" charset="0"/>
                <a:cs typeface="Arial" pitchFamily="34" charset="0"/>
              </a:rPr>
              <a:t>conflict of interest (bribe, promised position)</a:t>
            </a:r>
          </a:p>
          <a:p>
            <a:pPr lvl="2">
              <a:buFont typeface="Wingdings" pitchFamily="2" charset="2"/>
              <a:buChar char="Ø"/>
            </a:pPr>
            <a:r>
              <a:rPr lang="en-US" dirty="0" smtClean="0">
                <a:latin typeface="Arial" pitchFamily="34" charset="0"/>
                <a:cs typeface="Arial" pitchFamily="34" charset="0"/>
              </a:rPr>
              <a:t>kickback</a:t>
            </a:r>
            <a:endParaRPr lang="en-US" dirty="0" smtClean="0"/>
          </a:p>
          <a:p>
            <a:pPr lvl="1">
              <a:buFont typeface="Wingdings" pitchFamily="2" charset="2"/>
              <a:buChar char="Ø"/>
            </a:pPr>
            <a:endParaRPr lang="en-US" dirty="0" smtClean="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7445829" cy="812800"/>
          </a:xfrm>
        </p:spPr>
        <p:txBody>
          <a:bodyPr/>
          <a:lstStyle/>
          <a:p>
            <a:r>
              <a:rPr lang="en-US" dirty="0" smtClean="0"/>
              <a:t>Award Schemes (2)</a:t>
            </a:r>
            <a:endParaRPr lang="en-US" dirty="0"/>
          </a:p>
        </p:txBody>
      </p:sp>
      <p:sp>
        <p:nvSpPr>
          <p:cNvPr id="3" name="Content Placeholder 2"/>
          <p:cNvSpPr>
            <a:spLocks noGrp="1"/>
          </p:cNvSpPr>
          <p:nvPr>
            <p:ph idx="1"/>
          </p:nvPr>
        </p:nvSpPr>
        <p:spPr>
          <a:xfrm>
            <a:off x="798513" y="1023938"/>
            <a:ext cx="7445601" cy="5022850"/>
          </a:xfrm>
        </p:spPr>
        <p:txBody>
          <a:bodyPr/>
          <a:lstStyle/>
          <a:p>
            <a:pPr>
              <a:buFont typeface="Wingdings" pitchFamily="2" charset="2"/>
              <a:buChar char="Ø"/>
            </a:pPr>
            <a:r>
              <a:rPr lang="en-US" sz="1600" dirty="0" smtClean="0">
                <a:latin typeface="Arial" pitchFamily="34" charset="0"/>
                <a:cs typeface="Arial" pitchFamily="34" charset="0"/>
              </a:rPr>
              <a:t>Vendor demonstrated substandard performance</a:t>
            </a:r>
          </a:p>
          <a:p>
            <a:pPr lvl="1">
              <a:buFont typeface="Wingdings" pitchFamily="2" charset="2"/>
              <a:buChar char="Ø"/>
            </a:pPr>
            <a:r>
              <a:rPr lang="en-US" sz="1600" dirty="0" smtClean="0">
                <a:latin typeface="Arial" pitchFamily="34" charset="0"/>
                <a:cs typeface="Arial" pitchFamily="34" charset="0"/>
              </a:rPr>
              <a:t>Potentially indicating vendor intentionally</a:t>
            </a:r>
          </a:p>
          <a:p>
            <a:pPr lvl="2">
              <a:buFont typeface="Wingdings" pitchFamily="2" charset="2"/>
              <a:buChar char="Ø"/>
            </a:pPr>
            <a:r>
              <a:rPr lang="en-US" dirty="0" smtClean="0">
                <a:latin typeface="Arial" pitchFamily="34" charset="0"/>
                <a:cs typeface="Arial" pitchFamily="34" charset="0"/>
              </a:rPr>
              <a:t>lacked expertise or facilities</a:t>
            </a:r>
          </a:p>
          <a:p>
            <a:pPr lvl="2">
              <a:buFont typeface="Wingdings" pitchFamily="2" charset="2"/>
              <a:buChar char="Ø"/>
            </a:pPr>
            <a:r>
              <a:rPr lang="en-US" dirty="0" smtClean="0">
                <a:latin typeface="Arial" pitchFamily="34" charset="0"/>
                <a:cs typeface="Arial" pitchFamily="34" charset="0"/>
              </a:rPr>
              <a:t>spent less on actual labor than it proposed</a:t>
            </a:r>
          </a:p>
          <a:p>
            <a:pPr lvl="2">
              <a:buFont typeface="Wingdings" pitchFamily="2" charset="2"/>
              <a:buChar char="Ø"/>
            </a:pPr>
            <a:r>
              <a:rPr lang="en-US" dirty="0" smtClean="0">
                <a:latin typeface="Arial" pitchFamily="34" charset="0"/>
                <a:cs typeface="Arial" pitchFamily="34" charset="0"/>
              </a:rPr>
              <a:t>aware of the lack of oversight to properly assess progress reports</a:t>
            </a:r>
          </a:p>
          <a:p>
            <a:pPr lvl="1">
              <a:buFont typeface="Wingdings" pitchFamily="2" charset="2"/>
              <a:buChar char="Ø"/>
            </a:pPr>
            <a:r>
              <a:rPr lang="en-US" sz="1600" dirty="0" smtClean="0">
                <a:latin typeface="Arial" pitchFamily="34" charset="0"/>
                <a:cs typeface="Arial" pitchFamily="34" charset="0"/>
              </a:rPr>
              <a:t>Potentially indicating Agency personnel intentionally experienced  a </a:t>
            </a:r>
          </a:p>
          <a:p>
            <a:pPr lvl="2">
              <a:buFont typeface="Wingdings" pitchFamily="2" charset="2"/>
              <a:buChar char="Ø"/>
            </a:pPr>
            <a:r>
              <a:rPr lang="en-US" dirty="0" smtClean="0">
                <a:latin typeface="Arial" pitchFamily="34" charset="0"/>
                <a:cs typeface="Arial" pitchFamily="34" charset="0"/>
              </a:rPr>
              <a:t>lack of due diligence</a:t>
            </a:r>
          </a:p>
          <a:p>
            <a:pPr lvl="2">
              <a:buFont typeface="Wingdings" pitchFamily="2" charset="2"/>
              <a:buChar char="Ø"/>
            </a:pPr>
            <a:r>
              <a:rPr lang="en-US" dirty="0" smtClean="0">
                <a:latin typeface="Arial" pitchFamily="34" charset="0"/>
                <a:cs typeface="Arial" pitchFamily="34" charset="0"/>
              </a:rPr>
              <a:t>conflict of interest (bribe, promised position)</a:t>
            </a:r>
          </a:p>
          <a:p>
            <a:pPr lvl="2">
              <a:buFont typeface="Wingdings" pitchFamily="2" charset="2"/>
              <a:buChar char="Ø"/>
            </a:pPr>
            <a:r>
              <a:rPr lang="en-US" dirty="0" smtClean="0">
                <a:latin typeface="Arial" pitchFamily="34" charset="0"/>
                <a:cs typeface="Arial" pitchFamily="34" charset="0"/>
              </a:rPr>
              <a:t>kickback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7429501" cy="838200"/>
          </a:xfrm>
        </p:spPr>
        <p:txBody>
          <a:bodyPr/>
          <a:lstStyle/>
          <a:p>
            <a:r>
              <a:rPr lang="en-US" dirty="0" smtClean="0"/>
              <a:t>Overview (2)</a:t>
            </a:r>
            <a:endParaRPr lang="en-US" dirty="0"/>
          </a:p>
        </p:txBody>
      </p:sp>
      <p:sp>
        <p:nvSpPr>
          <p:cNvPr id="3" name="Content Placeholder 2"/>
          <p:cNvSpPr>
            <a:spLocks noGrp="1"/>
          </p:cNvSpPr>
          <p:nvPr>
            <p:ph idx="1"/>
          </p:nvPr>
        </p:nvSpPr>
        <p:spPr>
          <a:xfrm>
            <a:off x="838202" y="1023938"/>
            <a:ext cx="7333342" cy="5592762"/>
          </a:xfrm>
        </p:spPr>
        <p:txBody>
          <a:bodyPr/>
          <a:lstStyle/>
          <a:p>
            <a:pPr>
              <a:buFont typeface="Wingdings" pitchFamily="2" charset="2"/>
              <a:buChar char="Ø"/>
            </a:pPr>
            <a:r>
              <a:rPr lang="en-US" sz="1600" dirty="0" smtClean="0">
                <a:latin typeface="Arial" pitchFamily="34" charset="0"/>
                <a:cs typeface="Arial" pitchFamily="34" charset="0"/>
              </a:rPr>
              <a:t>Analytical Data Modeling Elements</a:t>
            </a:r>
          </a:p>
          <a:p>
            <a:pPr lvl="1">
              <a:buFont typeface="Wingdings" pitchFamily="2" charset="2"/>
              <a:buChar char="Ø"/>
            </a:pPr>
            <a:r>
              <a:rPr lang="en-US" sz="1600" dirty="0" smtClean="0">
                <a:latin typeface="Arial" pitchFamily="34" charset="0"/>
                <a:cs typeface="Arial" pitchFamily="34" charset="0"/>
              </a:rPr>
              <a:t>Potential fraud indicators</a:t>
            </a:r>
          </a:p>
          <a:p>
            <a:pPr lvl="1">
              <a:buFont typeface="Wingdings" pitchFamily="2" charset="2"/>
              <a:buChar char="Ø"/>
            </a:pPr>
            <a:r>
              <a:rPr lang="en-US" sz="1600" dirty="0" smtClean="0">
                <a:latin typeface="Arial" pitchFamily="34" charset="0"/>
                <a:cs typeface="Arial" pitchFamily="34" charset="0"/>
              </a:rPr>
              <a:t>Criminal violations</a:t>
            </a:r>
          </a:p>
          <a:p>
            <a:pPr lvl="1">
              <a:buFont typeface="Wingdings" pitchFamily="2" charset="2"/>
              <a:buChar char="Ø"/>
            </a:pPr>
            <a:r>
              <a:rPr lang="en-US" sz="1600" dirty="0" smtClean="0">
                <a:latin typeface="Arial" pitchFamily="34" charset="0"/>
                <a:cs typeface="Arial" pitchFamily="34" charset="0"/>
              </a:rPr>
              <a:t>Grant metrics</a:t>
            </a:r>
          </a:p>
          <a:p>
            <a:pPr lvl="1">
              <a:buFont typeface="Wingdings" pitchFamily="2" charset="2"/>
              <a:buChar char="Ø"/>
            </a:pPr>
            <a:r>
              <a:rPr lang="en-US" sz="1600" dirty="0" smtClean="0">
                <a:latin typeface="Arial" pitchFamily="34" charset="0"/>
                <a:cs typeface="Arial" pitchFamily="34" charset="0"/>
              </a:rPr>
              <a:t>Contract metrics</a:t>
            </a:r>
          </a:p>
          <a:p>
            <a:pPr lvl="1">
              <a:buFont typeface="Wingdings" pitchFamily="2" charset="2"/>
              <a:buChar char="Ø"/>
            </a:pPr>
            <a:r>
              <a:rPr lang="en-US" sz="1600" dirty="0" smtClean="0">
                <a:latin typeface="Arial" pitchFamily="34" charset="0"/>
                <a:cs typeface="Arial" pitchFamily="34" charset="0"/>
              </a:rPr>
              <a:t>Financial metrics</a:t>
            </a:r>
          </a:p>
          <a:p>
            <a:pPr lvl="1">
              <a:buFont typeface="Wingdings" pitchFamily="2" charset="2"/>
              <a:buChar char="Ø"/>
            </a:pPr>
            <a:r>
              <a:rPr lang="en-US" sz="1600" dirty="0" smtClean="0">
                <a:latin typeface="Arial" pitchFamily="34" charset="0"/>
                <a:cs typeface="Arial" pitchFamily="34" charset="0"/>
              </a:rPr>
              <a:t>Credit card metrics</a:t>
            </a:r>
          </a:p>
          <a:p>
            <a:pPr lvl="1">
              <a:buFont typeface="Wingdings" pitchFamily="2" charset="2"/>
              <a:buChar char="Ø"/>
            </a:pPr>
            <a:r>
              <a:rPr lang="en-US" sz="1600" dirty="0" smtClean="0">
                <a:latin typeface="Arial" pitchFamily="34" charset="0"/>
                <a:cs typeface="Arial" pitchFamily="34" charset="0"/>
              </a:rPr>
              <a:t>Certification schemes (2)</a:t>
            </a:r>
          </a:p>
          <a:p>
            <a:pPr lvl="1">
              <a:buFont typeface="Wingdings" pitchFamily="2" charset="2"/>
              <a:buChar char="Ø"/>
            </a:pPr>
            <a:r>
              <a:rPr lang="en-US" sz="1600" dirty="0" smtClean="0">
                <a:latin typeface="Arial" pitchFamily="34" charset="0"/>
                <a:cs typeface="Arial" pitchFamily="34" charset="0"/>
              </a:rPr>
              <a:t>Proposal schemes(2)</a:t>
            </a:r>
          </a:p>
          <a:p>
            <a:pPr lvl="1">
              <a:buFont typeface="Wingdings" pitchFamily="2" charset="2"/>
              <a:buChar char="Ø"/>
            </a:pPr>
            <a:r>
              <a:rPr lang="en-US" sz="1600" dirty="0" smtClean="0">
                <a:latin typeface="Arial" pitchFamily="34" charset="0"/>
                <a:cs typeface="Arial" pitchFamily="34" charset="0"/>
              </a:rPr>
              <a:t>Award schemes(2)</a:t>
            </a:r>
          </a:p>
          <a:p>
            <a:pPr lvl="1">
              <a:buFont typeface="Wingdings" pitchFamily="2" charset="2"/>
              <a:buChar char="Ø"/>
            </a:pPr>
            <a:r>
              <a:rPr lang="en-US" sz="1600" dirty="0" smtClean="0">
                <a:latin typeface="Arial" pitchFamily="34" charset="0"/>
                <a:cs typeface="Arial" pitchFamily="34" charset="0"/>
              </a:rPr>
              <a:t>Invoice schemes(2)</a:t>
            </a:r>
          </a:p>
          <a:p>
            <a:pPr lvl="1">
              <a:buFont typeface="Wingdings" pitchFamily="2" charset="2"/>
              <a:buChar char="Ø"/>
            </a:pPr>
            <a:r>
              <a:rPr lang="en-US" sz="1600" dirty="0" smtClean="0">
                <a:latin typeface="Arial" pitchFamily="34" charset="0"/>
                <a:cs typeface="Arial" pitchFamily="34" charset="0"/>
              </a:rPr>
              <a:t>Credit card schemes(2)</a:t>
            </a:r>
          </a:p>
          <a:p>
            <a:pPr lvl="1">
              <a:buFont typeface="Wingdings" pitchFamily="2" charset="2"/>
              <a:buChar char="Ø"/>
            </a:pPr>
            <a:r>
              <a:rPr lang="en-US" sz="1600" dirty="0" smtClean="0">
                <a:latin typeface="Arial" pitchFamily="34" charset="0"/>
                <a:cs typeface="Arial" pitchFamily="34" charset="0"/>
              </a:rPr>
              <a:t>Transfer schemes</a:t>
            </a:r>
          </a:p>
          <a:p>
            <a:pPr lvl="1">
              <a:buFont typeface="Wingdings" pitchFamily="2" charset="2"/>
              <a:buChar char="Ø"/>
            </a:pPr>
            <a:r>
              <a:rPr lang="en-US" sz="1600" dirty="0" smtClean="0">
                <a:latin typeface="Arial" pitchFamily="34" charset="0"/>
                <a:cs typeface="Arial" pitchFamily="34" charset="0"/>
              </a:rPr>
              <a:t>Integrity schemes</a:t>
            </a:r>
          </a:p>
          <a:p>
            <a:pPr>
              <a:buFont typeface="Wingdings" pitchFamily="2" charset="2"/>
              <a:buChar char="Ø"/>
            </a:pPr>
            <a:r>
              <a:rPr lang="en-US" sz="1600" dirty="0" smtClean="0">
                <a:latin typeface="Arial" pitchFamily="34" charset="0"/>
                <a:cs typeface="Arial" pitchFamily="34" charset="0"/>
              </a:rPr>
              <a:t>Any Questions</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29" y="-1"/>
            <a:ext cx="7416800" cy="841829"/>
          </a:xfrm>
        </p:spPr>
        <p:txBody>
          <a:bodyPr/>
          <a:lstStyle/>
          <a:p>
            <a:r>
              <a:rPr lang="en-US" dirty="0" smtClean="0"/>
              <a:t>Invoice Schemes</a:t>
            </a:r>
            <a:endParaRPr lang="en-US" dirty="0"/>
          </a:p>
        </p:txBody>
      </p:sp>
      <p:sp>
        <p:nvSpPr>
          <p:cNvPr id="3" name="Content Placeholder 2"/>
          <p:cNvSpPr>
            <a:spLocks noGrp="1"/>
          </p:cNvSpPr>
          <p:nvPr>
            <p:ph idx="1"/>
          </p:nvPr>
        </p:nvSpPr>
        <p:spPr>
          <a:xfrm>
            <a:off x="798514" y="1023938"/>
            <a:ext cx="7460116" cy="5022850"/>
          </a:xfrm>
        </p:spPr>
        <p:txBody>
          <a:bodyPr/>
          <a:lstStyle/>
          <a:p>
            <a:pPr>
              <a:buFont typeface="Wingdings" pitchFamily="2" charset="2"/>
              <a:buChar char="Ø"/>
            </a:pPr>
            <a:r>
              <a:rPr lang="en-US" sz="1600" dirty="0" smtClean="0">
                <a:latin typeface="Arial" pitchFamily="34" charset="0"/>
                <a:cs typeface="Arial" pitchFamily="34" charset="0"/>
              </a:rPr>
              <a:t>Vendor’s invoices contained mischarged or unallowable costs</a:t>
            </a:r>
          </a:p>
          <a:p>
            <a:pPr lvl="1">
              <a:buFont typeface="Wingdings" pitchFamily="2" charset="2"/>
              <a:buChar char="Ø"/>
            </a:pPr>
            <a:r>
              <a:rPr lang="en-US" sz="1600" dirty="0" smtClean="0">
                <a:solidFill>
                  <a:srgbClr val="000000"/>
                </a:solidFill>
                <a:latin typeface="Arial" pitchFamily="34" charset="0"/>
                <a:cs typeface="Arial" pitchFamily="34" charset="0"/>
              </a:rPr>
              <a:t>P</a:t>
            </a:r>
            <a:r>
              <a:rPr lang="en-US" sz="1600" dirty="0" smtClean="0">
                <a:latin typeface="Arial" pitchFamily="34" charset="0"/>
                <a:cs typeface="Arial" pitchFamily="34" charset="0"/>
              </a:rPr>
              <a:t>otentially indicating vendor intentionally received public monies by </a:t>
            </a:r>
          </a:p>
          <a:p>
            <a:pPr lvl="2">
              <a:buFont typeface="Wingdings" pitchFamily="2" charset="2"/>
              <a:buChar char="Ø"/>
            </a:pPr>
            <a:r>
              <a:rPr lang="en-US" dirty="0" smtClean="0">
                <a:latin typeface="Arial" pitchFamily="34" charset="0"/>
                <a:cs typeface="Arial" pitchFamily="34" charset="0"/>
              </a:rPr>
              <a:t>inflating direct labor or indirect costs for nonexistent employee </a:t>
            </a:r>
          </a:p>
          <a:p>
            <a:pPr lvl="2">
              <a:buFont typeface="Wingdings" pitchFamily="2" charset="2"/>
              <a:buChar char="Ø"/>
            </a:pPr>
            <a:r>
              <a:rPr lang="en-US" dirty="0" smtClean="0">
                <a:latin typeface="Arial" pitchFamily="34" charset="0"/>
                <a:cs typeface="Arial" pitchFamily="34" charset="0"/>
              </a:rPr>
              <a:t>overstated subcontract work for nonexistent sub-firm</a:t>
            </a:r>
          </a:p>
          <a:p>
            <a:pPr lvl="2">
              <a:buFont typeface="Wingdings" pitchFamily="2" charset="2"/>
              <a:buChar char="Ø"/>
            </a:pPr>
            <a:r>
              <a:rPr lang="en-US" dirty="0" smtClean="0">
                <a:latin typeface="Arial" pitchFamily="34" charset="0"/>
                <a:cs typeface="Arial" pitchFamily="34" charset="0"/>
              </a:rPr>
              <a:t>billing for excess materials NOT delivered</a:t>
            </a:r>
          </a:p>
          <a:p>
            <a:pPr lvl="2">
              <a:buFont typeface="Wingdings" pitchFamily="2" charset="2"/>
              <a:buChar char="Ø"/>
            </a:pPr>
            <a:r>
              <a:rPr lang="en-US" dirty="0" smtClean="0">
                <a:latin typeface="Arial" pitchFamily="34" charset="0"/>
                <a:cs typeface="Arial" pitchFamily="34" charset="0"/>
              </a:rPr>
              <a:t>charging for unallowable costs such as</a:t>
            </a:r>
          </a:p>
          <a:p>
            <a:pPr lvl="3">
              <a:buFont typeface="Wingdings" pitchFamily="2" charset="2"/>
              <a:buChar char="Ø"/>
            </a:pPr>
            <a:r>
              <a:rPr lang="en-US" sz="1600" dirty="0" smtClean="0">
                <a:latin typeface="Arial" pitchFamily="34" charset="0"/>
                <a:cs typeface="Arial" pitchFamily="34" charset="0"/>
              </a:rPr>
              <a:t>advertising or entertainment</a:t>
            </a:r>
          </a:p>
          <a:p>
            <a:pPr lvl="3">
              <a:buFont typeface="Wingdings" pitchFamily="2" charset="2"/>
              <a:buChar char="Ø"/>
            </a:pPr>
            <a:r>
              <a:rPr lang="en-US" sz="1600" dirty="0" smtClean="0">
                <a:latin typeface="Arial" pitchFamily="34" charset="0"/>
                <a:cs typeface="Arial" pitchFamily="34" charset="0"/>
              </a:rPr>
              <a:t>idle facilities costs</a:t>
            </a:r>
          </a:p>
          <a:p>
            <a:pPr lvl="3">
              <a:buFont typeface="Wingdings" pitchFamily="2" charset="2"/>
              <a:buChar char="Ø"/>
            </a:pPr>
            <a:r>
              <a:rPr lang="en-US" sz="1600" dirty="0" smtClean="0">
                <a:latin typeface="Arial" pitchFamily="34" charset="0"/>
                <a:cs typeface="Arial" pitchFamily="34" charset="0"/>
              </a:rPr>
              <a:t>bid or proposal costs in excess of a set limit</a:t>
            </a:r>
          </a:p>
          <a:p>
            <a:pPr lvl="3">
              <a:buFont typeface="Wingdings" pitchFamily="2" charset="2"/>
              <a:buChar char="Ø"/>
            </a:pPr>
            <a:r>
              <a:rPr lang="en-US" sz="1600" dirty="0" smtClean="0">
                <a:latin typeface="Arial" pitchFamily="34" charset="0"/>
                <a:cs typeface="Arial" pitchFamily="34" charset="0"/>
              </a:rPr>
              <a:t>stock options or some forms of deferred compensation</a:t>
            </a:r>
          </a:p>
          <a:p>
            <a:pPr lvl="3">
              <a:buFont typeface="Wingdings" pitchFamily="2" charset="2"/>
              <a:buChar char="Ø"/>
            </a:pPr>
            <a:r>
              <a:rPr lang="en-US" sz="1600" dirty="0" smtClean="0">
                <a:latin typeface="Arial" pitchFamily="34" charset="0"/>
                <a:cs typeface="Arial" pitchFamily="34" charset="0"/>
              </a:rPr>
              <a:t>contributions or donations</a:t>
            </a:r>
          </a:p>
          <a:p>
            <a:pPr lvl="3">
              <a:buFont typeface="Wingdings" pitchFamily="2" charset="2"/>
              <a:buChar char="Ø"/>
            </a:pPr>
            <a:r>
              <a:rPr lang="en-US" sz="1600" dirty="0" smtClean="0">
                <a:latin typeface="Arial" pitchFamily="34" charset="0"/>
                <a:cs typeface="Arial" pitchFamily="34" charset="0"/>
              </a:rPr>
              <a:t>contingencies or Interest</a:t>
            </a:r>
          </a:p>
          <a:p>
            <a:pPr lvl="3">
              <a:buFont typeface="Wingdings" pitchFamily="2" charset="2"/>
              <a:buChar char="Ø"/>
            </a:pPr>
            <a:r>
              <a:rPr lang="en-US" sz="1600" dirty="0" smtClean="0">
                <a:latin typeface="Arial" pitchFamily="34" charset="0"/>
                <a:cs typeface="Arial" pitchFamily="34" charset="0"/>
              </a:rPr>
              <a:t>losses on other awards</a:t>
            </a:r>
          </a:p>
          <a:p>
            <a:pPr lvl="3">
              <a:buFont typeface="Wingdings" pitchFamily="2" charset="2"/>
              <a:buChar char="Ø"/>
            </a:pPr>
            <a:r>
              <a:rPr lang="en-US" sz="1600" dirty="0" smtClean="0">
                <a:latin typeface="Arial" pitchFamily="34" charset="0"/>
                <a:cs typeface="Arial" pitchFamily="34" charset="0"/>
              </a:rPr>
              <a:t>long-term leases of property or equipment</a:t>
            </a:r>
          </a:p>
          <a:p>
            <a:pPr lvl="3">
              <a:buFont typeface="Wingdings" pitchFamily="2" charset="2"/>
              <a:buChar char="Ø"/>
            </a:pPr>
            <a:r>
              <a:rPr lang="en-US" sz="1600" dirty="0" smtClean="0">
                <a:latin typeface="Arial" pitchFamily="34" charset="0"/>
                <a:cs typeface="Arial" pitchFamily="34" charset="0"/>
              </a:rPr>
              <a:t>legal costs related to a contractors defense against charges of contract fraud</a:t>
            </a:r>
            <a:endParaRPr lang="en-US"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5" y="-1"/>
            <a:ext cx="7416800" cy="841829"/>
          </a:xfrm>
        </p:spPr>
        <p:txBody>
          <a:bodyPr/>
          <a:lstStyle/>
          <a:p>
            <a:r>
              <a:rPr lang="en-US" dirty="0" smtClean="0"/>
              <a:t>Invoice Schemes (2)</a:t>
            </a:r>
            <a:endParaRPr lang="en-US" dirty="0"/>
          </a:p>
        </p:txBody>
      </p:sp>
      <p:sp>
        <p:nvSpPr>
          <p:cNvPr id="3" name="Content Placeholder 2"/>
          <p:cNvSpPr>
            <a:spLocks noGrp="1"/>
          </p:cNvSpPr>
          <p:nvPr>
            <p:ph idx="1"/>
          </p:nvPr>
        </p:nvSpPr>
        <p:spPr>
          <a:xfrm>
            <a:off x="798514" y="1023938"/>
            <a:ext cx="7474630" cy="5522005"/>
          </a:xfrm>
        </p:spPr>
        <p:txBody>
          <a:bodyPr/>
          <a:lstStyle/>
          <a:p>
            <a:pPr>
              <a:buFont typeface="Wingdings" pitchFamily="2" charset="2"/>
              <a:buChar char="Ø"/>
            </a:pPr>
            <a:r>
              <a:rPr lang="en-US" sz="1600" dirty="0" smtClean="0">
                <a:latin typeface="Arial" pitchFamily="34" charset="0"/>
                <a:cs typeface="Arial" pitchFamily="34" charset="0"/>
              </a:rPr>
              <a:t>Vendor did NOT certify the invoice was current, complete, and accurate or did NOT break-out invoice by direct labor, indirect costs, material, or subcontract</a:t>
            </a:r>
          </a:p>
          <a:p>
            <a:pPr lvl="1">
              <a:buFont typeface="Wingdings" pitchFamily="2" charset="2"/>
              <a:buChar char="Ø"/>
            </a:pPr>
            <a:r>
              <a:rPr lang="en-US" sz="1600" dirty="0" smtClean="0">
                <a:latin typeface="Arial" pitchFamily="34" charset="0"/>
                <a:cs typeface="Arial" pitchFamily="34" charset="0"/>
              </a:rPr>
              <a:t>Potentially indicating vendor intentionally</a:t>
            </a:r>
          </a:p>
          <a:p>
            <a:pPr lvl="2">
              <a:buFont typeface="Wingdings" pitchFamily="2" charset="2"/>
              <a:buChar char="Ø"/>
            </a:pPr>
            <a:r>
              <a:rPr lang="en-US" dirty="0" smtClean="0">
                <a:latin typeface="Arial" pitchFamily="34" charset="0"/>
                <a:cs typeface="Arial" pitchFamily="34" charset="0"/>
              </a:rPr>
              <a:t>suppressed direct labor costs for principal investigator because the cost conflicted with program requirements</a:t>
            </a:r>
          </a:p>
          <a:p>
            <a:pPr lvl="2">
              <a:buFont typeface="Wingdings" pitchFamily="2" charset="2"/>
              <a:buChar char="Ø"/>
            </a:pPr>
            <a:r>
              <a:rPr lang="en-US" dirty="0" smtClean="0">
                <a:latin typeface="Arial" pitchFamily="34" charset="0"/>
                <a:cs typeface="Arial" pitchFamily="34" charset="0"/>
              </a:rPr>
              <a:t>applied overruns on the award to another cost-type award</a:t>
            </a:r>
          </a:p>
          <a:p>
            <a:pPr lvl="2">
              <a:buFont typeface="Wingdings" pitchFamily="2" charset="2"/>
              <a:buChar char="Ø"/>
            </a:pPr>
            <a:r>
              <a:rPr lang="en-US" dirty="0" smtClean="0">
                <a:latin typeface="Arial" pitchFamily="34" charset="0"/>
                <a:cs typeface="Arial" pitchFamily="34" charset="0"/>
              </a:rPr>
              <a:t>inflated direct labor, indirect costs, material, or subcontract costs</a:t>
            </a:r>
          </a:p>
          <a:p>
            <a:pPr lvl="1">
              <a:buFont typeface="Wingdings" pitchFamily="2" charset="2"/>
              <a:buChar char="Ø"/>
            </a:pPr>
            <a:r>
              <a:rPr lang="en-US" sz="1600" dirty="0" smtClean="0">
                <a:latin typeface="Arial" pitchFamily="34" charset="0"/>
                <a:cs typeface="Arial" pitchFamily="34" charset="0"/>
              </a:rPr>
              <a:t>Potentially indicating collusion between vendor and Agency personnel  to certify invoice for payment, despite the evaluated costs</a:t>
            </a:r>
          </a:p>
          <a:p>
            <a:pPr lvl="1">
              <a:buNone/>
            </a:pPr>
            <a:endParaRPr lang="en-US" sz="1600" dirty="0" smtClean="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
            <a:ext cx="7445829" cy="841829"/>
          </a:xfrm>
        </p:spPr>
        <p:txBody>
          <a:bodyPr/>
          <a:lstStyle/>
          <a:p>
            <a:r>
              <a:rPr lang="en-US" dirty="0" smtClean="0"/>
              <a:t>Credit Card Schemes</a:t>
            </a:r>
            <a:endParaRPr lang="en-US" dirty="0"/>
          </a:p>
        </p:txBody>
      </p:sp>
      <p:sp>
        <p:nvSpPr>
          <p:cNvPr id="3" name="Content Placeholder 2"/>
          <p:cNvSpPr>
            <a:spLocks noGrp="1"/>
          </p:cNvSpPr>
          <p:nvPr>
            <p:ph idx="1"/>
          </p:nvPr>
        </p:nvSpPr>
        <p:spPr>
          <a:xfrm>
            <a:off x="798514" y="1023938"/>
            <a:ext cx="7460116" cy="5022850"/>
          </a:xfrm>
        </p:spPr>
        <p:txBody>
          <a:bodyPr/>
          <a:lstStyle/>
          <a:p>
            <a:pPr>
              <a:buFont typeface="Wingdings" pitchFamily="2" charset="2"/>
              <a:buChar char="Ø"/>
            </a:pPr>
            <a:r>
              <a:rPr lang="en-US" sz="1600" dirty="0" smtClean="0">
                <a:latin typeface="Arial" pitchFamily="34" charset="0"/>
                <a:cs typeface="Arial" pitchFamily="34" charset="0"/>
              </a:rPr>
              <a:t>Cardholder, officer, or approving official violated p</a:t>
            </a:r>
            <a:r>
              <a:rPr lang="en-US" sz="1600" dirty="0" smtClean="0">
                <a:latin typeface="Arial" pitchFamily="34" charset="0"/>
                <a:ea typeface="ＭＳ Ｐゴシック" pitchFamily="80" charset="-128"/>
                <a:cs typeface="Arial" pitchFamily="34" charset="0"/>
              </a:rPr>
              <a:t>rocurement integrity standards</a:t>
            </a:r>
          </a:p>
          <a:p>
            <a:pPr lvl="1">
              <a:buFont typeface="Wingdings" pitchFamily="2" charset="2"/>
              <a:buChar char="Ø"/>
            </a:pPr>
            <a:r>
              <a:rPr lang="en-US" sz="1600" dirty="0" smtClean="0">
                <a:latin typeface="Arial" pitchFamily="34" charset="0"/>
                <a:cs typeface="Arial" pitchFamily="34" charset="0"/>
              </a:rPr>
              <a:t>Potentially indicating Agency personnel intentionally violated procurement integrity standards to </a:t>
            </a:r>
          </a:p>
          <a:p>
            <a:pPr lvl="2">
              <a:buFont typeface="Wingdings" pitchFamily="2" charset="2"/>
              <a:buChar char="Ø"/>
            </a:pPr>
            <a:r>
              <a:rPr lang="en-US" dirty="0" smtClean="0">
                <a:latin typeface="Arial" pitchFamily="34" charset="0"/>
                <a:cs typeface="Arial" pitchFamily="34" charset="0"/>
              </a:rPr>
              <a:t>receive kickbacks from vendor for purchases </a:t>
            </a:r>
          </a:p>
          <a:p>
            <a:pPr lvl="2">
              <a:buFont typeface="Wingdings" pitchFamily="2" charset="2"/>
              <a:buChar char="Ø"/>
            </a:pPr>
            <a:r>
              <a:rPr lang="en-US" dirty="0" smtClean="0">
                <a:latin typeface="Arial" pitchFamily="34" charset="0"/>
                <a:cs typeface="Arial" pitchFamily="34" charset="0"/>
              </a:rPr>
              <a:t>act on promised personal discounts in the future (bribed) by vendor</a:t>
            </a:r>
          </a:p>
          <a:p>
            <a:pPr>
              <a:buFont typeface="Wingdings" pitchFamily="2" charset="2"/>
              <a:buChar char="Ø"/>
            </a:pPr>
            <a:r>
              <a:rPr lang="en-US" sz="1600" dirty="0" smtClean="0">
                <a:latin typeface="Arial" pitchFamily="34" charset="0"/>
                <a:cs typeface="Arial" pitchFamily="34" charset="0"/>
              </a:rPr>
              <a:t>Cardholder, officer, or approving official made purchases requiring special attention</a:t>
            </a:r>
          </a:p>
          <a:p>
            <a:pPr lvl="1">
              <a:buFont typeface="Wingdings" pitchFamily="2" charset="2"/>
              <a:buChar char="Ø"/>
            </a:pPr>
            <a:r>
              <a:rPr lang="en-US" sz="1600" dirty="0" smtClean="0">
                <a:latin typeface="Arial" pitchFamily="34" charset="0"/>
                <a:cs typeface="Arial" pitchFamily="34" charset="0"/>
              </a:rPr>
              <a:t>Potentially indicating Agency personnel intentionally made purchases </a:t>
            </a:r>
          </a:p>
          <a:p>
            <a:pPr lvl="2">
              <a:buFont typeface="Wingdings" pitchFamily="2" charset="2"/>
              <a:buChar char="Ø"/>
            </a:pPr>
            <a:r>
              <a:rPr lang="en-US" dirty="0" smtClean="0">
                <a:latin typeface="Arial" pitchFamily="34" charset="0"/>
                <a:cs typeface="Arial" pitchFamily="34" charset="0"/>
              </a:rPr>
              <a:t>requiring prior written approval to circumvent higher level reviews</a:t>
            </a:r>
          </a:p>
          <a:p>
            <a:pPr lvl="2">
              <a:buFont typeface="Wingdings" pitchFamily="2" charset="2"/>
              <a:buChar char="Ø"/>
            </a:pPr>
            <a:r>
              <a:rPr lang="en-US" dirty="0" smtClean="0">
                <a:latin typeface="Arial" pitchFamily="34" charset="0"/>
                <a:cs typeface="Arial" pitchFamily="34" charset="0"/>
              </a:rPr>
              <a:t>avoid competition requirements and higher level reviews</a:t>
            </a:r>
            <a:endParaRPr lang="en-US" dirty="0" smtClean="0">
              <a:solidFill>
                <a:schemeClr val="tx2">
                  <a:lumMod val="75000"/>
                </a:schemeClr>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29" y="-1"/>
            <a:ext cx="7402286" cy="841829"/>
          </a:xfrm>
        </p:spPr>
        <p:txBody>
          <a:bodyPr/>
          <a:lstStyle/>
          <a:p>
            <a:r>
              <a:rPr lang="en-US" dirty="0" smtClean="0"/>
              <a:t>Credit Card Schemes (2)</a:t>
            </a:r>
            <a:endParaRPr lang="en-US" dirty="0"/>
          </a:p>
        </p:txBody>
      </p:sp>
      <p:sp>
        <p:nvSpPr>
          <p:cNvPr id="3" name="Content Placeholder 2"/>
          <p:cNvSpPr>
            <a:spLocks noGrp="1"/>
          </p:cNvSpPr>
          <p:nvPr>
            <p:ph idx="1"/>
          </p:nvPr>
        </p:nvSpPr>
        <p:spPr>
          <a:xfrm>
            <a:off x="798514" y="1023938"/>
            <a:ext cx="7474630" cy="5022850"/>
          </a:xfrm>
        </p:spPr>
        <p:txBody>
          <a:bodyPr/>
          <a:lstStyle/>
          <a:p>
            <a:pPr>
              <a:buFont typeface="Wingdings" pitchFamily="2" charset="2"/>
              <a:buChar char="Ø"/>
            </a:pPr>
            <a:r>
              <a:rPr lang="en-US" sz="1600" dirty="0" smtClean="0">
                <a:latin typeface="Arial" pitchFamily="34" charset="0"/>
                <a:cs typeface="Arial" pitchFamily="34" charset="0"/>
              </a:rPr>
              <a:t>Cardholder, officer, or approving official made personal gain purchases</a:t>
            </a:r>
          </a:p>
          <a:p>
            <a:pPr lvl="1">
              <a:buFont typeface="Wingdings" pitchFamily="2" charset="2"/>
              <a:buChar char="Ø"/>
            </a:pPr>
            <a:r>
              <a:rPr lang="en-US" sz="1600" dirty="0" smtClean="0">
                <a:latin typeface="Arial" pitchFamily="34" charset="0"/>
                <a:cs typeface="Arial" pitchFamily="34" charset="0"/>
              </a:rPr>
              <a:t>Potentially indicating Agency personnel intentionally made inappropriate purchases from vendors for personal use</a:t>
            </a:r>
          </a:p>
          <a:p>
            <a:pPr lvl="2">
              <a:buFont typeface="Wingdings" pitchFamily="2" charset="2"/>
              <a:buChar char="Ø"/>
            </a:pPr>
            <a:r>
              <a:rPr lang="en-US" dirty="0" smtClean="0">
                <a:latin typeface="Arial" pitchFamily="34" charset="0"/>
                <a:cs typeface="Arial" pitchFamily="34" charset="0"/>
              </a:rPr>
              <a:t>public monies</a:t>
            </a:r>
          </a:p>
          <a:p>
            <a:pPr lvl="2">
              <a:buFont typeface="Wingdings" pitchFamily="2" charset="2"/>
              <a:buChar char="Ø"/>
            </a:pPr>
            <a:r>
              <a:rPr lang="en-US" dirty="0" smtClean="0">
                <a:latin typeface="Arial" pitchFamily="34" charset="0"/>
                <a:cs typeface="Arial" pitchFamily="34" charset="0"/>
              </a:rPr>
              <a:t>supplies</a:t>
            </a:r>
          </a:p>
          <a:p>
            <a:pPr lvl="2">
              <a:buFont typeface="Wingdings" pitchFamily="2" charset="2"/>
              <a:buChar char="Ø"/>
            </a:pPr>
            <a:r>
              <a:rPr lang="en-US" dirty="0" smtClean="0">
                <a:latin typeface="Arial" pitchFamily="34" charset="0"/>
                <a:cs typeface="Arial" pitchFamily="34" charset="0"/>
              </a:rPr>
              <a:t>equipment </a:t>
            </a:r>
          </a:p>
          <a:p>
            <a:pPr lvl="2">
              <a:buFont typeface="Wingdings" pitchFamily="2" charset="2"/>
              <a:buChar char="Ø"/>
            </a:pPr>
            <a:r>
              <a:rPr lang="en-US" dirty="0" smtClean="0">
                <a:latin typeface="Arial" pitchFamily="34" charset="0"/>
                <a:cs typeface="Arial" pitchFamily="34" charset="0"/>
              </a:rPr>
              <a:t>services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4" y="0"/>
            <a:ext cx="7373257" cy="812800"/>
          </a:xfrm>
        </p:spPr>
        <p:txBody>
          <a:bodyPr/>
          <a:lstStyle/>
          <a:p>
            <a:r>
              <a:rPr lang="en-US" dirty="0" smtClean="0"/>
              <a:t>Transfer Schemes</a:t>
            </a:r>
            <a:endParaRPr lang="en-US" dirty="0"/>
          </a:p>
        </p:txBody>
      </p:sp>
      <p:sp>
        <p:nvSpPr>
          <p:cNvPr id="3" name="Content Placeholder 2"/>
          <p:cNvSpPr>
            <a:spLocks noGrp="1"/>
          </p:cNvSpPr>
          <p:nvPr>
            <p:ph idx="1"/>
          </p:nvPr>
        </p:nvSpPr>
        <p:spPr>
          <a:xfrm>
            <a:off x="798514" y="1023938"/>
            <a:ext cx="7460115" cy="5022850"/>
          </a:xfrm>
        </p:spPr>
        <p:txBody>
          <a:bodyPr/>
          <a:lstStyle/>
          <a:p>
            <a:pPr>
              <a:buFont typeface="Wingdings" pitchFamily="2" charset="2"/>
              <a:buChar char="Ø"/>
            </a:pPr>
            <a:r>
              <a:rPr lang="en-US" sz="1600" dirty="0" smtClean="0">
                <a:latin typeface="Arial" pitchFamily="34" charset="0"/>
                <a:cs typeface="Arial" pitchFamily="34" charset="0"/>
              </a:rPr>
              <a:t>Vendor invoiced for goods not delivered, research not performed,  or through collusion received excess materials or funds to transfer to support a commercial award</a:t>
            </a:r>
          </a:p>
          <a:p>
            <a:pPr lvl="1">
              <a:buFont typeface="Wingdings" pitchFamily="2" charset="2"/>
              <a:buChar char="Ø"/>
            </a:pPr>
            <a:r>
              <a:rPr lang="en-US" sz="1600" dirty="0" smtClean="0">
                <a:latin typeface="Arial" pitchFamily="34" charset="0"/>
                <a:cs typeface="Arial" pitchFamily="34" charset="0"/>
              </a:rPr>
              <a:t>Potentially Indicating vendor intentionally</a:t>
            </a:r>
          </a:p>
          <a:p>
            <a:pPr lvl="2">
              <a:buFont typeface="Wingdings" pitchFamily="2" charset="2"/>
              <a:buChar char="Ø"/>
            </a:pPr>
            <a:r>
              <a:rPr lang="en-US" dirty="0" smtClean="0">
                <a:latin typeface="Arial" pitchFamily="34" charset="0"/>
                <a:cs typeface="Arial" pitchFamily="34" charset="0"/>
              </a:rPr>
              <a:t>delivered bulk items in short quantities </a:t>
            </a:r>
          </a:p>
          <a:p>
            <a:pPr lvl="2">
              <a:buFont typeface="Wingdings" pitchFamily="2" charset="2"/>
              <a:buChar char="Ø"/>
            </a:pPr>
            <a:r>
              <a:rPr lang="en-US" dirty="0" smtClean="0">
                <a:latin typeface="Arial" pitchFamily="34" charset="0"/>
                <a:cs typeface="Arial" pitchFamily="34" charset="0"/>
              </a:rPr>
              <a:t>inflated quantities of items removed or installed </a:t>
            </a:r>
          </a:p>
          <a:p>
            <a:pPr lvl="2">
              <a:buFont typeface="Wingdings" pitchFamily="2" charset="2"/>
              <a:buChar char="Ø"/>
            </a:pPr>
            <a:r>
              <a:rPr lang="en-US" dirty="0" smtClean="0">
                <a:latin typeface="Arial" pitchFamily="34" charset="0"/>
                <a:cs typeface="Arial" pitchFamily="34" charset="0"/>
              </a:rPr>
              <a:t>inflated researcher's direct labor rates</a:t>
            </a:r>
          </a:p>
          <a:p>
            <a:pPr lvl="1">
              <a:buFont typeface="Wingdings" pitchFamily="2" charset="2"/>
              <a:buChar char="Ø"/>
            </a:pPr>
            <a:r>
              <a:rPr lang="en-US" sz="1600" dirty="0" smtClean="0">
                <a:latin typeface="Arial" pitchFamily="34" charset="0"/>
                <a:cs typeface="Arial" pitchFamily="34" charset="0"/>
              </a:rPr>
              <a:t>Potentially indicating Agency personnel intentionally </a:t>
            </a:r>
          </a:p>
          <a:p>
            <a:pPr lvl="2">
              <a:buFont typeface="Wingdings" pitchFamily="2" charset="2"/>
              <a:buChar char="Ø"/>
            </a:pPr>
            <a:r>
              <a:rPr lang="en-US" dirty="0" smtClean="0">
                <a:latin typeface="Arial" pitchFamily="34" charset="0"/>
                <a:cs typeface="Arial" pitchFamily="34" charset="0"/>
              </a:rPr>
              <a:t>entered into a collusion agreement</a:t>
            </a:r>
          </a:p>
          <a:p>
            <a:pPr lvl="2">
              <a:buFont typeface="Wingdings" pitchFamily="2" charset="2"/>
              <a:buChar char="Ø"/>
            </a:pPr>
            <a:r>
              <a:rPr lang="en-US" dirty="0" smtClean="0">
                <a:latin typeface="Arial" pitchFamily="34" charset="0"/>
                <a:cs typeface="Arial" pitchFamily="34" charset="0"/>
              </a:rPr>
              <a:t>lacked due diligence</a:t>
            </a:r>
          </a:p>
          <a:p>
            <a:pPr lvl="2">
              <a:buFont typeface="Wingdings" pitchFamily="2" charset="2"/>
              <a:buChar char="Ø"/>
            </a:pPr>
            <a:r>
              <a:rPr lang="en-US" dirty="0" smtClean="0">
                <a:latin typeface="Arial" pitchFamily="34" charset="0"/>
                <a:cs typeface="Arial" pitchFamily="34" charset="0"/>
              </a:rPr>
              <a:t>received kickbacks from vendor in exchange for approving invoices for payment</a:t>
            </a:r>
          </a:p>
          <a:p>
            <a:pPr lvl="2">
              <a:buFont typeface="Wingdings" pitchFamily="2" charset="2"/>
              <a:buChar char="Ø"/>
            </a:pPr>
            <a:r>
              <a:rPr lang="en-US" dirty="0" smtClean="0">
                <a:latin typeface="Arial" pitchFamily="34" charset="0"/>
                <a:cs typeface="Arial" pitchFamily="34" charset="0"/>
              </a:rPr>
              <a:t>accepted a bride (promised a position in the future) by vendor</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29" y="0"/>
            <a:ext cx="7402286" cy="825500"/>
          </a:xfrm>
        </p:spPr>
        <p:txBody>
          <a:bodyPr/>
          <a:lstStyle/>
          <a:p>
            <a:r>
              <a:rPr lang="en-US" dirty="0" smtClean="0"/>
              <a:t>Integrity Schemes</a:t>
            </a:r>
            <a:endParaRPr lang="en-US" dirty="0"/>
          </a:p>
        </p:txBody>
      </p:sp>
      <p:sp>
        <p:nvSpPr>
          <p:cNvPr id="3" name="Content Placeholder 2"/>
          <p:cNvSpPr>
            <a:spLocks noGrp="1"/>
          </p:cNvSpPr>
          <p:nvPr>
            <p:ph idx="1"/>
          </p:nvPr>
        </p:nvSpPr>
        <p:spPr>
          <a:xfrm>
            <a:off x="798285" y="1023938"/>
            <a:ext cx="7460343" cy="5491162"/>
          </a:xfrm>
        </p:spPr>
        <p:txBody>
          <a:bodyPr/>
          <a:lstStyle/>
          <a:p>
            <a:pPr>
              <a:buFont typeface="Wingdings" pitchFamily="2" charset="2"/>
              <a:buChar char="Ø"/>
            </a:pPr>
            <a:r>
              <a:rPr lang="en-US" sz="1600" dirty="0" smtClean="0">
                <a:latin typeface="Arial" pitchFamily="34" charset="0"/>
                <a:cs typeface="Arial" pitchFamily="34" charset="0"/>
              </a:rPr>
              <a:t>Agency personnel did NOT annually submit a conflict of interest statement or external evaluators did not submit a statement of interest as required to identify any conflicts</a:t>
            </a:r>
          </a:p>
          <a:p>
            <a:pPr lvl="1">
              <a:buFont typeface="Wingdings" pitchFamily="2" charset="2"/>
              <a:buChar char="Ø"/>
            </a:pPr>
            <a:r>
              <a:rPr lang="en-US" sz="1600" dirty="0" smtClean="0">
                <a:latin typeface="Arial" pitchFamily="34" charset="0"/>
                <a:cs typeface="Arial" pitchFamily="34" charset="0"/>
              </a:rPr>
              <a:t>Potentially indicating Agency and external personnel intentionally</a:t>
            </a:r>
          </a:p>
          <a:p>
            <a:pPr lvl="2">
              <a:buFont typeface="Wingdings" pitchFamily="2" charset="2"/>
              <a:buChar char="Ø"/>
            </a:pPr>
            <a:r>
              <a:rPr lang="en-US" dirty="0" smtClean="0">
                <a:latin typeface="Arial" pitchFamily="34" charset="0"/>
                <a:cs typeface="Arial" pitchFamily="34" charset="0"/>
              </a:rPr>
              <a:t>socialized frequently with vendor or sub-firm </a:t>
            </a:r>
          </a:p>
          <a:p>
            <a:pPr lvl="2">
              <a:buFont typeface="Wingdings" pitchFamily="2" charset="2"/>
              <a:buChar char="Ø"/>
            </a:pPr>
            <a:r>
              <a:rPr lang="en-US" dirty="0" smtClean="0">
                <a:latin typeface="Arial" pitchFamily="34" charset="0"/>
                <a:cs typeface="Arial" pitchFamily="34" charset="0"/>
              </a:rPr>
              <a:t>planned to “recommend” vendor or sub-firm for an award</a:t>
            </a:r>
          </a:p>
          <a:p>
            <a:pPr lvl="2">
              <a:buFont typeface="Wingdings" pitchFamily="2" charset="2"/>
              <a:buChar char="Ø"/>
            </a:pPr>
            <a:r>
              <a:rPr lang="en-US" dirty="0" smtClean="0">
                <a:latin typeface="Arial" pitchFamily="34" charset="0"/>
                <a:cs typeface="Arial" pitchFamily="34" charset="0"/>
              </a:rPr>
              <a:t>planned possible bid rigging scheme for vendor or sub-firm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3" y="0"/>
            <a:ext cx="7387773" cy="827314"/>
          </a:xfrm>
        </p:spPr>
        <p:txBody>
          <a:bodyPr/>
          <a:lstStyle/>
          <a:p>
            <a:r>
              <a:rPr lang="en-US" dirty="0" smtClean="0"/>
              <a:t>Any Questions?</a:t>
            </a:r>
            <a:endParaRPr lang="en-US" dirty="0"/>
          </a:p>
        </p:txBody>
      </p:sp>
      <p:sp>
        <p:nvSpPr>
          <p:cNvPr id="3" name="Content Placeholder 2"/>
          <p:cNvSpPr>
            <a:spLocks noGrp="1"/>
          </p:cNvSpPr>
          <p:nvPr>
            <p:ph idx="1"/>
          </p:nvPr>
        </p:nvSpPr>
        <p:spPr>
          <a:xfrm>
            <a:off x="841828" y="1023938"/>
            <a:ext cx="7416801" cy="5022850"/>
          </a:xfrm>
        </p:spPr>
        <p:txBody>
          <a:bodyPr/>
          <a:lstStyle/>
          <a:p>
            <a:pPr algn="ctr">
              <a:buNone/>
            </a:pPr>
            <a:endParaRPr lang="en-US" sz="4800" dirty="0" smtClean="0"/>
          </a:p>
          <a:p>
            <a:pPr algn="ctr">
              <a:buNone/>
            </a:pPr>
            <a:endParaRPr lang="en-US" sz="4800" dirty="0" smtClean="0"/>
          </a:p>
          <a:p>
            <a:pPr algn="ctr">
              <a:buNone/>
            </a:pPr>
            <a:r>
              <a:rPr lang="en-US" sz="4800" dirty="0" smtClean="0"/>
              <a:t>Thank You</a:t>
            </a:r>
          </a:p>
          <a:p>
            <a:pPr algn="ctr">
              <a:buNone/>
            </a:pP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7391399" cy="838200"/>
          </a:xfrm>
        </p:spPr>
        <p:txBody>
          <a:bodyPr/>
          <a:lstStyle/>
          <a:p>
            <a:r>
              <a:rPr lang="en-US" dirty="0" smtClean="0"/>
              <a:t>What is Data Mining</a:t>
            </a:r>
            <a:endParaRPr lang="en-US" dirty="0"/>
          </a:p>
        </p:txBody>
      </p:sp>
      <p:sp>
        <p:nvSpPr>
          <p:cNvPr id="3" name="Content Placeholder 2"/>
          <p:cNvSpPr>
            <a:spLocks noGrp="1"/>
          </p:cNvSpPr>
          <p:nvPr>
            <p:ph idx="1"/>
          </p:nvPr>
        </p:nvSpPr>
        <p:spPr>
          <a:xfrm>
            <a:off x="800100" y="1023938"/>
            <a:ext cx="7467600" cy="5541962"/>
          </a:xfrm>
        </p:spPr>
        <p:txBody>
          <a:bodyPr/>
          <a:lstStyle/>
          <a:p>
            <a:pPr>
              <a:buFont typeface="Wingdings" pitchFamily="2" charset="2"/>
              <a:buChar char="Ø"/>
            </a:pPr>
            <a:r>
              <a:rPr lang="en-US" sz="1600" dirty="0" smtClean="0">
                <a:latin typeface="Arial" pitchFamily="34" charset="0"/>
                <a:cs typeface="Arial" pitchFamily="34" charset="0"/>
              </a:rPr>
              <a:t>Data mining </a:t>
            </a:r>
          </a:p>
          <a:p>
            <a:pPr lvl="1">
              <a:buFont typeface="Wingdings" pitchFamily="2" charset="2"/>
              <a:buChar char="Ø"/>
            </a:pPr>
            <a:r>
              <a:rPr lang="en-US" sz="1600" dirty="0" smtClean="0">
                <a:latin typeface="Arial" pitchFamily="34" charset="0"/>
                <a:cs typeface="Arial" pitchFamily="34" charset="0"/>
              </a:rPr>
              <a:t>Is a relatively young and interdisciplinary field of computer science</a:t>
            </a:r>
          </a:p>
          <a:p>
            <a:pPr lvl="1">
              <a:buFont typeface="Wingdings" pitchFamily="2" charset="2"/>
              <a:buChar char="Ø"/>
            </a:pPr>
            <a:r>
              <a:rPr lang="en-US" sz="1600" dirty="0" smtClean="0">
                <a:latin typeface="Arial" pitchFamily="34" charset="0"/>
                <a:cs typeface="Arial" pitchFamily="34" charset="0"/>
              </a:rPr>
              <a:t>Is the process of discovering new patterns in past data that can be used to predict the outcome of future cases from large data sets</a:t>
            </a:r>
          </a:p>
          <a:p>
            <a:pPr lvl="1">
              <a:buFont typeface="Wingdings" pitchFamily="2" charset="2"/>
              <a:buChar char="Ø"/>
            </a:pPr>
            <a:r>
              <a:rPr lang="en-US" sz="1600" dirty="0" smtClean="0">
                <a:latin typeface="Arial" pitchFamily="34" charset="0"/>
                <a:cs typeface="Arial" pitchFamily="34" charset="0"/>
              </a:rPr>
              <a:t>Involves methods at the intersection of artificial intelligence, machine learning, statistics, and database systems</a:t>
            </a:r>
          </a:p>
          <a:p>
            <a:pPr>
              <a:buFont typeface="Wingdings" pitchFamily="2" charset="2"/>
              <a:buChar char="Ø"/>
            </a:pPr>
            <a:r>
              <a:rPr lang="en-US" sz="1600" dirty="0" smtClean="0">
                <a:latin typeface="Arial" pitchFamily="34" charset="0"/>
                <a:cs typeface="Arial" pitchFamily="34" charset="0"/>
              </a:rPr>
              <a:t>Past data matching</a:t>
            </a:r>
          </a:p>
          <a:p>
            <a:pPr lvl="1">
              <a:buFont typeface="Wingdings" pitchFamily="2" charset="2"/>
              <a:buChar char="Ø"/>
            </a:pPr>
            <a:r>
              <a:rPr lang="en-US" sz="1600" dirty="0" smtClean="0">
                <a:latin typeface="Arial" pitchFamily="34" charset="0"/>
                <a:cs typeface="Arial" pitchFamily="34" charset="0"/>
              </a:rPr>
              <a:t>Which contract has the highest dollar value (sorting) </a:t>
            </a:r>
          </a:p>
          <a:p>
            <a:pPr lvl="1">
              <a:buFont typeface="Wingdings" pitchFamily="2" charset="2"/>
              <a:buChar char="Ø"/>
            </a:pPr>
            <a:r>
              <a:rPr lang="en-US" sz="1600" dirty="0" smtClean="0">
                <a:latin typeface="Arial" pitchFamily="34" charset="0"/>
                <a:cs typeface="Arial" pitchFamily="34" charset="0"/>
              </a:rPr>
              <a:t>Who is connected to the suspicious contractor (visualization through external data)</a:t>
            </a:r>
          </a:p>
          <a:p>
            <a:pPr lvl="1">
              <a:buFont typeface="Wingdings" pitchFamily="2" charset="2"/>
              <a:buChar char="Ø"/>
            </a:pPr>
            <a:r>
              <a:rPr lang="en-US" sz="1600" dirty="0" smtClean="0">
                <a:latin typeface="Arial" pitchFamily="34" charset="0"/>
                <a:cs typeface="Arial" pitchFamily="34" charset="0"/>
              </a:rPr>
              <a:t>Do any of our current contractors claim different types of ownership during same time period (filtering data in Excel spreadsheets)</a:t>
            </a:r>
          </a:p>
          <a:p>
            <a:pPr lvl="1">
              <a:buFont typeface="Wingdings" pitchFamily="2" charset="2"/>
              <a:buChar char="Ø"/>
            </a:pPr>
            <a:r>
              <a:rPr lang="en-US" sz="1600" dirty="0" smtClean="0">
                <a:latin typeface="Arial" pitchFamily="34" charset="0"/>
                <a:cs typeface="Arial" pitchFamily="34" charset="0"/>
              </a:rPr>
              <a:t>How many of our current contractors match those on the debarred/excluded party list (database join query)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315" y="0"/>
            <a:ext cx="7416800" cy="827314"/>
          </a:xfrm>
        </p:spPr>
        <p:txBody>
          <a:bodyPr/>
          <a:lstStyle/>
          <a:p>
            <a:r>
              <a:rPr lang="en-US" dirty="0" smtClean="0"/>
              <a:t>Descriptive Analytics</a:t>
            </a:r>
            <a:endParaRPr lang="en-US" dirty="0"/>
          </a:p>
        </p:txBody>
      </p:sp>
      <p:sp>
        <p:nvSpPr>
          <p:cNvPr id="3" name="Content Placeholder 2"/>
          <p:cNvSpPr>
            <a:spLocks noGrp="1"/>
          </p:cNvSpPr>
          <p:nvPr>
            <p:ph idx="1"/>
          </p:nvPr>
        </p:nvSpPr>
        <p:spPr>
          <a:xfrm>
            <a:off x="798514" y="1023937"/>
            <a:ext cx="7489144" cy="5623605"/>
          </a:xfrm>
        </p:spPr>
        <p:txBody>
          <a:bodyPr/>
          <a:lstStyle/>
          <a:p>
            <a:pPr>
              <a:buFont typeface="Wingdings" pitchFamily="2" charset="2"/>
              <a:buChar char="Ø"/>
            </a:pPr>
            <a:r>
              <a:rPr lang="en-US" sz="1600" dirty="0" smtClean="0">
                <a:latin typeface="Arial" pitchFamily="34" charset="0"/>
                <a:cs typeface="Arial" pitchFamily="34" charset="0"/>
              </a:rPr>
              <a:t>Standard reporting</a:t>
            </a:r>
          </a:p>
          <a:p>
            <a:pPr lvl="1">
              <a:buFont typeface="Wingdings" pitchFamily="2" charset="2"/>
              <a:buChar char="Ø"/>
            </a:pPr>
            <a:r>
              <a:rPr lang="en-US" sz="1600" dirty="0" smtClean="0">
                <a:latin typeface="Arial" pitchFamily="34" charset="0"/>
                <a:cs typeface="Arial" pitchFamily="34" charset="0"/>
              </a:rPr>
              <a:t>Reviewing flat file </a:t>
            </a:r>
          </a:p>
          <a:p>
            <a:pPr>
              <a:buFont typeface="Wingdings" pitchFamily="2" charset="2"/>
              <a:buChar char="Ø"/>
            </a:pPr>
            <a:r>
              <a:rPr lang="en-US" sz="1600" dirty="0" smtClean="0">
                <a:latin typeface="Arial" pitchFamily="34" charset="0"/>
                <a:cs typeface="Arial" pitchFamily="34" charset="0"/>
              </a:rPr>
              <a:t>Custom reporting</a:t>
            </a:r>
          </a:p>
          <a:p>
            <a:pPr lvl="1">
              <a:buFont typeface="Wingdings" pitchFamily="2" charset="2"/>
              <a:buChar char="Ø"/>
            </a:pPr>
            <a:r>
              <a:rPr lang="en-US" sz="1600" dirty="0" smtClean="0">
                <a:latin typeface="Arial" pitchFamily="34" charset="0"/>
                <a:cs typeface="Arial" pitchFamily="34" charset="0"/>
              </a:rPr>
              <a:t>Filtering the data</a:t>
            </a:r>
          </a:p>
          <a:p>
            <a:pPr>
              <a:buFont typeface="Wingdings" pitchFamily="2" charset="2"/>
              <a:buChar char="Ø"/>
            </a:pPr>
            <a:r>
              <a:rPr lang="en-US" sz="1600" dirty="0" smtClean="0">
                <a:latin typeface="Arial" pitchFamily="34" charset="0"/>
                <a:cs typeface="Arial" pitchFamily="34" charset="0"/>
              </a:rPr>
              <a:t>Queries/drilldowns </a:t>
            </a:r>
          </a:p>
          <a:p>
            <a:pPr lvl="1">
              <a:buFont typeface="Wingdings" pitchFamily="2" charset="2"/>
              <a:buChar char="Ø"/>
            </a:pPr>
            <a:r>
              <a:rPr lang="en-US" sz="1600" dirty="0" smtClean="0">
                <a:latin typeface="Arial" pitchFamily="34" charset="0"/>
                <a:cs typeface="Arial" pitchFamily="34" charset="0"/>
              </a:rPr>
              <a:t>Relationship query</a:t>
            </a:r>
          </a:p>
          <a:p>
            <a:pPr lvl="2">
              <a:buFont typeface="Wingdings" pitchFamily="2" charset="2"/>
              <a:buChar char="Ø"/>
            </a:pPr>
            <a:r>
              <a:rPr lang="en-US" dirty="0" smtClean="0">
                <a:latin typeface="Arial" pitchFamily="34" charset="0"/>
                <a:cs typeface="Arial" pitchFamily="34" charset="0"/>
              </a:rPr>
              <a:t>Oracle</a:t>
            </a:r>
          </a:p>
          <a:p>
            <a:pPr lvl="2">
              <a:buFont typeface="Wingdings" pitchFamily="2" charset="2"/>
              <a:buChar char="Ø"/>
            </a:pPr>
            <a:r>
              <a:rPr lang="en-US" dirty="0" smtClean="0">
                <a:latin typeface="Arial" pitchFamily="34" charset="0"/>
                <a:cs typeface="Arial" pitchFamily="34" charset="0"/>
              </a:rPr>
              <a:t>SQL</a:t>
            </a:r>
          </a:p>
          <a:p>
            <a:pPr lvl="2">
              <a:buFont typeface="Wingdings" pitchFamily="2" charset="2"/>
              <a:buChar char="Ø"/>
            </a:pPr>
            <a:r>
              <a:rPr lang="en-US" dirty="0" smtClean="0">
                <a:latin typeface="Arial" pitchFamily="34" charset="0"/>
                <a:cs typeface="Arial" pitchFamily="34" charset="0"/>
              </a:rPr>
              <a:t>Access</a:t>
            </a:r>
          </a:p>
          <a:p>
            <a:pPr>
              <a:buFont typeface="Wingdings" pitchFamily="2" charset="2"/>
              <a:buChar char="Ø"/>
            </a:pPr>
            <a:r>
              <a:rPr lang="en-US" sz="1600" dirty="0" smtClean="0">
                <a:latin typeface="Arial" pitchFamily="34" charset="0"/>
                <a:cs typeface="Arial" pitchFamily="34" charset="0"/>
              </a:rPr>
              <a:t>Dashboards/alerts </a:t>
            </a:r>
          </a:p>
          <a:p>
            <a:pPr lvl="1">
              <a:buFont typeface="Wingdings" pitchFamily="2" charset="2"/>
              <a:buChar char="Ø"/>
            </a:pPr>
            <a:r>
              <a:rPr lang="en-US" sz="1600" dirty="0" smtClean="0">
                <a:latin typeface="Arial" pitchFamily="34" charset="0"/>
                <a:cs typeface="Arial" pitchFamily="34" charset="0"/>
              </a:rPr>
              <a:t>Business intelligence</a:t>
            </a:r>
          </a:p>
          <a:p>
            <a:pPr>
              <a:buFont typeface="Wingdings" pitchFamily="2" charset="2"/>
              <a:buChar char="Ø"/>
            </a:pPr>
            <a:r>
              <a:rPr lang="en-US" sz="1600" dirty="0" smtClean="0">
                <a:latin typeface="Arial" pitchFamily="34" charset="0"/>
                <a:cs typeface="Arial" pitchFamily="34" charset="0"/>
              </a:rPr>
              <a:t>Statistical analysis </a:t>
            </a:r>
          </a:p>
          <a:p>
            <a:pPr lvl="1">
              <a:buFont typeface="Wingdings" pitchFamily="2" charset="2"/>
              <a:buChar char="Ø"/>
            </a:pPr>
            <a:r>
              <a:rPr lang="en-US" sz="1600" dirty="0" smtClean="0">
                <a:latin typeface="Arial" pitchFamily="34" charset="0"/>
                <a:cs typeface="Arial" pitchFamily="34" charset="0"/>
              </a:rPr>
              <a:t>Percentage</a:t>
            </a:r>
          </a:p>
          <a:p>
            <a:pPr lvl="1">
              <a:buFont typeface="Wingdings" pitchFamily="2" charset="2"/>
              <a:buChar char="Ø"/>
            </a:pPr>
            <a:r>
              <a:rPr lang="en-US" sz="1600" dirty="0" smtClean="0">
                <a:latin typeface="Arial" pitchFamily="34" charset="0"/>
                <a:cs typeface="Arial" pitchFamily="34" charset="0"/>
              </a:rPr>
              <a:t>Ranking</a:t>
            </a:r>
          </a:p>
          <a:p>
            <a:pPr>
              <a:buFont typeface="Wingdings" pitchFamily="2" charset="2"/>
              <a:buChar char="Ø"/>
            </a:pPr>
            <a:r>
              <a:rPr lang="en-US" sz="1600" dirty="0" smtClean="0">
                <a:latin typeface="Arial" pitchFamily="34" charset="0"/>
                <a:cs typeface="Arial" pitchFamily="34" charset="0"/>
              </a:rPr>
              <a:t>Clustering </a:t>
            </a:r>
          </a:p>
          <a:p>
            <a:pPr lvl="1">
              <a:buFont typeface="Wingdings" pitchFamily="2" charset="2"/>
              <a:buChar char="Ø"/>
            </a:pPr>
            <a:r>
              <a:rPr lang="en-US" sz="1600" dirty="0" smtClean="0">
                <a:latin typeface="Arial" pitchFamily="34" charset="0"/>
                <a:cs typeface="Arial" pitchFamily="34" charset="0"/>
              </a:rPr>
              <a:t>Unsupervised learning</a:t>
            </a:r>
            <a:endParaRPr lang="en-US" sz="16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7358743" cy="827314"/>
          </a:xfrm>
        </p:spPr>
        <p:txBody>
          <a:bodyPr/>
          <a:lstStyle/>
          <a:p>
            <a:r>
              <a:rPr lang="en-US" dirty="0" smtClean="0"/>
              <a:t>Predictive Analytics</a:t>
            </a:r>
            <a:endParaRPr lang="en-US" dirty="0"/>
          </a:p>
        </p:txBody>
      </p:sp>
      <p:sp>
        <p:nvSpPr>
          <p:cNvPr id="3" name="Content Placeholder 2"/>
          <p:cNvSpPr>
            <a:spLocks noGrp="1"/>
          </p:cNvSpPr>
          <p:nvPr>
            <p:ph idx="1"/>
          </p:nvPr>
        </p:nvSpPr>
        <p:spPr>
          <a:xfrm>
            <a:off x="798514" y="1023938"/>
            <a:ext cx="7431086" cy="5507492"/>
          </a:xfrm>
        </p:spPr>
        <p:txBody>
          <a:bodyPr/>
          <a:lstStyle/>
          <a:p>
            <a:pPr>
              <a:buFont typeface="Wingdings" pitchFamily="2" charset="2"/>
              <a:buChar char="Ø"/>
            </a:pPr>
            <a:r>
              <a:rPr lang="en-US" sz="1600" dirty="0" smtClean="0">
                <a:latin typeface="Arial" pitchFamily="34" charset="0"/>
                <a:ea typeface="ＭＳ Ｐゴシック" charset="-128"/>
                <a:cs typeface="Arial" pitchFamily="34" charset="0"/>
              </a:rPr>
              <a:t>Predictive analytic data modeling </a:t>
            </a:r>
          </a:p>
          <a:p>
            <a:pPr lvl="1">
              <a:buFont typeface="Wingdings" pitchFamily="2" charset="2"/>
              <a:buChar char="Ø"/>
            </a:pPr>
            <a:r>
              <a:rPr lang="en-US" sz="1600" b="0" dirty="0" smtClean="0">
                <a:latin typeface="Arial" pitchFamily="34" charset="0"/>
                <a:ea typeface="ＭＳ Ｐゴシック" charset="-128"/>
                <a:cs typeface="Arial" pitchFamily="34" charset="0"/>
              </a:rPr>
              <a:t>Risk scoring based on </a:t>
            </a:r>
          </a:p>
          <a:p>
            <a:pPr lvl="2">
              <a:buFont typeface="Wingdings" pitchFamily="2" charset="2"/>
              <a:buChar char="Ø"/>
            </a:pPr>
            <a:r>
              <a:rPr lang="en-US" dirty="0" smtClean="0">
                <a:latin typeface="Arial" pitchFamily="34" charset="0"/>
                <a:ea typeface="ＭＳ Ｐゴシック" charset="-128"/>
                <a:cs typeface="Arial" pitchFamily="34" charset="0"/>
              </a:rPr>
              <a:t>m</a:t>
            </a:r>
            <a:r>
              <a:rPr lang="en-US" b="0" dirty="0" smtClean="0">
                <a:latin typeface="Arial" pitchFamily="34" charset="0"/>
                <a:ea typeface="ＭＳ Ｐゴシック" charset="-128"/>
                <a:cs typeface="Arial" pitchFamily="34" charset="0"/>
              </a:rPr>
              <a:t>etrics/scenarios </a:t>
            </a:r>
          </a:p>
          <a:p>
            <a:pPr lvl="3">
              <a:buFont typeface="Wingdings" pitchFamily="2" charset="2"/>
              <a:buChar char="Ø"/>
            </a:pPr>
            <a:r>
              <a:rPr lang="en-US" sz="1600" dirty="0" smtClean="0">
                <a:latin typeface="Arial" pitchFamily="34" charset="0"/>
                <a:cs typeface="Arial" pitchFamily="34" charset="0"/>
              </a:rPr>
              <a:t>potential fraud i</a:t>
            </a:r>
            <a:r>
              <a:rPr lang="en-US" sz="1600" b="0" dirty="0" smtClean="0">
                <a:latin typeface="Arial" pitchFamily="34" charset="0"/>
                <a:ea typeface="ＭＳ Ｐゴシック" charset="-128"/>
                <a:cs typeface="Arial" pitchFamily="34" charset="0"/>
              </a:rPr>
              <a:t>ndicators</a:t>
            </a:r>
          </a:p>
          <a:p>
            <a:pPr lvl="3">
              <a:buFont typeface="Wingdings" pitchFamily="2" charset="2"/>
              <a:buChar char="Ø"/>
            </a:pPr>
            <a:r>
              <a:rPr lang="en-US" sz="1600" dirty="0" smtClean="0">
                <a:latin typeface="Arial" pitchFamily="34" charset="0"/>
                <a:ea typeface="ＭＳ Ｐゴシック" charset="-128"/>
                <a:cs typeface="Arial" pitchFamily="34" charset="0"/>
              </a:rPr>
              <a:t>criminal violations</a:t>
            </a:r>
            <a:endParaRPr lang="en-US" sz="1600" b="0" dirty="0" smtClean="0">
              <a:latin typeface="Arial" pitchFamily="34" charset="0"/>
              <a:ea typeface="ＭＳ Ｐゴシック" charset="-128"/>
              <a:cs typeface="Arial" pitchFamily="34" charset="0"/>
            </a:endParaRPr>
          </a:p>
          <a:p>
            <a:pPr lvl="2">
              <a:buFont typeface="Wingdings" pitchFamily="2" charset="2"/>
              <a:buChar char="Ø"/>
            </a:pPr>
            <a:r>
              <a:rPr lang="en-US" b="0" dirty="0" smtClean="0">
                <a:latin typeface="Arial" pitchFamily="34" charset="0"/>
                <a:ea typeface="ＭＳ Ｐゴシック" charset="-128"/>
                <a:cs typeface="Arial" pitchFamily="34" charset="0"/>
              </a:rPr>
              <a:t>logic </a:t>
            </a:r>
          </a:p>
          <a:p>
            <a:pPr lvl="2">
              <a:buFont typeface="Wingdings" pitchFamily="2" charset="2"/>
              <a:buChar char="Ø"/>
            </a:pPr>
            <a:r>
              <a:rPr lang="en-US" dirty="0" smtClean="0">
                <a:latin typeface="Arial" pitchFamily="34" charset="0"/>
                <a:ea typeface="ＭＳ Ｐゴシック" charset="-128"/>
                <a:cs typeface="Arial" pitchFamily="34" charset="0"/>
              </a:rPr>
              <a:t>d</a:t>
            </a:r>
            <a:r>
              <a:rPr lang="en-US" b="0" dirty="0" smtClean="0">
                <a:latin typeface="Arial" pitchFamily="34" charset="0"/>
                <a:ea typeface="ＭＳ Ｐゴシック" charset="-128"/>
                <a:cs typeface="Arial" pitchFamily="34" charset="0"/>
              </a:rPr>
              <a:t>ate/time </a:t>
            </a:r>
          </a:p>
          <a:p>
            <a:pPr lvl="2">
              <a:buFont typeface="Wingdings" pitchFamily="2" charset="2"/>
              <a:buChar char="Ø"/>
            </a:pPr>
            <a:r>
              <a:rPr lang="en-US" dirty="0" smtClean="0">
                <a:latin typeface="Arial" pitchFamily="34" charset="0"/>
                <a:cs typeface="Arial" pitchFamily="34" charset="0"/>
              </a:rPr>
              <a:t>mathematics </a:t>
            </a:r>
          </a:p>
          <a:p>
            <a:pPr lvl="2">
              <a:buFont typeface="Wingdings" pitchFamily="2" charset="2"/>
              <a:buChar char="Ø"/>
            </a:pPr>
            <a:r>
              <a:rPr lang="en-US" dirty="0" smtClean="0">
                <a:latin typeface="Arial" pitchFamily="34" charset="0"/>
                <a:cs typeface="Arial" pitchFamily="34" charset="0"/>
              </a:rPr>
              <a:t>statistics</a:t>
            </a:r>
            <a:endParaRPr lang="en-US" b="0" dirty="0" smtClean="0">
              <a:latin typeface="Arial" pitchFamily="34" charset="0"/>
              <a:ea typeface="ＭＳ Ｐゴシック" charset="-128"/>
              <a:cs typeface="Arial" pitchFamily="34" charset="0"/>
            </a:endParaRPr>
          </a:p>
          <a:p>
            <a:pPr>
              <a:buFont typeface="Wingdings" pitchFamily="2" charset="2"/>
              <a:buChar char="Ø"/>
            </a:pPr>
            <a:r>
              <a:rPr lang="en-US" sz="1600" dirty="0" smtClean="0">
                <a:latin typeface="Arial" pitchFamily="34" charset="0"/>
                <a:ea typeface="ＭＳ Ｐゴシック" charset="-128"/>
                <a:cs typeface="Arial" pitchFamily="34" charset="0"/>
              </a:rPr>
              <a:t>Optimization</a:t>
            </a:r>
          </a:p>
          <a:p>
            <a:pPr lvl="1">
              <a:buFont typeface="Wingdings" pitchFamily="2" charset="2"/>
              <a:buChar char="Ø"/>
            </a:pPr>
            <a:r>
              <a:rPr lang="en-US" sz="1600" dirty="0" smtClean="0">
                <a:latin typeface="Arial" pitchFamily="34" charset="0"/>
                <a:ea typeface="ＭＳ Ｐゴシック" charset="-128"/>
                <a:cs typeface="Arial" pitchFamily="34" charset="0"/>
              </a:rPr>
              <a:t>Effective, efficient, and objective </a:t>
            </a:r>
            <a:r>
              <a:rPr lang="en-US" sz="1600" dirty="0" smtClean="0">
                <a:latin typeface="Arial" pitchFamily="34" charset="0"/>
                <a:cs typeface="Arial" pitchFamily="34" charset="0"/>
              </a:rPr>
              <a:t>analytic data model </a:t>
            </a:r>
            <a:r>
              <a:rPr lang="en-US" sz="1600" dirty="0" smtClean="0">
                <a:latin typeface="Arial" pitchFamily="34" charset="0"/>
                <a:ea typeface="ＭＳ Ｐゴシック" charset="-128"/>
                <a:cs typeface="Arial" pitchFamily="34" charset="0"/>
              </a:rPr>
              <a:t>affected by</a:t>
            </a:r>
          </a:p>
          <a:p>
            <a:pPr lvl="2">
              <a:buFont typeface="Wingdings" pitchFamily="2" charset="2"/>
              <a:buChar char="Ø"/>
            </a:pPr>
            <a:r>
              <a:rPr lang="en-US" dirty="0" smtClean="0">
                <a:latin typeface="Arial" pitchFamily="34" charset="0"/>
                <a:ea typeface="ＭＳ Ｐゴシック" charset="-128"/>
                <a:cs typeface="Arial" pitchFamily="34" charset="0"/>
              </a:rPr>
              <a:t>space</a:t>
            </a:r>
          </a:p>
          <a:p>
            <a:pPr lvl="2">
              <a:buFont typeface="Wingdings" pitchFamily="2" charset="2"/>
              <a:buChar char="Ø"/>
            </a:pPr>
            <a:r>
              <a:rPr lang="en-US" dirty="0" smtClean="0">
                <a:latin typeface="Arial" pitchFamily="34" charset="0"/>
                <a:cs typeface="Arial" pitchFamily="34" charset="0"/>
              </a:rPr>
              <a:t>constraints</a:t>
            </a:r>
          </a:p>
          <a:p>
            <a:pPr>
              <a:buFont typeface="Wingdings" pitchFamily="2" charset="2"/>
              <a:buChar char="Ø"/>
            </a:pPr>
            <a:r>
              <a:rPr lang="en-US" sz="1600" dirty="0" smtClean="0">
                <a:latin typeface="Arial" pitchFamily="34" charset="0"/>
                <a:ea typeface="ＭＳ Ｐゴシック" charset="-128"/>
                <a:cs typeface="Arial" pitchFamily="34" charset="0"/>
              </a:rPr>
              <a:t>Simulation </a:t>
            </a:r>
          </a:p>
          <a:p>
            <a:pPr lvl="1">
              <a:buFont typeface="Wingdings" pitchFamily="2" charset="2"/>
              <a:buChar char="Ø"/>
            </a:pPr>
            <a:r>
              <a:rPr lang="en-US" sz="1600" dirty="0" smtClean="0">
                <a:latin typeface="Arial" pitchFamily="34" charset="0"/>
                <a:ea typeface="ＭＳ Ｐゴシック" charset="-128"/>
                <a:cs typeface="Arial" pitchFamily="34" charset="0"/>
              </a:rPr>
              <a:t>Risk analysis representation </a:t>
            </a:r>
            <a:endParaRPr lang="en-US" sz="1600" b="0" dirty="0" smtClean="0">
              <a:latin typeface="Arial" pitchFamily="34" charset="0"/>
              <a:ea typeface="ＭＳ Ｐゴシック" charset="-128"/>
              <a:cs typeface="Arial" pitchFamily="34" charset="0"/>
            </a:endParaRPr>
          </a:p>
          <a:p>
            <a:pPr lvl="2">
              <a:buFont typeface="Wingdings" pitchFamily="2" charset="2"/>
              <a:buChar char="Ø"/>
            </a:pPr>
            <a:r>
              <a:rPr lang="en-US" dirty="0" smtClean="0">
                <a:latin typeface="Arial" pitchFamily="34" charset="0"/>
                <a:ea typeface="ＭＳ Ｐゴシック" charset="-128"/>
                <a:cs typeface="Arial" pitchFamily="34" charset="0"/>
              </a:rPr>
              <a:t>r</a:t>
            </a:r>
            <a:r>
              <a:rPr lang="en-US" dirty="0" smtClean="0">
                <a:solidFill>
                  <a:schemeClr val="tx2">
                    <a:lumMod val="75000"/>
                  </a:schemeClr>
                </a:solidFill>
                <a:latin typeface="Arial" pitchFamily="34" charset="0"/>
                <a:cs typeface="Arial" pitchFamily="34" charset="0"/>
              </a:rPr>
              <a:t>anking based on a risk score</a:t>
            </a:r>
            <a:r>
              <a:rPr lang="en-US" dirty="0" smtClean="0">
                <a:latin typeface="Arial" pitchFamily="34" charset="0"/>
                <a:ea typeface="ＭＳ Ｐゴシック" charset="-128"/>
                <a:cs typeface="Arial" pitchFamily="34" charset="0"/>
              </a:rPr>
              <a:t> </a:t>
            </a:r>
          </a:p>
          <a:p>
            <a:pPr lvl="2">
              <a:buFont typeface="Wingdings" pitchFamily="2" charset="2"/>
              <a:buChar char="Ø"/>
            </a:pPr>
            <a:r>
              <a:rPr lang="en-US" dirty="0" smtClean="0">
                <a:solidFill>
                  <a:schemeClr val="tx2">
                    <a:lumMod val="75000"/>
                  </a:schemeClr>
                </a:solidFill>
                <a:latin typeface="Arial" pitchFamily="34" charset="0"/>
                <a:cs typeface="Arial" pitchFamily="34" charset="0"/>
              </a:rPr>
              <a:t>weighted combination of the metrics</a:t>
            </a:r>
            <a:endParaRPr lang="en-US" b="0" dirty="0" smtClean="0">
              <a:latin typeface="Arial" pitchFamily="34" charset="0"/>
              <a:ea typeface="ＭＳ Ｐゴシック" charset="-128"/>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7445829" cy="827314"/>
          </a:xfrm>
        </p:spPr>
        <p:txBody>
          <a:bodyPr/>
          <a:lstStyle/>
          <a:p>
            <a:pPr lvl="1"/>
            <a:r>
              <a:rPr lang="en-US" dirty="0" smtClean="0"/>
              <a:t>Next Generation Analytics</a:t>
            </a:r>
            <a:endParaRPr lang="en-US" dirty="0"/>
          </a:p>
        </p:txBody>
      </p:sp>
      <p:sp>
        <p:nvSpPr>
          <p:cNvPr id="3" name="Content Placeholder 2"/>
          <p:cNvSpPr>
            <a:spLocks noGrp="1"/>
          </p:cNvSpPr>
          <p:nvPr>
            <p:ph idx="1"/>
          </p:nvPr>
        </p:nvSpPr>
        <p:spPr>
          <a:xfrm>
            <a:off x="798513" y="1023938"/>
            <a:ext cx="7431087" cy="5022850"/>
          </a:xfrm>
        </p:spPr>
        <p:txBody>
          <a:bodyPr/>
          <a:lstStyle/>
          <a:p>
            <a:pPr>
              <a:buFont typeface="Wingdings" pitchFamily="2" charset="2"/>
              <a:buChar char="Ø"/>
            </a:pPr>
            <a:r>
              <a:rPr lang="en-US" sz="1600" dirty="0" smtClean="0">
                <a:latin typeface="Arial" pitchFamily="34" charset="0"/>
                <a:ea typeface="ＭＳ Ｐゴシック" charset="-128"/>
                <a:cs typeface="Arial" pitchFamily="34" charset="0"/>
              </a:rPr>
              <a:t>Text mining</a:t>
            </a:r>
          </a:p>
          <a:p>
            <a:pPr lvl="1">
              <a:buFont typeface="Wingdings" pitchFamily="2" charset="2"/>
              <a:buChar char="Ø"/>
            </a:pPr>
            <a:r>
              <a:rPr lang="en-US" sz="1600" dirty="0" smtClean="0">
                <a:latin typeface="Arial" pitchFamily="34" charset="0"/>
                <a:ea typeface="ＭＳ Ｐゴシック" charset="-128"/>
                <a:cs typeface="Arial" pitchFamily="34" charset="0"/>
              </a:rPr>
              <a:t>Code driven text and phase evaluator with scoring algorithm</a:t>
            </a:r>
          </a:p>
          <a:p>
            <a:pPr lvl="1">
              <a:buFont typeface="Wingdings" pitchFamily="2" charset="2"/>
              <a:buChar char="Ø"/>
            </a:pPr>
            <a:r>
              <a:rPr lang="en-US" sz="1600" dirty="0" smtClean="0">
                <a:latin typeface="Arial" pitchFamily="34" charset="0"/>
                <a:ea typeface="ＭＳ Ｐゴシック" charset="-128"/>
                <a:cs typeface="Arial" pitchFamily="34" charset="0"/>
              </a:rPr>
              <a:t>LexisNexis (lexisnexis.com)</a:t>
            </a:r>
          </a:p>
          <a:p>
            <a:pPr lvl="1">
              <a:buFont typeface="Wingdings" pitchFamily="2" charset="2"/>
              <a:buChar char="Ø"/>
            </a:pPr>
            <a:r>
              <a:rPr lang="en-US" sz="1600" dirty="0" err="1" smtClean="0">
                <a:latin typeface="Arial" pitchFamily="34" charset="0"/>
                <a:ea typeface="ＭＳ Ｐゴシック" charset="-128"/>
                <a:cs typeface="Arial" pitchFamily="34" charset="0"/>
              </a:rPr>
              <a:t>iThenticate</a:t>
            </a:r>
            <a:r>
              <a:rPr lang="en-US" sz="1600" dirty="0" smtClean="0">
                <a:latin typeface="Arial" pitchFamily="34" charset="0"/>
                <a:ea typeface="ＭＳ Ｐゴシック" charset="-128"/>
                <a:cs typeface="Arial" pitchFamily="34" charset="0"/>
              </a:rPr>
              <a:t> (ithenticate.com)</a:t>
            </a:r>
          </a:p>
          <a:p>
            <a:pPr>
              <a:buFont typeface="Wingdings" pitchFamily="2" charset="2"/>
              <a:buChar char="Ø"/>
            </a:pPr>
            <a:r>
              <a:rPr lang="en-US" sz="1600" dirty="0" smtClean="0">
                <a:latin typeface="Arial" pitchFamily="34" charset="0"/>
                <a:ea typeface="ＭＳ Ｐゴシック" charset="-128"/>
                <a:cs typeface="Arial" pitchFamily="34" charset="0"/>
              </a:rPr>
              <a:t>Link analysis</a:t>
            </a:r>
          </a:p>
          <a:p>
            <a:pPr lvl="1">
              <a:buFont typeface="Wingdings" pitchFamily="2" charset="2"/>
              <a:buChar char="Ø"/>
            </a:pPr>
            <a:r>
              <a:rPr lang="en-US" sz="1600" dirty="0" smtClean="0">
                <a:latin typeface="Arial" pitchFamily="34" charset="0"/>
                <a:ea typeface="ＭＳ Ｐゴシック" charset="-128"/>
                <a:cs typeface="Arial" pitchFamily="34" charset="0"/>
              </a:rPr>
              <a:t>Used to evaluate relationships (connections) between objects</a:t>
            </a:r>
          </a:p>
          <a:p>
            <a:pPr lvl="2">
              <a:buFont typeface="Wingdings" pitchFamily="2" charset="2"/>
              <a:buChar char="Ø"/>
            </a:pPr>
            <a:r>
              <a:rPr lang="en-US" dirty="0" smtClean="0">
                <a:latin typeface="Arial" pitchFamily="34" charset="0"/>
                <a:ea typeface="ＭＳ Ｐゴシック" charset="-128"/>
                <a:cs typeface="Arial" pitchFamily="34" charset="0"/>
              </a:rPr>
              <a:t>organizations</a:t>
            </a:r>
          </a:p>
          <a:p>
            <a:pPr lvl="2">
              <a:buFont typeface="Wingdings" pitchFamily="2" charset="2"/>
              <a:buChar char="Ø"/>
            </a:pPr>
            <a:r>
              <a:rPr lang="en-US" dirty="0" smtClean="0">
                <a:latin typeface="Arial" pitchFamily="34" charset="0"/>
                <a:ea typeface="ＭＳ Ｐゴシック" charset="-128"/>
                <a:cs typeface="Arial" pitchFamily="34" charset="0"/>
              </a:rPr>
              <a:t>people</a:t>
            </a:r>
          </a:p>
          <a:p>
            <a:pPr lvl="2">
              <a:buFont typeface="Wingdings" pitchFamily="2" charset="2"/>
              <a:buChar char="Ø"/>
            </a:pPr>
            <a:r>
              <a:rPr lang="en-US" dirty="0" smtClean="0">
                <a:latin typeface="Arial" pitchFamily="34" charset="0"/>
                <a:ea typeface="ＭＳ Ｐゴシック" charset="-128"/>
                <a:cs typeface="Arial" pitchFamily="34" charset="0"/>
              </a:rPr>
              <a:t>transactions </a:t>
            </a:r>
          </a:p>
          <a:p>
            <a:pPr>
              <a:buFont typeface="Wingdings" pitchFamily="2" charset="2"/>
              <a:buChar char="Ø"/>
            </a:pPr>
            <a:r>
              <a:rPr lang="en-US" sz="1600" dirty="0" smtClean="0">
                <a:latin typeface="Arial" pitchFamily="34" charset="0"/>
                <a:cs typeface="Arial" pitchFamily="34" charset="0"/>
              </a:rPr>
              <a:t>Building predictive analytic data models to score likelihood of fraud</a:t>
            </a:r>
          </a:p>
          <a:p>
            <a:pPr lvl="1">
              <a:buFont typeface="Wingdings" pitchFamily="2" charset="2"/>
              <a:buChar char="Ø"/>
            </a:pPr>
            <a:r>
              <a:rPr lang="en-US" sz="1600" dirty="0" smtClean="0">
                <a:latin typeface="Arial" pitchFamily="34" charset="0"/>
                <a:cs typeface="Arial" pitchFamily="34" charset="0"/>
              </a:rPr>
              <a:t>Feedback</a:t>
            </a:r>
          </a:p>
          <a:p>
            <a:pPr lvl="1">
              <a:buFont typeface="Wingdings" pitchFamily="2" charset="2"/>
              <a:buChar char="Ø"/>
            </a:pPr>
            <a:r>
              <a:rPr lang="en-US" sz="1600" dirty="0" smtClean="0">
                <a:latin typeface="Arial" pitchFamily="34" charset="0"/>
                <a:cs typeface="Arial" pitchFamily="34" charset="0"/>
              </a:rPr>
              <a:t>Re-engineering the predictive analytic data model </a:t>
            </a:r>
          </a:p>
          <a:p>
            <a:pPr lvl="1">
              <a:buFont typeface="Wingdings" pitchFamily="2" charset="2"/>
              <a:buChar char="Ø"/>
            </a:pPr>
            <a:r>
              <a:rPr lang="en-US" sz="1600" dirty="0" smtClean="0">
                <a:latin typeface="Arial" pitchFamily="34" charset="0"/>
                <a:cs typeface="Arial" pitchFamily="34" charset="0"/>
              </a:rPr>
              <a:t>Redeployment</a:t>
            </a:r>
          </a:p>
          <a:p>
            <a:pPr>
              <a:buFont typeface="Wingdings" pitchFamily="2" charset="2"/>
              <a:buChar char="Ø"/>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16800" cy="838200"/>
          </a:xfrm>
        </p:spPr>
        <p:txBody>
          <a:bodyPr/>
          <a:lstStyle/>
          <a:p>
            <a:r>
              <a:rPr lang="en-US" dirty="0" smtClean="0"/>
              <a:t>Why use Data Mining</a:t>
            </a:r>
            <a:endParaRPr lang="en-US" dirty="0"/>
          </a:p>
        </p:txBody>
      </p:sp>
      <p:sp>
        <p:nvSpPr>
          <p:cNvPr id="3" name="Content Placeholder 2"/>
          <p:cNvSpPr>
            <a:spLocks noGrp="1"/>
          </p:cNvSpPr>
          <p:nvPr>
            <p:ph idx="1"/>
          </p:nvPr>
        </p:nvSpPr>
        <p:spPr>
          <a:xfrm>
            <a:off x="863600" y="1023938"/>
            <a:ext cx="7340600" cy="5022850"/>
          </a:xfrm>
        </p:spPr>
        <p:txBody>
          <a:bodyPr/>
          <a:lstStyle/>
          <a:p>
            <a:pPr>
              <a:buFont typeface="Wingdings" pitchFamily="2" charset="2"/>
              <a:buChar char="Ø"/>
            </a:pPr>
            <a:r>
              <a:rPr lang="en-US" sz="1600" dirty="0" smtClean="0">
                <a:cs typeface="Arial" pitchFamily="34" charset="0"/>
              </a:rPr>
              <a:t>Fraud can occur at any stage of an acquisition and use data mining to remove 90% of the hay to focus on the 10% with the most needles </a:t>
            </a:r>
          </a:p>
          <a:p>
            <a:pPr lvl="1">
              <a:buFont typeface="Wingdings" pitchFamily="2" charset="2"/>
              <a:buChar char="Ø"/>
            </a:pPr>
            <a:r>
              <a:rPr lang="en-US" sz="1600" dirty="0" smtClean="0">
                <a:cs typeface="Arial" pitchFamily="34" charset="0"/>
              </a:rPr>
              <a:t>Can be committed by vendor, sub-firm, or Agency employees</a:t>
            </a:r>
          </a:p>
          <a:p>
            <a:pPr lvl="1">
              <a:buFont typeface="Wingdings" pitchFamily="2" charset="2"/>
              <a:buChar char="Ø"/>
            </a:pPr>
            <a:r>
              <a:rPr lang="en-US" sz="1600" dirty="0" smtClean="0">
                <a:cs typeface="Arial" pitchFamily="34" charset="0"/>
              </a:rPr>
              <a:t>May involve collusion among bidders, internal help from Agency employees</a:t>
            </a:r>
          </a:p>
          <a:p>
            <a:pPr>
              <a:buFont typeface="Wingdings" pitchFamily="2" charset="2"/>
              <a:buChar char="Ø"/>
            </a:pPr>
            <a:r>
              <a:rPr lang="en-US" sz="1600" dirty="0" smtClean="0">
                <a:cs typeface="Arial" pitchFamily="34" charset="0"/>
              </a:rPr>
              <a:t>Data mining </a:t>
            </a:r>
          </a:p>
          <a:p>
            <a:pPr lvl="1">
              <a:buFont typeface="Wingdings" pitchFamily="2" charset="2"/>
              <a:buChar char="Ø"/>
            </a:pPr>
            <a:r>
              <a:rPr lang="en-US" sz="1600" dirty="0" smtClean="0">
                <a:cs typeface="Arial" pitchFamily="34" charset="0"/>
              </a:rPr>
              <a:t>Employs an analytical data-driven method to identify audit needs </a:t>
            </a:r>
          </a:p>
          <a:p>
            <a:pPr lvl="1">
              <a:buFont typeface="Wingdings" pitchFamily="2" charset="2"/>
              <a:buChar char="Ø"/>
            </a:pPr>
            <a:r>
              <a:rPr lang="en-US" sz="1600" dirty="0" smtClean="0">
                <a:cs typeface="Arial" pitchFamily="34" charset="0"/>
              </a:rPr>
              <a:t>Deploys a systematic way of providing good leads to investigative team</a:t>
            </a:r>
          </a:p>
          <a:p>
            <a:pPr lvl="1">
              <a:buFont typeface="Wingdings" pitchFamily="2" charset="2"/>
              <a:buChar char="Ø"/>
            </a:pPr>
            <a:r>
              <a:rPr lang="en-US" sz="1600" dirty="0" smtClean="0">
                <a:cs typeface="Arial" pitchFamily="34" charset="0"/>
              </a:rPr>
              <a:t>Promotes accountability by conducting oversight of Recovery funds</a:t>
            </a:r>
          </a:p>
          <a:p>
            <a:pPr lvl="1">
              <a:buFont typeface="Wingdings" pitchFamily="2" charset="2"/>
              <a:buChar char="Ø"/>
            </a:pPr>
            <a:r>
              <a:rPr lang="en-US" sz="1600" dirty="0" smtClean="0">
                <a:cs typeface="Arial" pitchFamily="34" charset="0"/>
              </a:rPr>
              <a:t>Provides transparency on Recovery spending</a:t>
            </a:r>
          </a:p>
          <a:p>
            <a:pPr lvl="1">
              <a:buFont typeface="Wingdings" pitchFamily="2" charset="2"/>
              <a:buChar char="Ø"/>
            </a:pPr>
            <a:r>
              <a:rPr lang="en-US" sz="1600" dirty="0" smtClean="0">
                <a:cs typeface="Arial" pitchFamily="34" charset="0"/>
              </a:rPr>
              <a:t>Assists in detecting and preventing fraud, waste, and abuse</a:t>
            </a:r>
          </a:p>
          <a:p>
            <a:pPr lvl="1">
              <a:buFont typeface="Wingdings" pitchFamily="2" charset="2"/>
              <a:buChar char="Ø"/>
            </a:pPr>
            <a:r>
              <a:rPr lang="en-US" sz="1600" dirty="0" smtClean="0">
                <a:cs typeface="Arial" pitchFamily="34" charset="0"/>
              </a:rPr>
              <a:t>Reports to multiple stakeholders accurate and user-friendly information</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44229" cy="841829"/>
          </a:xfrm>
        </p:spPr>
        <p:txBody>
          <a:bodyPr/>
          <a:lstStyle/>
          <a:p>
            <a:r>
              <a:rPr lang="en-US" dirty="0" smtClean="0"/>
              <a:t>Benefits</a:t>
            </a:r>
            <a:endParaRPr lang="en-US" dirty="0"/>
          </a:p>
        </p:txBody>
      </p:sp>
      <p:sp>
        <p:nvSpPr>
          <p:cNvPr id="4" name="Text Placeholder 3"/>
          <p:cNvSpPr>
            <a:spLocks noGrp="1"/>
          </p:cNvSpPr>
          <p:nvPr>
            <p:ph type="body" idx="1"/>
          </p:nvPr>
        </p:nvSpPr>
        <p:spPr>
          <a:xfrm>
            <a:off x="0" y="867456"/>
            <a:ext cx="3106057" cy="639762"/>
          </a:xfrm>
        </p:spPr>
        <p:txBody>
          <a:bodyPr/>
          <a:lstStyle/>
          <a:p>
            <a:pPr algn="ctr"/>
            <a:r>
              <a:rPr lang="en-US" sz="2000" dirty="0" smtClean="0"/>
              <a:t>Past</a:t>
            </a:r>
            <a:endParaRPr lang="en-US" sz="2000" dirty="0"/>
          </a:p>
        </p:txBody>
      </p:sp>
      <p:sp>
        <p:nvSpPr>
          <p:cNvPr id="3" name="Content Placeholder 2"/>
          <p:cNvSpPr>
            <a:spLocks noGrp="1"/>
          </p:cNvSpPr>
          <p:nvPr>
            <p:ph sz="half" idx="2"/>
          </p:nvPr>
        </p:nvSpPr>
        <p:spPr>
          <a:xfrm>
            <a:off x="856343" y="1567543"/>
            <a:ext cx="3641044" cy="4558620"/>
          </a:xfrm>
        </p:spPr>
        <p:txBody>
          <a:bodyPr/>
          <a:lstStyle/>
          <a:p>
            <a:pPr>
              <a:buNone/>
            </a:pPr>
            <a:r>
              <a:rPr lang="en-US" sz="1600" b="0" dirty="0" smtClean="0">
                <a:latin typeface="Arial" pitchFamily="34" charset="0"/>
                <a:cs typeface="Arial" pitchFamily="34" charset="0"/>
              </a:rPr>
              <a:t>Limited universe</a:t>
            </a:r>
          </a:p>
          <a:p>
            <a:pPr>
              <a:buNone/>
            </a:pPr>
            <a:r>
              <a:rPr lang="en-US" sz="1600" b="0" dirty="0" smtClean="0">
                <a:latin typeface="Arial" pitchFamily="34" charset="0"/>
                <a:cs typeface="Arial" pitchFamily="34" charset="0"/>
              </a:rPr>
              <a:t>Examine random samples</a:t>
            </a:r>
          </a:p>
          <a:p>
            <a:pPr>
              <a:buNone/>
            </a:pPr>
            <a:r>
              <a:rPr lang="en-US" sz="1600" b="0" dirty="0" smtClean="0">
                <a:latin typeface="Arial" pitchFamily="34" charset="0"/>
                <a:cs typeface="Arial" pitchFamily="34" charset="0"/>
              </a:rPr>
              <a:t>Use single data sources</a:t>
            </a:r>
          </a:p>
          <a:p>
            <a:pPr>
              <a:buNone/>
            </a:pPr>
            <a:r>
              <a:rPr lang="en-US" sz="1600" b="0" dirty="0" smtClean="0">
                <a:latin typeface="Arial" pitchFamily="34" charset="0"/>
                <a:cs typeface="Arial" pitchFamily="34" charset="0"/>
              </a:rPr>
              <a:t>Reliance on tips, hotline</a:t>
            </a:r>
          </a:p>
          <a:p>
            <a:pPr>
              <a:buNone/>
            </a:pPr>
            <a:r>
              <a:rPr lang="en-US" sz="1600" b="0" dirty="0" smtClean="0">
                <a:latin typeface="Arial" pitchFamily="34" charset="0"/>
                <a:cs typeface="Arial" pitchFamily="34" charset="0"/>
              </a:rPr>
              <a:t>Pay-and-chase</a:t>
            </a:r>
          </a:p>
          <a:p>
            <a:pPr>
              <a:buNone/>
            </a:pPr>
            <a:r>
              <a:rPr lang="en-US" sz="1600" b="0" dirty="0" smtClean="0">
                <a:latin typeface="Arial" pitchFamily="34" charset="0"/>
                <a:cs typeface="Arial" pitchFamily="34" charset="0"/>
              </a:rPr>
              <a:t>Reliance on hunches, past experience</a:t>
            </a:r>
          </a:p>
          <a:p>
            <a:pPr>
              <a:buNone/>
            </a:pPr>
            <a:r>
              <a:rPr lang="en-US" sz="1600" b="0" dirty="0" smtClean="0">
                <a:latin typeface="Arial" pitchFamily="34" charset="0"/>
                <a:cs typeface="Arial" pitchFamily="34" charset="0"/>
              </a:rPr>
              <a:t>Known fraud schemes only</a:t>
            </a:r>
          </a:p>
          <a:p>
            <a:pPr>
              <a:buNone/>
            </a:pPr>
            <a:r>
              <a:rPr lang="en-US" sz="1600" b="0" dirty="0" smtClean="0">
                <a:latin typeface="Arial" pitchFamily="34" charset="0"/>
                <a:cs typeface="Arial" pitchFamily="34" charset="0"/>
              </a:rPr>
              <a:t>Subjective consideration of different suspicious activity</a:t>
            </a:r>
            <a:endParaRPr lang="en-US" sz="1600" b="0" dirty="0"/>
          </a:p>
        </p:txBody>
      </p:sp>
      <p:sp>
        <p:nvSpPr>
          <p:cNvPr id="5" name="Text Placeholder 4"/>
          <p:cNvSpPr>
            <a:spLocks noGrp="1"/>
          </p:cNvSpPr>
          <p:nvPr>
            <p:ph type="body" sz="quarter" idx="3"/>
          </p:nvPr>
        </p:nvSpPr>
        <p:spPr>
          <a:xfrm>
            <a:off x="4659087" y="867456"/>
            <a:ext cx="2772228" cy="639762"/>
          </a:xfrm>
        </p:spPr>
        <p:txBody>
          <a:bodyPr/>
          <a:lstStyle/>
          <a:p>
            <a:pPr algn="ctr"/>
            <a:r>
              <a:rPr lang="en-US" sz="2000" dirty="0" smtClean="0"/>
              <a:t>Future</a:t>
            </a:r>
            <a:endParaRPr lang="en-US" sz="2000" dirty="0"/>
          </a:p>
        </p:txBody>
      </p:sp>
      <p:sp>
        <p:nvSpPr>
          <p:cNvPr id="6" name="Content Placeholder 5"/>
          <p:cNvSpPr>
            <a:spLocks noGrp="1"/>
          </p:cNvSpPr>
          <p:nvPr>
            <p:ph sz="quarter" idx="4"/>
          </p:nvPr>
        </p:nvSpPr>
        <p:spPr>
          <a:xfrm>
            <a:off x="4645025" y="1553029"/>
            <a:ext cx="3715204" cy="4573134"/>
          </a:xfrm>
        </p:spPr>
        <p:txBody>
          <a:bodyPr/>
          <a:lstStyle/>
          <a:p>
            <a:pPr>
              <a:buNone/>
            </a:pPr>
            <a:r>
              <a:rPr lang="en-US" sz="1600" b="0" dirty="0" smtClean="0">
                <a:latin typeface="Arial" pitchFamily="34" charset="0"/>
                <a:cs typeface="Arial" pitchFamily="34" charset="0"/>
              </a:rPr>
              <a:t>Selects 100% of universe(s)</a:t>
            </a:r>
          </a:p>
          <a:p>
            <a:pPr>
              <a:buNone/>
            </a:pPr>
            <a:r>
              <a:rPr lang="en-US" sz="1600" b="0" dirty="0" smtClean="0">
                <a:latin typeface="Arial" pitchFamily="34" charset="0"/>
                <a:cs typeface="Arial" pitchFamily="34" charset="0"/>
              </a:rPr>
              <a:t>Examine and score each universe item</a:t>
            </a:r>
          </a:p>
          <a:p>
            <a:pPr>
              <a:buNone/>
            </a:pPr>
            <a:r>
              <a:rPr lang="en-US" sz="1600" b="0" dirty="0" smtClean="0">
                <a:latin typeface="Arial" pitchFamily="34" charset="0"/>
                <a:cs typeface="Arial" pitchFamily="34" charset="0"/>
              </a:rPr>
              <a:t>Unified view of item (cradle to grave)</a:t>
            </a:r>
          </a:p>
          <a:p>
            <a:pPr>
              <a:buNone/>
            </a:pPr>
            <a:r>
              <a:rPr lang="en-US" sz="1600" b="0" dirty="0" smtClean="0">
                <a:latin typeface="Arial" pitchFamily="34" charset="0"/>
                <a:cs typeface="Arial" pitchFamily="34" charset="0"/>
              </a:rPr>
              <a:t>Systematic way of generating leads</a:t>
            </a:r>
          </a:p>
          <a:p>
            <a:pPr>
              <a:buNone/>
            </a:pPr>
            <a:r>
              <a:rPr lang="en-US" sz="1600" b="0" dirty="0" smtClean="0">
                <a:latin typeface="Arial" pitchFamily="34" charset="0"/>
                <a:cs typeface="Arial" pitchFamily="34" charset="0"/>
              </a:rPr>
              <a:t>Preventing fraud and stemming it early</a:t>
            </a:r>
          </a:p>
          <a:p>
            <a:pPr>
              <a:buNone/>
            </a:pPr>
            <a:r>
              <a:rPr lang="en-US" sz="1600" b="0" dirty="0" smtClean="0">
                <a:latin typeface="Arial" pitchFamily="34" charset="0"/>
                <a:cs typeface="Arial" pitchFamily="34" charset="0"/>
              </a:rPr>
              <a:t>Data-driven decision making</a:t>
            </a:r>
          </a:p>
          <a:p>
            <a:pPr>
              <a:buNone/>
            </a:pPr>
            <a:r>
              <a:rPr lang="en-US" sz="1600" b="0" dirty="0" smtClean="0">
                <a:latin typeface="Arial" pitchFamily="34" charset="0"/>
                <a:cs typeface="Arial" pitchFamily="34" charset="0"/>
              </a:rPr>
              <a:t>Identify emerging fraud schemes early</a:t>
            </a:r>
          </a:p>
          <a:p>
            <a:pPr>
              <a:buNone/>
            </a:pPr>
            <a:r>
              <a:rPr lang="en-US" sz="1600" b="0" dirty="0" smtClean="0">
                <a:latin typeface="Arial" pitchFamily="34" charset="0"/>
                <a:cs typeface="Arial" pitchFamily="34" charset="0"/>
              </a:rPr>
              <a:t>Assign weights to fraud indicators mathematically</a:t>
            </a:r>
            <a:endParaRPr lang="en-US" sz="1600" b="0" dirty="0"/>
          </a:p>
        </p:txBody>
      </p:sp>
    </p:spTree>
  </p:cSld>
  <p:clrMapOvr>
    <a:masterClrMapping/>
  </p:clrMapOvr>
</p:sld>
</file>

<file path=ppt/theme/theme1.xml><?xml version="1.0" encoding="utf-8"?>
<a:theme xmlns:a="http://schemas.openxmlformats.org/drawingml/2006/main" name="1_6659_Constell_Copy_10">
  <a:themeElements>
    <a:clrScheme name="1_6659_Constell_Copy_1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6659_Constell_Copy_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rgbClr val="000080"/>
            </a:solidFill>
            <a:effectLst/>
            <a:latin typeface="Arial" pitchFamily="6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rgbClr val="000080"/>
            </a:solidFill>
            <a:effectLst/>
            <a:latin typeface="Arial" pitchFamily="64" charset="0"/>
          </a:defRPr>
        </a:defPPr>
      </a:lstStyle>
    </a:lnDef>
  </a:objectDefaults>
  <a:extraClrSchemeLst>
    <a:extraClrScheme>
      <a:clrScheme name="1_6659_Constell_Copy_1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6659_Constell_Copy_1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6659_Constell_Copy_1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6659_Constell_Copy_1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6659_Constell_Copy_1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6659_Constell_Copy_1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6659_Constell_Copy_1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6659_Constell_Copy_10 8">
        <a:dk1>
          <a:srgbClr val="000000"/>
        </a:dk1>
        <a:lt1>
          <a:srgbClr val="FFFFFF"/>
        </a:lt1>
        <a:dk2>
          <a:srgbClr val="000000"/>
        </a:dk2>
        <a:lt2>
          <a:srgbClr val="808080"/>
        </a:lt2>
        <a:accent1>
          <a:srgbClr val="373873"/>
        </a:accent1>
        <a:accent2>
          <a:srgbClr val="DAE6FB"/>
        </a:accent2>
        <a:accent3>
          <a:srgbClr val="FFFFFF"/>
        </a:accent3>
        <a:accent4>
          <a:srgbClr val="000000"/>
        </a:accent4>
        <a:accent5>
          <a:srgbClr val="AEAEBC"/>
        </a:accent5>
        <a:accent6>
          <a:srgbClr val="C5D0E3"/>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14963</TotalTime>
  <Words>2308</Words>
  <Application>Microsoft Office PowerPoint</Application>
  <PresentationFormat>On-screen Show (4:3)</PresentationFormat>
  <Paragraphs>427</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1_6659_Constell_Copy_10</vt:lpstr>
      <vt:lpstr>Slide 1</vt:lpstr>
      <vt:lpstr>Overview</vt:lpstr>
      <vt:lpstr>Overview (2)</vt:lpstr>
      <vt:lpstr>What is Data Mining</vt:lpstr>
      <vt:lpstr>Descriptive Analytics</vt:lpstr>
      <vt:lpstr>Predictive Analytics</vt:lpstr>
      <vt:lpstr>Next Generation Analytics</vt:lpstr>
      <vt:lpstr>Why use Data Mining</vt:lpstr>
      <vt:lpstr>Benefits</vt:lpstr>
      <vt:lpstr>Personnel and Infrastructure</vt:lpstr>
      <vt:lpstr>Resource Consumption</vt:lpstr>
      <vt:lpstr>Analytic Data Model </vt:lpstr>
      <vt:lpstr>Training</vt:lpstr>
      <vt:lpstr>Data Sources </vt:lpstr>
      <vt:lpstr>Software</vt:lpstr>
      <vt:lpstr>Obstacles</vt:lpstr>
      <vt:lpstr>Recovery Act Data Mining Group</vt:lpstr>
      <vt:lpstr>Potential Fraud Indicators</vt:lpstr>
      <vt:lpstr>Criminal Violations</vt:lpstr>
      <vt:lpstr>Grant Metrics</vt:lpstr>
      <vt:lpstr>Contract Metrics</vt:lpstr>
      <vt:lpstr>Financial Metrics</vt:lpstr>
      <vt:lpstr>Credit Card Metrics</vt:lpstr>
      <vt:lpstr>Certification Schemes</vt:lpstr>
      <vt:lpstr>Certification Schemes (2)</vt:lpstr>
      <vt:lpstr>Proposal Schemes</vt:lpstr>
      <vt:lpstr>Proposal Schemes (2)</vt:lpstr>
      <vt:lpstr>Award Schemes</vt:lpstr>
      <vt:lpstr>Award Schemes (2)</vt:lpstr>
      <vt:lpstr>Invoice Schemes</vt:lpstr>
      <vt:lpstr>Invoice Schemes (2)</vt:lpstr>
      <vt:lpstr>Credit Card Schemes</vt:lpstr>
      <vt:lpstr>Credit Card Schemes (2)</vt:lpstr>
      <vt:lpstr>Transfer Schemes</vt:lpstr>
      <vt:lpstr>Integrity Schemes</vt:lpstr>
      <vt:lpstr>Any Questions?</vt:lpstr>
    </vt:vector>
  </TitlesOfParts>
  <Company>뿿에b鷸뿿횤</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Constellation Development Task Team</dc:subject>
  <dc:creator>Gary Jahns</dc:creator>
  <cp:lastModifiedBy>DOT-OIG User</cp:lastModifiedBy>
  <cp:revision>849</cp:revision>
  <cp:lastPrinted>2010-11-17T17:10:19Z</cp:lastPrinted>
  <dcterms:created xsi:type="dcterms:W3CDTF">2010-12-06T02:14:41Z</dcterms:created>
  <dcterms:modified xsi:type="dcterms:W3CDTF">2012-04-16T14:36:16Z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